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tags/tag11.xml" ContentType="application/vnd.openxmlformats-officedocument.presentationml.tags+xml"/>
  <Override PartName="/ppt/slideLayouts/slideLayout59.xml" ContentType="application/vnd.openxmlformats-officedocument.presentationml.slideLayout+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3" r:id="rId5"/>
  </p:sldMasterIdLst>
  <p:notesMasterIdLst>
    <p:notesMasterId r:id="rId19"/>
  </p:notesMasterIdLst>
  <p:sldIdLst>
    <p:sldId id="262" r:id="rId6"/>
    <p:sldId id="264" r:id="rId7"/>
    <p:sldId id="265" r:id="rId8"/>
    <p:sldId id="266" r:id="rId9"/>
    <p:sldId id="268" r:id="rId10"/>
    <p:sldId id="267" r:id="rId11"/>
    <p:sldId id="257" r:id="rId12"/>
    <p:sldId id="258" r:id="rId13"/>
    <p:sldId id="259" r:id="rId14"/>
    <p:sldId id="269" r:id="rId15"/>
    <p:sldId id="260" r:id="rId16"/>
    <p:sldId id="261"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3ACB9-5D60-404B-B465-8245BC32EB64}" type="datetimeFigureOut">
              <a:rPr lang="en-US" smtClean="0"/>
              <a:pPr/>
              <a:t>7/17/2014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7D22A-CE8E-4FB7-AD12-1196614B6CFE}" type="slidenum">
              <a:rPr lang="en-US" smtClean="0"/>
              <a:pPr/>
              <a:t>‹#›</a:t>
            </a:fld>
            <a:endParaRPr lang="en-US"/>
          </a:p>
        </p:txBody>
      </p:sp>
    </p:spTree>
    <p:extLst>
      <p:ext uri="{BB962C8B-B14F-4D97-AF65-F5344CB8AC3E}">
        <p14:creationId xmlns="" xmlns:p14="http://schemas.microsoft.com/office/powerpoint/2010/main" val="39658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336550"/>
            <a:ext cx="5502275" cy="4127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F14AF-EDF7-467B-8837-51998DB7A614}" type="slidenum">
              <a:rPr lang="en-US" smtClean="0">
                <a:solidFill>
                  <a:prstClr val="black"/>
                </a:solidFill>
              </a:rPr>
              <a:pPr/>
              <a:t>3</a:t>
            </a:fld>
            <a:endParaRPr lang="en-US" dirty="0">
              <a:solidFill>
                <a:prstClr val="black"/>
              </a:solidFill>
            </a:endParaRPr>
          </a:p>
        </p:txBody>
      </p:sp>
    </p:spTree>
    <p:extLst>
      <p:ext uri="{BB962C8B-B14F-4D97-AF65-F5344CB8AC3E}">
        <p14:creationId xmlns="" xmlns:p14="http://schemas.microsoft.com/office/powerpoint/2010/main" val="41276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Arial" pitchFamily="34" charset="0"/>
              <a:buAutoNum type="arabicPeriod"/>
            </a:pPr>
            <a:r>
              <a:rPr lang="en-US" baseline="0" dirty="0" smtClean="0">
                <a:latin typeface="Arial" pitchFamily="34" charset="0"/>
                <a:cs typeface="Arial" pitchFamily="34" charset="0"/>
              </a:rPr>
              <a:t>States either set up HIX or participate in FFM, with goal of all states setting up own HIX (DC circuit argument that FFM cannot authorize tax credits) or participating in multi-state HIX. </a:t>
            </a:r>
            <a:endParaRPr lang="en-US" sz="135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7CE0CED-C9FC-4C42-8AD7-7E9A6B171AE0}" type="slidenum">
              <a:rPr lang="en-GB" smtClean="0"/>
              <a:pPr/>
              <a:t>6</a:t>
            </a:fld>
            <a:endParaRPr lang="en-GB" dirty="0"/>
          </a:p>
        </p:txBody>
      </p:sp>
    </p:spTree>
    <p:extLst>
      <p:ext uri="{BB962C8B-B14F-4D97-AF65-F5344CB8AC3E}">
        <p14:creationId xmlns="" xmlns:p14="http://schemas.microsoft.com/office/powerpoint/2010/main" val="142553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336550"/>
            <a:ext cx="5502275" cy="41275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4795E9B-30BF-4DA2-B2B5-19FBB0D1792C}" type="slidenum">
              <a:rPr lang="en-US" smtClean="0">
                <a:solidFill>
                  <a:prstClr val="black"/>
                </a:solidFill>
              </a:rPr>
              <a:pPr/>
              <a:t>7</a:t>
            </a:fld>
            <a:endParaRPr lang="en-US" dirty="0">
              <a:solidFill>
                <a:prstClr val="black"/>
              </a:solidFill>
            </a:endParaRPr>
          </a:p>
        </p:txBody>
      </p:sp>
    </p:spTree>
    <p:extLst>
      <p:ext uri="{BB962C8B-B14F-4D97-AF65-F5344CB8AC3E}">
        <p14:creationId xmlns="" xmlns:p14="http://schemas.microsoft.com/office/powerpoint/2010/main" val="170486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Arial" pitchFamily="34" charset="0"/>
              <a:buAutoNum type="arabicPeriod"/>
            </a:pPr>
            <a:r>
              <a:rPr lang="en-US" baseline="0" dirty="0" smtClean="0">
                <a:latin typeface="Arial" pitchFamily="34" charset="0"/>
                <a:cs typeface="Arial" pitchFamily="34" charset="0"/>
              </a:rPr>
              <a:t>States either set up HIX or participate in FFM, with goal of all states setting up own HIX (DC circuit argument that FFM cannot authorize tax credits) or participating in multi-state HIX. </a:t>
            </a:r>
          </a:p>
          <a:p>
            <a:pPr marL="685800" lvl="1" indent="-228600">
              <a:buFont typeface="Arial" pitchFamily="34" charset="0"/>
              <a:buAutoNum type="arabicPeriod"/>
            </a:pPr>
            <a:endParaRPr lang="en-US" sz="1350" baseline="0" dirty="0" smtClean="0">
              <a:latin typeface="Arial" pitchFamily="34" charset="0"/>
              <a:cs typeface="Arial" pitchFamily="34" charset="0"/>
            </a:endParaRPr>
          </a:p>
          <a:p>
            <a:pPr marL="685800" lvl="1" indent="-228600">
              <a:buFont typeface="Arial" pitchFamily="34" charset="0"/>
              <a:buAutoNum type="arabicPeriod"/>
            </a:pPr>
            <a:r>
              <a:rPr lang="en-US" sz="1350" baseline="0" dirty="0" smtClean="0">
                <a:latin typeface="Arial" pitchFamily="34" charset="0"/>
                <a:cs typeface="Arial" pitchFamily="34" charset="0"/>
              </a:rPr>
              <a:t>Define each category (best practices) </a:t>
            </a:r>
          </a:p>
          <a:p>
            <a:pPr marL="685800" lvl="1" indent="-228600">
              <a:buFont typeface="Arial" pitchFamily="34" charset="0"/>
              <a:buAutoNum type="arabicPeriod"/>
            </a:pPr>
            <a:endParaRPr lang="en-US" sz="1350" baseline="0" dirty="0" smtClean="0">
              <a:latin typeface="Arial" pitchFamily="34" charset="0"/>
              <a:cs typeface="Arial" pitchFamily="34" charset="0"/>
            </a:endParaRPr>
          </a:p>
          <a:p>
            <a:pPr marL="685800" lvl="1" indent="-228600">
              <a:buFont typeface="Arial" pitchFamily="34" charset="0"/>
              <a:buAutoNum type="arabicPeriod"/>
            </a:pPr>
            <a:r>
              <a:rPr lang="en-US" sz="1350" baseline="0" dirty="0" smtClean="0">
                <a:latin typeface="Arial" pitchFamily="34" charset="0"/>
                <a:cs typeface="Arial" pitchFamily="34" charset="0"/>
              </a:rPr>
              <a:t>State governance </a:t>
            </a:r>
          </a:p>
          <a:p>
            <a:pPr marL="685800" lvl="1" indent="-228600">
              <a:buFont typeface="Arial" pitchFamily="34" charset="0"/>
              <a:buAutoNum type="arabicPeriod"/>
            </a:pPr>
            <a:endParaRPr lang="en-US" sz="135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7CE0CED-C9FC-4C42-8AD7-7E9A6B171AE0}" type="slidenum">
              <a:rPr lang="en-GB" smtClean="0"/>
              <a:pPr/>
              <a:t>10</a:t>
            </a:fld>
            <a:endParaRPr lang="en-GB" dirty="0"/>
          </a:p>
        </p:txBody>
      </p:sp>
    </p:spTree>
    <p:extLst>
      <p:ext uri="{BB962C8B-B14F-4D97-AF65-F5344CB8AC3E}">
        <p14:creationId xmlns="" xmlns:p14="http://schemas.microsoft.com/office/powerpoint/2010/main" val="142553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338138"/>
            <a:ext cx="5499100" cy="4125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solidFill>
                  <a:prstClr val="black"/>
                </a:solidFill>
              </a:rPr>
              <a:pPr>
                <a:defRPr/>
              </a:pPr>
              <a:t>12</a:t>
            </a:fld>
            <a:endParaRPr lang="de-DE" dirty="0">
              <a:solidFill>
                <a:prstClr val="black"/>
              </a:solidFill>
            </a:endParaRPr>
          </a:p>
        </p:txBody>
      </p:sp>
    </p:spTree>
    <p:extLst>
      <p:ext uri="{BB962C8B-B14F-4D97-AF65-F5344CB8AC3E}">
        <p14:creationId xmlns="" xmlns:p14="http://schemas.microsoft.com/office/powerpoint/2010/main" val="1751845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oleObject" Target="../embeddings/oleObject7.bin"/><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9.v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vmlDrawing" Target="../drawings/vmlDrawing11.v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xml"/><Relationship Id="rId7" Type="http://schemas.openxmlformats.org/officeDocument/2006/relationships/oleObject" Target="../embeddings/oleObject13.bin"/><Relationship Id="rId2" Type="http://schemas.openxmlformats.org/officeDocument/2006/relationships/tags" Target="../tags/tag9.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slideMaster" Target="../slideMasters/slideMaster3.xml"/><Relationship Id="rId9"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vmlDrawing" Target="../drawings/vmlDrawing14.v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vmlDrawing" Target="../drawings/vmlDrawing15.v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vmlDrawing" Target="../drawings/vmlDrawing16.v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vmlDrawing" Target="../drawings/vmlDrawing17.v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18.vml"/><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oleObject" Target="../embeddings/oleObject19.bin"/><Relationship Id="rId2" Type="http://schemas.openxmlformats.org/officeDocument/2006/relationships/tags" Target="../tags/tag13.xml"/><Relationship Id="rId1" Type="http://schemas.openxmlformats.org/officeDocument/2006/relationships/vmlDrawing" Target="../drawings/vmlDrawing19.v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slideMaster" Target="../slideMasters/slideMaster4.xml"/><Relationship Id="rId9"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vmlDrawing" Target="../drawings/vmlDrawing20.v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vmlDrawing" Target="../drawings/vmlDrawing21.v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vmlDrawing" Target="../drawings/vmlDrawing22.v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vmlDrawing" Target="../drawings/vmlDrawing23.v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24.vml"/><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slideMaster" Target="../slideMasters/slideMaster5.xml"/><Relationship Id="rId9"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31.vml"/><Relationship Id="rId5" Type="http://schemas.openxmlformats.org/officeDocument/2006/relationships/oleObject" Target="../embeddings/oleObject31.bin"/><Relationship Id="rId4"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21246" y="1571260"/>
            <a:ext cx="2672088" cy="315600"/>
          </a:xfrm>
          <a:prstGeom prst="rect">
            <a:avLst/>
          </a:prstGeom>
        </p:spPr>
      </p:pic>
      <p:pic>
        <p:nvPicPr>
          <p:cNvPr id="15" name="Picture 1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0358" y="772742"/>
            <a:ext cx="9144000" cy="6083808"/>
          </a:xfrm>
          <a:prstGeom prst="rect">
            <a:avLst/>
          </a:prstGeom>
        </p:spPr>
      </p:pic>
      <p:graphicFrame>
        <p:nvGraphicFramePr>
          <p:cNvPr id="44" name="Objekt 43" hidden="1"/>
          <p:cNvGraphicFramePr>
            <a:graphicFrameLocks/>
          </p:cNvGraphicFramePr>
          <p:nvPr/>
        </p:nvGraphicFramePr>
        <p:xfrm>
          <a:off x="0" y="0"/>
          <a:ext cx="158750" cy="158750"/>
        </p:xfrm>
        <a:graphic>
          <a:graphicData uri="http://schemas.openxmlformats.org/presentationml/2006/ole">
            <p:oleObj spid="_x0000_s1033" name="think-cell Slide" r:id="rId7" imgW="0" imgH="0" progId="">
              <p:embed/>
            </p:oleObj>
          </a:graphicData>
        </a:graphic>
      </p:graphicFrame>
      <p:sp>
        <p:nvSpPr>
          <p:cNvPr id="2" name="Titel 1"/>
          <p:cNvSpPr>
            <a:spLocks noGrp="1"/>
          </p:cNvSpPr>
          <p:nvPr>
            <p:ph type="ctrTitle"/>
            <p:custDataLst>
              <p:tags r:id="rId2"/>
            </p:custDataLst>
          </p:nvPr>
        </p:nvSpPr>
        <p:spPr bwMode="auto">
          <a:xfrm>
            <a:off x="458788" y="1942032"/>
            <a:ext cx="4113212" cy="91212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de-DE" sz="2800" i="0" dirty="0">
                <a:solidFill>
                  <a:srgbClr val="00BBEE"/>
                </a:solidFill>
                <a:latin typeface="Arial"/>
              </a:defRPr>
            </a:lvl1pPr>
          </a:lstStyle>
          <a:p>
            <a:pPr marL="0" lvl="0" indent="0">
              <a:lnSpc>
                <a:spcPct val="100000"/>
              </a:lnSpc>
              <a:buNone/>
            </a:pPr>
            <a:endParaRPr lang="de-DE" dirty="0"/>
          </a:p>
        </p:txBody>
      </p:sp>
      <p:sp>
        <p:nvSpPr>
          <p:cNvPr id="3" name="Untertitel 2"/>
          <p:cNvSpPr>
            <a:spLocks noGrp="1"/>
          </p:cNvSpPr>
          <p:nvPr>
            <p:ph type="subTitle" idx="1"/>
            <p:custDataLst>
              <p:tags r:id="rId3"/>
            </p:custDataLst>
          </p:nvPr>
        </p:nvSpPr>
        <p:spPr bwMode="auto">
          <a:xfrm>
            <a:off x="458788" y="2854152"/>
            <a:ext cx="4110037" cy="615553"/>
          </a:xfrm>
          <a:prstGeom prst="rect">
            <a:avLst/>
          </a:prstGeom>
          <a:ln w="9525"/>
        </p:spPr>
        <p:txBody>
          <a:bodyPr lIns="0" tIns="0" rIns="0" bIns="0">
            <a:noAutofit/>
          </a:bodyPr>
          <a:lstStyle>
            <a:lvl1pPr marL="0" indent="0" algn="l" rtl="0" eaLnBrk="1" fontAlgn="base" hangingPunct="1">
              <a:spcBef>
                <a:spcPts val="800"/>
              </a:spcBef>
              <a:spcAft>
                <a:spcPct val="0"/>
              </a:spcAft>
              <a:buClr>
                <a:schemeClr val="tx1"/>
              </a:buClr>
              <a:buFontTx/>
              <a:buNone/>
              <a:defRPr lang="de-DE" sz="2000" dirty="0">
                <a:solidFill>
                  <a:srgbClr val="00BBEE"/>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grpSp>
        <p:nvGrpSpPr>
          <p:cNvPr id="17" name="Group 7"/>
          <p:cNvGrpSpPr/>
          <p:nvPr userDrawn="1"/>
        </p:nvGrpSpPr>
        <p:grpSpPr>
          <a:xfrm>
            <a:off x="5659332" y="1788100"/>
            <a:ext cx="3074395" cy="2060440"/>
            <a:chOff x="5701703" y="682760"/>
            <a:chExt cx="3074395" cy="2060440"/>
          </a:xfrm>
        </p:grpSpPr>
        <p:sp>
          <p:nvSpPr>
            <p:cNvPr id="18" name="Freeform 8"/>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pic>
          <p:nvPicPr>
            <p:cNvPr id="19" name="Picture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01703" y="1523009"/>
              <a:ext cx="3074395" cy="251999"/>
            </a:xfrm>
            <a:prstGeom prst="rect">
              <a:avLst/>
            </a:prstGeom>
          </p:spPr>
        </p:pic>
      </p:grpSp>
      <p:grpSp>
        <p:nvGrpSpPr>
          <p:cNvPr id="21" name="Gruppieren 13"/>
          <p:cNvGrpSpPr/>
          <p:nvPr userDrawn="1"/>
        </p:nvGrpSpPr>
        <p:grpSpPr>
          <a:xfrm>
            <a:off x="469898" y="329419"/>
            <a:ext cx="8191678" cy="673824"/>
            <a:chOff x="469898" y="5753967"/>
            <a:chExt cx="8191678" cy="673824"/>
          </a:xfrm>
        </p:grpSpPr>
        <p:pic>
          <p:nvPicPr>
            <p:cNvPr id="22" name="Picture 3"/>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6132689" y="6251894"/>
              <a:ext cx="2528887" cy="175897"/>
            </a:xfrm>
            <a:prstGeom prst="rect">
              <a:avLst/>
            </a:prstGeom>
          </p:spPr>
        </p:pic>
        <p:grpSp>
          <p:nvGrpSpPr>
            <p:cNvPr id="23" name="Group 12"/>
            <p:cNvGrpSpPr/>
            <p:nvPr userDrawn="1"/>
          </p:nvGrpSpPr>
          <p:grpSpPr>
            <a:xfrm>
              <a:off x="469898" y="5753967"/>
              <a:ext cx="2183716" cy="635721"/>
              <a:chOff x="459321" y="5788818"/>
              <a:chExt cx="2183716" cy="635721"/>
            </a:xfrm>
          </p:grpSpPr>
          <p:pic>
            <p:nvPicPr>
              <p:cNvPr id="24" name="Picture 1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59321" y="6039743"/>
                <a:ext cx="2183716" cy="384796"/>
              </a:xfrm>
              <a:prstGeom prst="rect">
                <a:avLst/>
              </a:prstGeom>
            </p:spPr>
          </p:pic>
          <p:sp>
            <p:nvSpPr>
              <p:cNvPr id="25" name="Freeform 15"/>
              <p:cNvSpPr/>
              <p:nvPr/>
            </p:nvSpPr>
            <p:spPr>
              <a:xfrm>
                <a:off x="1741785"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grpSp>
      </p:grpSp>
      <p:cxnSp>
        <p:nvCxnSpPr>
          <p:cNvPr id="26" name="Straight Connector 9"/>
          <p:cNvCxnSpPr>
            <a:cxnSpLocks noChangeShapeType="1"/>
          </p:cNvCxnSpPr>
          <p:nvPr userDrawn="1"/>
        </p:nvCxnSpPr>
        <p:spPr bwMode="auto">
          <a:xfrm>
            <a:off x="457200" y="1067466"/>
            <a:ext cx="8687308"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366625475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5"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spTree>
    <p:extLst>
      <p:ext uri="{BB962C8B-B14F-4D97-AF65-F5344CB8AC3E}">
        <p14:creationId xmlns="" xmlns:p14="http://schemas.microsoft.com/office/powerpoint/2010/main" val="260859408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2618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Tex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47675" y="0"/>
            <a:ext cx="8229600" cy="756349"/>
          </a:xfrm>
          <a:prstGeom prst="rect">
            <a:avLst/>
          </a:prstGeom>
        </p:spPr>
        <p:txBody>
          <a:bodyPr bIns="0" anchor="b" anchorCtr="0"/>
          <a:lstStyle>
            <a:lvl1pPr>
              <a:lnSpc>
                <a:spcPts val="2600"/>
              </a:lnSpc>
              <a:defRPr sz="2400" spc="-100" baseline="0">
                <a:solidFill>
                  <a:schemeClr val="tx1"/>
                </a:solidFill>
              </a:defRPr>
            </a:lvl1pPr>
          </a:lstStyle>
          <a:p>
            <a:r>
              <a:rPr lang="en-US" dirty="0" smtClean="0"/>
              <a:t>Click to edit Master text styles</a:t>
            </a:r>
            <a:endParaRPr lang="en-US" dirty="0"/>
          </a:p>
        </p:txBody>
      </p:sp>
      <p:sp>
        <p:nvSpPr>
          <p:cNvPr id="12" name="Text Placeholder 11"/>
          <p:cNvSpPr>
            <a:spLocks noGrp="1"/>
          </p:cNvSpPr>
          <p:nvPr>
            <p:ph type="body" sz="quarter" idx="10"/>
          </p:nvPr>
        </p:nvSpPr>
        <p:spPr>
          <a:xfrm>
            <a:off x="448056" y="1179576"/>
            <a:ext cx="8229600" cy="4079454"/>
          </a:xfrm>
          <a:prstGeom prst="rect">
            <a:avLst/>
          </a:prstGeom>
        </p:spPr>
        <p:txBody>
          <a:bodyPr lIns="0"/>
          <a:lstStyle>
            <a:lvl1pPr marL="0" indent="0">
              <a:lnSpc>
                <a:spcPts val="2400"/>
              </a:lnSpc>
              <a:spcBef>
                <a:spcPts val="1200"/>
              </a:spcBef>
              <a:buFont typeface="Arial" charset="0"/>
              <a:buNone/>
              <a:defRPr sz="2200" kern="1200" spc="-100" baseline="0">
                <a:solidFill>
                  <a:schemeClr val="tx1"/>
                </a:solidFill>
              </a:defRPr>
            </a:lvl1pPr>
            <a:lvl2pPr marL="0" indent="231775">
              <a:lnSpc>
                <a:spcPts val="2200"/>
              </a:lnSpc>
              <a:spcBef>
                <a:spcPts val="1200"/>
              </a:spcBef>
              <a:buFont typeface="Arial" charset="0"/>
              <a:buChar char="•"/>
              <a:defRPr sz="2000" spc="-100" baseline="0">
                <a:solidFill>
                  <a:schemeClr val="tx1"/>
                </a:solidFill>
              </a:defRPr>
            </a:lvl2pPr>
            <a:lvl3pPr marL="0" indent="231775">
              <a:lnSpc>
                <a:spcPts val="2200"/>
              </a:lnSpc>
              <a:spcBef>
                <a:spcPts val="1200"/>
              </a:spcBef>
              <a:defRPr sz="2000" spc="-100" baseline="0">
                <a:solidFill>
                  <a:schemeClr val="tx1"/>
                </a:solidFill>
              </a:defRPr>
            </a:lvl3pPr>
            <a:lvl4pPr marL="0" indent="231775">
              <a:lnSpc>
                <a:spcPts val="2200"/>
              </a:lnSpc>
              <a:spcBef>
                <a:spcPts val="1200"/>
              </a:spcBef>
              <a:defRPr sz="2000" spc="-100" baseline="0">
                <a:solidFill>
                  <a:schemeClr val="tx1"/>
                </a:solidFill>
              </a:defRPr>
            </a:lvl4pPr>
            <a:lvl5pPr marL="0" indent="231775">
              <a:lnSpc>
                <a:spcPts val="2200"/>
              </a:lnSpc>
              <a:spcBef>
                <a:spcPts val="1200"/>
              </a:spcBef>
              <a:buFont typeface="Lucida Grande"/>
              <a:buChar char="–"/>
              <a:defRPr sz="2000" spc="-100"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1"/>
          </p:nvPr>
        </p:nvSpPr>
        <p:spPr>
          <a:xfrm>
            <a:off x="444627" y="731520"/>
            <a:ext cx="8229600" cy="356616"/>
          </a:xfrm>
          <a:prstGeom prst="rect">
            <a:avLst/>
          </a:prstGeom>
        </p:spPr>
        <p:txBody>
          <a:bodyPr lIns="0"/>
          <a:lstStyle>
            <a:lvl1pPr marL="0">
              <a:lnSpc>
                <a:spcPts val="2400"/>
              </a:lnSpc>
              <a:spcBef>
                <a:spcPts val="0"/>
              </a:spcBef>
              <a:defRPr sz="2200" spc="-100" baseline="0">
                <a:solidFill>
                  <a:srgbClr val="D98029"/>
                </a:solidFill>
              </a:defRPr>
            </a:lvl1pPr>
          </a:lstStyle>
          <a:p>
            <a:pPr lvl="0"/>
            <a:r>
              <a:rPr lang="en-US" smtClean="0"/>
              <a:t>Click to edit Master text styles</a:t>
            </a:r>
          </a:p>
        </p:txBody>
      </p:sp>
      <p:sp>
        <p:nvSpPr>
          <p:cNvPr id="13" name="TextBox 12"/>
          <p:cNvSpPr txBox="1"/>
          <p:nvPr userDrawn="1"/>
        </p:nvSpPr>
        <p:spPr>
          <a:xfrm>
            <a:off x="438912" y="6501384"/>
            <a:ext cx="2562560" cy="230832"/>
          </a:xfrm>
          <a:prstGeom prst="rect">
            <a:avLst/>
          </a:prstGeom>
          <a:noFill/>
        </p:spPr>
        <p:txBody>
          <a:bodyPr wrap="none" lIns="0">
            <a:spAutoFit/>
          </a:bodyPr>
          <a:lstStyle/>
          <a:p>
            <a:pPr algn="ctr" fontAlgn="base">
              <a:spcBef>
                <a:spcPct val="0"/>
              </a:spcBef>
              <a:spcAft>
                <a:spcPct val="0"/>
              </a:spcAft>
              <a:defRPr/>
            </a:pPr>
            <a:r>
              <a:rPr lang="en-US" sz="900" dirty="0">
                <a:solidFill>
                  <a:srgbClr val="000000"/>
                </a:solidFill>
                <a:cs typeface="Arial" charset="0"/>
              </a:rPr>
              <a:t>Copyright © 2012 Accenture  All rights reserved.</a:t>
            </a:r>
          </a:p>
        </p:txBody>
      </p:sp>
      <p:sp>
        <p:nvSpPr>
          <p:cNvPr id="14" name="Slide Number Placeholder 22"/>
          <p:cNvSpPr>
            <a:spLocks noGrp="1"/>
          </p:cNvSpPr>
          <p:nvPr>
            <p:ph type="sldNum" sz="quarter" idx="12"/>
          </p:nvPr>
        </p:nvSpPr>
        <p:spPr>
          <a:xfrm>
            <a:off x="8257032" y="6501384"/>
            <a:ext cx="536575" cy="246062"/>
          </a:xfrm>
          <a:prstGeom prst="rect">
            <a:avLst/>
          </a:prstGeom>
        </p:spPr>
        <p:txBody>
          <a:bodyPr/>
          <a:lstStyle>
            <a:lvl1pPr>
              <a:defRPr/>
            </a:lvl1pPr>
          </a:lstStyle>
          <a:p>
            <a:pPr fontAlgn="base">
              <a:spcBef>
                <a:spcPct val="0"/>
              </a:spcBef>
              <a:spcAft>
                <a:spcPct val="0"/>
              </a:spcAft>
              <a:defRPr/>
            </a:pPr>
            <a:fld id="{27211545-335C-4898-B08B-87E1B7A5789B}" type="slidenum">
              <a:rPr lang="en-US">
                <a:solidFill>
                  <a:prstClr val="black"/>
                </a:solidFill>
                <a:cs typeface="Arial" charset="0"/>
              </a:rPr>
              <a:pPr fontAlgn="base">
                <a:spcBef>
                  <a:spcPct val="0"/>
                </a:spcBef>
                <a:spcAft>
                  <a:spcPct val="0"/>
                </a:spcAft>
                <a:defRPr/>
              </a:pPr>
              <a:t>‹#›</a:t>
            </a:fld>
            <a:endParaRPr lang="en-US" dirty="0">
              <a:solidFill>
                <a:prstClr val="black"/>
              </a:solidFill>
              <a:cs typeface="Arial" charset="0"/>
            </a:endParaRPr>
          </a:p>
        </p:txBody>
      </p:sp>
      <p:cxnSp>
        <p:nvCxnSpPr>
          <p:cNvPr id="7" name="Straight Connector 13"/>
          <p:cNvCxnSpPr>
            <a:cxnSpLocks noChangeShapeType="1"/>
          </p:cNvCxnSpPr>
          <p:nvPr userDrawn="1"/>
        </p:nvCxnSpPr>
        <p:spPr bwMode="auto">
          <a:xfrm>
            <a:off x="447675" y="1093482"/>
            <a:ext cx="8691563"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1293371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21246" y="1571260"/>
            <a:ext cx="2672088" cy="315600"/>
          </a:xfrm>
          <a:prstGeom prst="rect">
            <a:avLst/>
          </a:prstGeom>
        </p:spPr>
      </p:pic>
      <p:pic>
        <p:nvPicPr>
          <p:cNvPr id="15" name="Picture 1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0358" y="772742"/>
            <a:ext cx="9144000" cy="6083808"/>
          </a:xfrm>
          <a:prstGeom prst="rect">
            <a:avLst/>
          </a:prstGeom>
        </p:spPr>
      </p:pic>
      <p:graphicFrame>
        <p:nvGraphicFramePr>
          <p:cNvPr id="44" name="Objekt 43" hidden="1"/>
          <p:cNvGraphicFramePr>
            <a:graphicFrameLocks/>
          </p:cNvGraphicFramePr>
          <p:nvPr/>
        </p:nvGraphicFramePr>
        <p:xfrm>
          <a:off x="0" y="0"/>
          <a:ext cx="158750" cy="158750"/>
        </p:xfrm>
        <a:graphic>
          <a:graphicData uri="http://schemas.openxmlformats.org/presentationml/2006/ole">
            <p:oleObj spid="_x0000_s7177" name="think-cell Slide" r:id="rId7" imgW="0" imgH="0" progId="">
              <p:embed/>
            </p:oleObj>
          </a:graphicData>
        </a:graphic>
      </p:graphicFrame>
      <p:sp>
        <p:nvSpPr>
          <p:cNvPr id="2" name="Titel 1"/>
          <p:cNvSpPr>
            <a:spLocks noGrp="1"/>
          </p:cNvSpPr>
          <p:nvPr>
            <p:ph type="ctrTitle"/>
            <p:custDataLst>
              <p:tags r:id="rId2"/>
            </p:custDataLst>
          </p:nvPr>
        </p:nvSpPr>
        <p:spPr bwMode="auto">
          <a:xfrm>
            <a:off x="458788" y="1942032"/>
            <a:ext cx="4113212" cy="91212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de-DE" sz="2800" i="0" dirty="0">
                <a:solidFill>
                  <a:srgbClr val="00BBEE"/>
                </a:solidFill>
                <a:latin typeface="Arial"/>
              </a:defRPr>
            </a:lvl1pPr>
          </a:lstStyle>
          <a:p>
            <a:pPr marL="0" lvl="0" indent="0">
              <a:lnSpc>
                <a:spcPct val="100000"/>
              </a:lnSpc>
              <a:buNone/>
            </a:pPr>
            <a:endParaRPr lang="de-DE" dirty="0"/>
          </a:p>
        </p:txBody>
      </p:sp>
      <p:sp>
        <p:nvSpPr>
          <p:cNvPr id="3" name="Untertitel 2"/>
          <p:cNvSpPr>
            <a:spLocks noGrp="1"/>
          </p:cNvSpPr>
          <p:nvPr>
            <p:ph type="subTitle" idx="1"/>
            <p:custDataLst>
              <p:tags r:id="rId3"/>
            </p:custDataLst>
          </p:nvPr>
        </p:nvSpPr>
        <p:spPr bwMode="auto">
          <a:xfrm>
            <a:off x="458788" y="2854152"/>
            <a:ext cx="4110037" cy="615553"/>
          </a:xfrm>
          <a:prstGeom prst="rect">
            <a:avLst/>
          </a:prstGeom>
          <a:ln w="9525"/>
        </p:spPr>
        <p:txBody>
          <a:bodyPr lIns="0" tIns="0" rIns="0" bIns="0">
            <a:noAutofit/>
          </a:bodyPr>
          <a:lstStyle>
            <a:lvl1pPr marL="0" indent="0" algn="l" rtl="0" eaLnBrk="1" fontAlgn="base" hangingPunct="1">
              <a:spcBef>
                <a:spcPts val="800"/>
              </a:spcBef>
              <a:spcAft>
                <a:spcPct val="0"/>
              </a:spcAft>
              <a:buClr>
                <a:schemeClr val="tx1"/>
              </a:buClr>
              <a:buFontTx/>
              <a:buNone/>
              <a:defRPr lang="de-DE" sz="2000" dirty="0">
                <a:solidFill>
                  <a:srgbClr val="00BBEE"/>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grpSp>
        <p:nvGrpSpPr>
          <p:cNvPr id="17" name="Group 7"/>
          <p:cNvGrpSpPr/>
          <p:nvPr userDrawn="1"/>
        </p:nvGrpSpPr>
        <p:grpSpPr>
          <a:xfrm>
            <a:off x="5659332" y="1788100"/>
            <a:ext cx="3074395" cy="2060440"/>
            <a:chOff x="5701703" y="682760"/>
            <a:chExt cx="3074395" cy="2060440"/>
          </a:xfrm>
        </p:grpSpPr>
        <p:sp>
          <p:nvSpPr>
            <p:cNvPr id="18" name="Freeform 8"/>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pic>
          <p:nvPicPr>
            <p:cNvPr id="19" name="Picture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01703" y="1523009"/>
              <a:ext cx="3074395" cy="251999"/>
            </a:xfrm>
            <a:prstGeom prst="rect">
              <a:avLst/>
            </a:prstGeom>
          </p:spPr>
        </p:pic>
      </p:grpSp>
      <p:grpSp>
        <p:nvGrpSpPr>
          <p:cNvPr id="21" name="Gruppieren 13"/>
          <p:cNvGrpSpPr/>
          <p:nvPr userDrawn="1"/>
        </p:nvGrpSpPr>
        <p:grpSpPr>
          <a:xfrm>
            <a:off x="469898" y="329419"/>
            <a:ext cx="8191678" cy="673824"/>
            <a:chOff x="469898" y="5753967"/>
            <a:chExt cx="8191678" cy="673824"/>
          </a:xfrm>
        </p:grpSpPr>
        <p:pic>
          <p:nvPicPr>
            <p:cNvPr id="22" name="Picture 3"/>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6132689" y="6251894"/>
              <a:ext cx="2528887" cy="175897"/>
            </a:xfrm>
            <a:prstGeom prst="rect">
              <a:avLst/>
            </a:prstGeom>
          </p:spPr>
        </p:pic>
        <p:grpSp>
          <p:nvGrpSpPr>
            <p:cNvPr id="23" name="Group 12"/>
            <p:cNvGrpSpPr/>
            <p:nvPr userDrawn="1"/>
          </p:nvGrpSpPr>
          <p:grpSpPr>
            <a:xfrm>
              <a:off x="469898" y="5753967"/>
              <a:ext cx="2183716" cy="635721"/>
              <a:chOff x="459321" y="5788818"/>
              <a:chExt cx="2183716" cy="635721"/>
            </a:xfrm>
          </p:grpSpPr>
          <p:pic>
            <p:nvPicPr>
              <p:cNvPr id="24" name="Picture 1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59321" y="6039743"/>
                <a:ext cx="2183716" cy="384796"/>
              </a:xfrm>
              <a:prstGeom prst="rect">
                <a:avLst/>
              </a:prstGeom>
            </p:spPr>
          </p:pic>
          <p:sp>
            <p:nvSpPr>
              <p:cNvPr id="25" name="Freeform 15"/>
              <p:cNvSpPr/>
              <p:nvPr/>
            </p:nvSpPr>
            <p:spPr>
              <a:xfrm>
                <a:off x="1741785"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grpSp>
      </p:grpSp>
      <p:cxnSp>
        <p:nvCxnSpPr>
          <p:cNvPr id="26" name="Straight Connector 9"/>
          <p:cNvCxnSpPr>
            <a:cxnSpLocks noChangeShapeType="1"/>
          </p:cNvCxnSpPr>
          <p:nvPr userDrawn="1"/>
        </p:nvCxnSpPr>
        <p:spPr bwMode="auto">
          <a:xfrm>
            <a:off x="457200" y="1067466"/>
            <a:ext cx="8687308"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200965952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rgbClr val="FFFFFF"/>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8201"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00BBEE"/>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000000"/>
                </a:solidFill>
                <a:cs typeface="Arial" pitchFamily="34" charset="0"/>
              </a:rPr>
              <a:t>Copyright © 2013 Accenture. All rights reserved.</a:t>
            </a:r>
            <a:endParaRPr lang="de-DE" sz="800" dirty="0">
              <a:solidFill>
                <a:srgbClr val="000000"/>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000000"/>
                </a:solidFill>
                <a:cs typeface="Arial" pitchFamily="34" charset="0"/>
              </a:rPr>
              <a:pPr algn="r">
                <a:defRPr/>
              </a:pPr>
              <a:t>‹#›</a:t>
            </a:fld>
            <a:endParaRPr lang="de-DE" sz="800" dirty="0">
              <a:solidFill>
                <a:srgbClr val="000000"/>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428693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vider Slide Option 2">
    <p:bg>
      <p:bgPr>
        <a:solidFill>
          <a:schemeClr val="accent1"/>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9225"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427238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ivider Slide Option 2">
    <p:bg>
      <p:bgPr>
        <a:solidFill>
          <a:srgbClr val="88DD00"/>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10249"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245864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Divider Slide Option 2">
    <p:bg>
      <p:bgPr>
        <a:solidFill>
          <a:schemeClr val="accent4"/>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11273"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303331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1"/>
            <a:ext cx="8207375" cy="538138"/>
          </a:xfrm>
          <a:prstGeom prst="rect">
            <a:avLst/>
          </a:prstGeom>
          <a:noFill/>
        </p:spPr>
        <p:txBody>
          <a:bodyPr wrap="square" lIns="0" tIns="72000" rIns="0" bIns="36000">
            <a:noAutofit/>
          </a:bodyPr>
          <a:lstStyle>
            <a:lvl1pPr marL="0" indent="0">
              <a:buNone/>
              <a:defRPr lang="de-DE" sz="1800" b="1" dirty="0" smtClean="0">
                <a:solidFill>
                  <a:schemeClr val="dk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endParaRPr lang="en-US" noProof="0" dirty="0" smtClean="0"/>
          </a:p>
        </p:txBody>
      </p:sp>
      <p:sp>
        <p:nvSpPr>
          <p:cNvPr id="4" name="Titel 3"/>
          <p:cNvSpPr>
            <a:spLocks noGrp="1"/>
          </p:cNvSpPr>
          <p:nvPr>
            <p:ph type="title"/>
          </p:nvPr>
        </p:nvSpPr>
        <p:spPr/>
        <p:txBody>
          <a:bodyPr/>
          <a:lstStyle>
            <a:lvl1pPr>
              <a:defRPr>
                <a:solidFill>
                  <a:srgbClr val="88DD00"/>
                </a:solidFill>
              </a:defRPr>
            </a:lvl1pPr>
          </a:lstStyle>
          <a:p>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356988356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4"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221718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rgbClr val="FFFFFF"/>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2057"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00BBEE"/>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000000"/>
                </a:solidFill>
                <a:cs typeface="Arial" pitchFamily="34" charset="0"/>
              </a:rPr>
              <a:t>Copyright © 2013 Accenture. All rights reserved.</a:t>
            </a:r>
            <a:endParaRPr lang="de-DE" sz="800" dirty="0">
              <a:solidFill>
                <a:srgbClr val="000000"/>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000000"/>
                </a:solidFill>
                <a:cs typeface="Arial" pitchFamily="34" charset="0"/>
              </a:rPr>
              <a:pPr algn="r">
                <a:defRPr/>
              </a:pPr>
              <a:t>‹#›</a:t>
            </a:fld>
            <a:endParaRPr lang="de-DE" sz="800" dirty="0">
              <a:solidFill>
                <a:srgbClr val="000000"/>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3971989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Two Columns Content">
    <p:spTree>
      <p:nvGrpSpPr>
        <p:cNvPr id="1" name=""/>
        <p:cNvGrpSpPr/>
        <p:nvPr/>
      </p:nvGrpSpPr>
      <p:grpSpPr>
        <a:xfrm>
          <a:off x="0" y="0"/>
          <a:ext cx="0" cy="0"/>
          <a:chOff x="0" y="0"/>
          <a:chExt cx="0" cy="0"/>
        </a:xfrm>
      </p:grpSpPr>
      <p:graphicFrame>
        <p:nvGraphicFramePr>
          <p:cNvPr id="10" name="Objekt 9" hidden="1"/>
          <p:cNvGraphicFramePr>
            <a:graphicFrameLocks/>
          </p:cNvGraphicFramePr>
          <p:nvPr/>
        </p:nvGraphicFramePr>
        <p:xfrm>
          <a:off x="0" y="0"/>
          <a:ext cx="158750" cy="158750"/>
        </p:xfrm>
        <a:graphic>
          <a:graphicData uri="http://schemas.openxmlformats.org/presentationml/2006/ole">
            <p:oleObj spid="_x0000_s12297" name="think-cell Slide" r:id="rId5" imgW="0" imgH="0" progId="">
              <p:embed/>
            </p:oleObj>
          </a:graphicData>
        </a:graphic>
      </p:graphicFrame>
      <p:sp>
        <p:nvSpPr>
          <p:cNvPr id="7" name="Textplatzhalter 6"/>
          <p:cNvSpPr>
            <a:spLocks noGrp="1"/>
          </p:cNvSpPr>
          <p:nvPr>
            <p:ph type="body" sz="quarter" idx="13"/>
            <p:custDataLst>
              <p:tags r:id="rId2"/>
            </p:custDataLst>
          </p:nvPr>
        </p:nvSpPr>
        <p:spPr>
          <a:xfrm>
            <a:off x="468313" y="1102301"/>
            <a:ext cx="3923687"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8" name="Textplatzhalter 6"/>
          <p:cNvSpPr>
            <a:spLocks noGrp="1"/>
          </p:cNvSpPr>
          <p:nvPr>
            <p:ph type="body" sz="quarter" idx="14"/>
            <p:custDataLst>
              <p:tags r:id="rId3"/>
            </p:custDataLst>
          </p:nvPr>
        </p:nvSpPr>
        <p:spPr>
          <a:xfrm>
            <a:off x="4751999" y="1102301"/>
            <a:ext cx="3923689"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2" name="Titel 1"/>
          <p:cNvSpPr>
            <a:spLocks noGrp="1"/>
          </p:cNvSpPr>
          <p:nvPr>
            <p:ph type="title"/>
          </p:nvPr>
        </p:nvSpPr>
        <p:spPr/>
        <p:txBody>
          <a:bodyPr/>
          <a:lstStyle>
            <a:lvl1pPr>
              <a:defRPr>
                <a:solidFill>
                  <a:srgbClr val="88DD00"/>
                </a:solidFill>
              </a:defRPr>
            </a:lvl1pPr>
          </a:lstStyle>
          <a:p>
            <a:endParaRPr lang="de-DE" dirty="0"/>
          </a:p>
        </p:txBody>
      </p:sp>
      <p:sp>
        <p:nvSpPr>
          <p:cNvPr id="12" name="Inhaltsplatzhalter 2"/>
          <p:cNvSpPr>
            <a:spLocks noGrp="1"/>
          </p:cNvSpPr>
          <p:nvPr>
            <p:ph idx="1" hasCustomPrompt="1"/>
          </p:nvPr>
        </p:nvSpPr>
        <p:spPr>
          <a:xfrm>
            <a:off x="468313" y="1665288"/>
            <a:ext cx="3923686"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13" name="Inhaltsplatzhalter 2"/>
          <p:cNvSpPr>
            <a:spLocks noGrp="1"/>
          </p:cNvSpPr>
          <p:nvPr>
            <p:ph idx="15" hasCustomPrompt="1"/>
          </p:nvPr>
        </p:nvSpPr>
        <p:spPr>
          <a:xfrm>
            <a:off x="4751999" y="1665288"/>
            <a:ext cx="3911564"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1091110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olumns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7" name="Inhaltsplatzhalter 2"/>
          <p:cNvSpPr>
            <a:spLocks noGrp="1"/>
          </p:cNvSpPr>
          <p:nvPr>
            <p:ph idx="1" hasCustomPrompt="1"/>
          </p:nvPr>
        </p:nvSpPr>
        <p:spPr>
          <a:xfrm>
            <a:off x="468314"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8" name="Inhaltsplatzhalter 2"/>
          <p:cNvSpPr>
            <a:spLocks noGrp="1"/>
          </p:cNvSpPr>
          <p:nvPr>
            <p:ph idx="15" hasCustomPrompt="1"/>
          </p:nvPr>
        </p:nvSpPr>
        <p:spPr>
          <a:xfrm>
            <a:off x="4760192"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83193236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5"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spTree>
    <p:extLst>
      <p:ext uri="{BB962C8B-B14F-4D97-AF65-F5344CB8AC3E}">
        <p14:creationId xmlns="" xmlns:p14="http://schemas.microsoft.com/office/powerpoint/2010/main" val="405395764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46115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and Tex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47675" y="0"/>
            <a:ext cx="8229600" cy="756349"/>
          </a:xfrm>
          <a:prstGeom prst="rect">
            <a:avLst/>
          </a:prstGeom>
        </p:spPr>
        <p:txBody>
          <a:bodyPr bIns="0" anchor="b" anchorCtr="0"/>
          <a:lstStyle>
            <a:lvl1pPr>
              <a:lnSpc>
                <a:spcPts val="2600"/>
              </a:lnSpc>
              <a:defRPr sz="2400" spc="-100" baseline="0">
                <a:solidFill>
                  <a:schemeClr val="tx1"/>
                </a:solidFill>
              </a:defRPr>
            </a:lvl1pPr>
          </a:lstStyle>
          <a:p>
            <a:r>
              <a:rPr lang="en-US" dirty="0" smtClean="0"/>
              <a:t>Click to edit Master text styles</a:t>
            </a:r>
            <a:endParaRPr lang="en-US" dirty="0"/>
          </a:p>
        </p:txBody>
      </p:sp>
      <p:sp>
        <p:nvSpPr>
          <p:cNvPr id="12" name="Text Placeholder 11"/>
          <p:cNvSpPr>
            <a:spLocks noGrp="1"/>
          </p:cNvSpPr>
          <p:nvPr>
            <p:ph type="body" sz="quarter" idx="10"/>
          </p:nvPr>
        </p:nvSpPr>
        <p:spPr>
          <a:xfrm>
            <a:off x="448056" y="1179576"/>
            <a:ext cx="8229600" cy="4079454"/>
          </a:xfrm>
          <a:prstGeom prst="rect">
            <a:avLst/>
          </a:prstGeom>
        </p:spPr>
        <p:txBody>
          <a:bodyPr lIns="0"/>
          <a:lstStyle>
            <a:lvl1pPr marL="0" indent="0">
              <a:lnSpc>
                <a:spcPts val="2400"/>
              </a:lnSpc>
              <a:spcBef>
                <a:spcPts val="1200"/>
              </a:spcBef>
              <a:buFont typeface="Arial" charset="0"/>
              <a:buNone/>
              <a:defRPr sz="2200" kern="1200" spc="-100" baseline="0">
                <a:solidFill>
                  <a:schemeClr val="tx1"/>
                </a:solidFill>
              </a:defRPr>
            </a:lvl1pPr>
            <a:lvl2pPr marL="0" indent="231775">
              <a:lnSpc>
                <a:spcPts val="2200"/>
              </a:lnSpc>
              <a:spcBef>
                <a:spcPts val="1200"/>
              </a:spcBef>
              <a:buFont typeface="Arial" charset="0"/>
              <a:buChar char="•"/>
              <a:defRPr sz="2000" spc="-100" baseline="0">
                <a:solidFill>
                  <a:schemeClr val="tx1"/>
                </a:solidFill>
              </a:defRPr>
            </a:lvl2pPr>
            <a:lvl3pPr marL="0" indent="231775">
              <a:lnSpc>
                <a:spcPts val="2200"/>
              </a:lnSpc>
              <a:spcBef>
                <a:spcPts val="1200"/>
              </a:spcBef>
              <a:defRPr sz="2000" spc="-100" baseline="0">
                <a:solidFill>
                  <a:schemeClr val="tx1"/>
                </a:solidFill>
              </a:defRPr>
            </a:lvl3pPr>
            <a:lvl4pPr marL="0" indent="231775">
              <a:lnSpc>
                <a:spcPts val="2200"/>
              </a:lnSpc>
              <a:spcBef>
                <a:spcPts val="1200"/>
              </a:spcBef>
              <a:defRPr sz="2000" spc="-100" baseline="0">
                <a:solidFill>
                  <a:schemeClr val="tx1"/>
                </a:solidFill>
              </a:defRPr>
            </a:lvl4pPr>
            <a:lvl5pPr marL="0" indent="231775">
              <a:lnSpc>
                <a:spcPts val="2200"/>
              </a:lnSpc>
              <a:spcBef>
                <a:spcPts val="1200"/>
              </a:spcBef>
              <a:buFont typeface="Lucida Grande"/>
              <a:buChar char="–"/>
              <a:defRPr sz="2000" spc="-100"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1"/>
          </p:nvPr>
        </p:nvSpPr>
        <p:spPr>
          <a:xfrm>
            <a:off x="444627" y="731520"/>
            <a:ext cx="8229600" cy="356616"/>
          </a:xfrm>
          <a:prstGeom prst="rect">
            <a:avLst/>
          </a:prstGeom>
        </p:spPr>
        <p:txBody>
          <a:bodyPr lIns="0"/>
          <a:lstStyle>
            <a:lvl1pPr marL="0">
              <a:lnSpc>
                <a:spcPts val="2400"/>
              </a:lnSpc>
              <a:spcBef>
                <a:spcPts val="0"/>
              </a:spcBef>
              <a:defRPr sz="2200" spc="-100" baseline="0">
                <a:solidFill>
                  <a:srgbClr val="D98029"/>
                </a:solidFill>
              </a:defRPr>
            </a:lvl1pPr>
          </a:lstStyle>
          <a:p>
            <a:pPr lvl="0"/>
            <a:r>
              <a:rPr lang="en-US" smtClean="0"/>
              <a:t>Click to edit Master text styles</a:t>
            </a:r>
          </a:p>
        </p:txBody>
      </p:sp>
      <p:sp>
        <p:nvSpPr>
          <p:cNvPr id="13" name="TextBox 12"/>
          <p:cNvSpPr txBox="1"/>
          <p:nvPr userDrawn="1"/>
        </p:nvSpPr>
        <p:spPr>
          <a:xfrm>
            <a:off x="438912" y="6501384"/>
            <a:ext cx="2562560" cy="230832"/>
          </a:xfrm>
          <a:prstGeom prst="rect">
            <a:avLst/>
          </a:prstGeom>
          <a:noFill/>
        </p:spPr>
        <p:txBody>
          <a:bodyPr wrap="none" lIns="0">
            <a:spAutoFit/>
          </a:bodyPr>
          <a:lstStyle/>
          <a:p>
            <a:pPr algn="ctr" fontAlgn="base">
              <a:spcBef>
                <a:spcPct val="0"/>
              </a:spcBef>
              <a:spcAft>
                <a:spcPct val="0"/>
              </a:spcAft>
              <a:defRPr/>
            </a:pPr>
            <a:r>
              <a:rPr lang="en-US" sz="900" dirty="0">
                <a:solidFill>
                  <a:srgbClr val="000000"/>
                </a:solidFill>
                <a:cs typeface="Arial" charset="0"/>
              </a:rPr>
              <a:t>Copyright © 2012 Accenture  All rights reserved.</a:t>
            </a:r>
          </a:p>
        </p:txBody>
      </p:sp>
      <p:sp>
        <p:nvSpPr>
          <p:cNvPr id="14" name="Slide Number Placeholder 22"/>
          <p:cNvSpPr>
            <a:spLocks noGrp="1"/>
          </p:cNvSpPr>
          <p:nvPr>
            <p:ph type="sldNum" sz="quarter" idx="12"/>
          </p:nvPr>
        </p:nvSpPr>
        <p:spPr>
          <a:xfrm>
            <a:off x="8257032" y="6501384"/>
            <a:ext cx="536575" cy="246062"/>
          </a:xfrm>
          <a:prstGeom prst="rect">
            <a:avLst/>
          </a:prstGeom>
        </p:spPr>
        <p:txBody>
          <a:bodyPr/>
          <a:lstStyle>
            <a:lvl1pPr>
              <a:defRPr/>
            </a:lvl1pPr>
          </a:lstStyle>
          <a:p>
            <a:pPr fontAlgn="base">
              <a:spcBef>
                <a:spcPct val="0"/>
              </a:spcBef>
              <a:spcAft>
                <a:spcPct val="0"/>
              </a:spcAft>
              <a:defRPr/>
            </a:pPr>
            <a:fld id="{27211545-335C-4898-B08B-87E1B7A5789B}" type="slidenum">
              <a:rPr lang="en-US">
                <a:solidFill>
                  <a:prstClr val="black"/>
                </a:solidFill>
                <a:cs typeface="Arial" charset="0"/>
              </a:rPr>
              <a:pPr fontAlgn="base">
                <a:spcBef>
                  <a:spcPct val="0"/>
                </a:spcBef>
                <a:spcAft>
                  <a:spcPct val="0"/>
                </a:spcAft>
                <a:defRPr/>
              </a:pPr>
              <a:t>‹#›</a:t>
            </a:fld>
            <a:endParaRPr lang="en-US" dirty="0">
              <a:solidFill>
                <a:prstClr val="black"/>
              </a:solidFill>
              <a:cs typeface="Arial" charset="0"/>
            </a:endParaRPr>
          </a:p>
        </p:txBody>
      </p:sp>
      <p:cxnSp>
        <p:nvCxnSpPr>
          <p:cNvPr id="7" name="Straight Connector 13"/>
          <p:cNvCxnSpPr>
            <a:cxnSpLocks noChangeShapeType="1"/>
          </p:cNvCxnSpPr>
          <p:nvPr userDrawn="1"/>
        </p:nvCxnSpPr>
        <p:spPr bwMode="auto">
          <a:xfrm>
            <a:off x="447675" y="1093482"/>
            <a:ext cx="8691563"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940733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21246" y="1571260"/>
            <a:ext cx="2672088" cy="315600"/>
          </a:xfrm>
          <a:prstGeom prst="rect">
            <a:avLst/>
          </a:prstGeom>
        </p:spPr>
      </p:pic>
      <p:pic>
        <p:nvPicPr>
          <p:cNvPr id="15" name="Picture 1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0358" y="772742"/>
            <a:ext cx="9144000" cy="6083808"/>
          </a:xfrm>
          <a:prstGeom prst="rect">
            <a:avLst/>
          </a:prstGeom>
        </p:spPr>
      </p:pic>
      <p:graphicFrame>
        <p:nvGraphicFramePr>
          <p:cNvPr id="44" name="Objekt 43" hidden="1"/>
          <p:cNvGraphicFramePr>
            <a:graphicFrameLocks/>
          </p:cNvGraphicFramePr>
          <p:nvPr/>
        </p:nvGraphicFramePr>
        <p:xfrm>
          <a:off x="0" y="0"/>
          <a:ext cx="158750" cy="158750"/>
        </p:xfrm>
        <a:graphic>
          <a:graphicData uri="http://schemas.openxmlformats.org/presentationml/2006/ole">
            <p:oleObj spid="_x0000_s13321" name="think-cell Slide" r:id="rId7" imgW="0" imgH="0" progId="">
              <p:embed/>
            </p:oleObj>
          </a:graphicData>
        </a:graphic>
      </p:graphicFrame>
      <p:sp>
        <p:nvSpPr>
          <p:cNvPr id="2" name="Titel 1"/>
          <p:cNvSpPr>
            <a:spLocks noGrp="1"/>
          </p:cNvSpPr>
          <p:nvPr>
            <p:ph type="ctrTitle"/>
            <p:custDataLst>
              <p:tags r:id="rId2"/>
            </p:custDataLst>
          </p:nvPr>
        </p:nvSpPr>
        <p:spPr bwMode="auto">
          <a:xfrm>
            <a:off x="458788" y="1942032"/>
            <a:ext cx="4113212" cy="91212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de-DE" sz="2800" i="0" dirty="0">
                <a:solidFill>
                  <a:srgbClr val="00BBEE"/>
                </a:solidFill>
                <a:latin typeface="Arial"/>
              </a:defRPr>
            </a:lvl1pPr>
          </a:lstStyle>
          <a:p>
            <a:pPr marL="0" lvl="0" indent="0">
              <a:lnSpc>
                <a:spcPct val="100000"/>
              </a:lnSpc>
              <a:buNone/>
            </a:pPr>
            <a:endParaRPr lang="de-DE" dirty="0"/>
          </a:p>
        </p:txBody>
      </p:sp>
      <p:sp>
        <p:nvSpPr>
          <p:cNvPr id="3" name="Untertitel 2"/>
          <p:cNvSpPr>
            <a:spLocks noGrp="1"/>
          </p:cNvSpPr>
          <p:nvPr>
            <p:ph type="subTitle" idx="1"/>
            <p:custDataLst>
              <p:tags r:id="rId3"/>
            </p:custDataLst>
          </p:nvPr>
        </p:nvSpPr>
        <p:spPr bwMode="auto">
          <a:xfrm>
            <a:off x="458788" y="2854152"/>
            <a:ext cx="4110037" cy="615553"/>
          </a:xfrm>
          <a:prstGeom prst="rect">
            <a:avLst/>
          </a:prstGeom>
          <a:ln w="9525"/>
        </p:spPr>
        <p:txBody>
          <a:bodyPr lIns="0" tIns="0" rIns="0" bIns="0">
            <a:noAutofit/>
          </a:bodyPr>
          <a:lstStyle>
            <a:lvl1pPr marL="0" indent="0" algn="l" rtl="0" eaLnBrk="1" fontAlgn="base" hangingPunct="1">
              <a:spcBef>
                <a:spcPts val="800"/>
              </a:spcBef>
              <a:spcAft>
                <a:spcPct val="0"/>
              </a:spcAft>
              <a:buClr>
                <a:schemeClr val="tx1"/>
              </a:buClr>
              <a:buFontTx/>
              <a:buNone/>
              <a:defRPr lang="de-DE" sz="2000" dirty="0">
                <a:solidFill>
                  <a:srgbClr val="00BBEE"/>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grpSp>
        <p:nvGrpSpPr>
          <p:cNvPr id="17" name="Group 7"/>
          <p:cNvGrpSpPr/>
          <p:nvPr userDrawn="1"/>
        </p:nvGrpSpPr>
        <p:grpSpPr>
          <a:xfrm>
            <a:off x="5659332" y="1788100"/>
            <a:ext cx="3074395" cy="2060440"/>
            <a:chOff x="5701703" y="682760"/>
            <a:chExt cx="3074395" cy="2060440"/>
          </a:xfrm>
        </p:grpSpPr>
        <p:sp>
          <p:nvSpPr>
            <p:cNvPr id="18" name="Freeform 8"/>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pic>
          <p:nvPicPr>
            <p:cNvPr id="19" name="Picture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01703" y="1523009"/>
              <a:ext cx="3074395" cy="251999"/>
            </a:xfrm>
            <a:prstGeom prst="rect">
              <a:avLst/>
            </a:prstGeom>
          </p:spPr>
        </p:pic>
      </p:grpSp>
      <p:grpSp>
        <p:nvGrpSpPr>
          <p:cNvPr id="21" name="Gruppieren 13"/>
          <p:cNvGrpSpPr/>
          <p:nvPr userDrawn="1"/>
        </p:nvGrpSpPr>
        <p:grpSpPr>
          <a:xfrm>
            <a:off x="469898" y="329419"/>
            <a:ext cx="8191678" cy="673824"/>
            <a:chOff x="469898" y="5753967"/>
            <a:chExt cx="8191678" cy="673824"/>
          </a:xfrm>
        </p:grpSpPr>
        <p:pic>
          <p:nvPicPr>
            <p:cNvPr id="22" name="Picture 3"/>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6132689" y="6251894"/>
              <a:ext cx="2528887" cy="175897"/>
            </a:xfrm>
            <a:prstGeom prst="rect">
              <a:avLst/>
            </a:prstGeom>
          </p:spPr>
        </p:pic>
        <p:grpSp>
          <p:nvGrpSpPr>
            <p:cNvPr id="23" name="Group 12"/>
            <p:cNvGrpSpPr/>
            <p:nvPr userDrawn="1"/>
          </p:nvGrpSpPr>
          <p:grpSpPr>
            <a:xfrm>
              <a:off x="469898" y="5753967"/>
              <a:ext cx="2183716" cy="635721"/>
              <a:chOff x="459321" y="5788818"/>
              <a:chExt cx="2183716" cy="635721"/>
            </a:xfrm>
          </p:grpSpPr>
          <p:pic>
            <p:nvPicPr>
              <p:cNvPr id="24" name="Picture 1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59321" y="6039743"/>
                <a:ext cx="2183716" cy="384796"/>
              </a:xfrm>
              <a:prstGeom prst="rect">
                <a:avLst/>
              </a:prstGeom>
            </p:spPr>
          </p:pic>
          <p:sp>
            <p:nvSpPr>
              <p:cNvPr id="25" name="Freeform 15"/>
              <p:cNvSpPr/>
              <p:nvPr/>
            </p:nvSpPr>
            <p:spPr>
              <a:xfrm>
                <a:off x="1741785"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grpSp>
      </p:grpSp>
      <p:cxnSp>
        <p:nvCxnSpPr>
          <p:cNvPr id="26" name="Straight Connector 9"/>
          <p:cNvCxnSpPr>
            <a:cxnSpLocks noChangeShapeType="1"/>
          </p:cNvCxnSpPr>
          <p:nvPr userDrawn="1"/>
        </p:nvCxnSpPr>
        <p:spPr bwMode="auto">
          <a:xfrm>
            <a:off x="457200" y="1067466"/>
            <a:ext cx="8687308"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273454883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rgbClr val="FFFFFF"/>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14345"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00BBEE"/>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000000"/>
                </a:solidFill>
                <a:cs typeface="Arial" pitchFamily="34" charset="0"/>
              </a:rPr>
              <a:t>Copyright © 2013 Accenture. All rights reserved.</a:t>
            </a:r>
            <a:endParaRPr lang="de-DE" sz="800" dirty="0">
              <a:solidFill>
                <a:srgbClr val="000000"/>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000000"/>
                </a:solidFill>
                <a:cs typeface="Arial" pitchFamily="34" charset="0"/>
              </a:rPr>
              <a:pPr algn="r">
                <a:defRPr/>
              </a:pPr>
              <a:t>‹#›</a:t>
            </a:fld>
            <a:endParaRPr lang="de-DE" sz="800" dirty="0">
              <a:solidFill>
                <a:srgbClr val="000000"/>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4018916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ivider Slide Option 2">
    <p:bg>
      <p:bgPr>
        <a:solidFill>
          <a:schemeClr val="accent1"/>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15369"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117534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Divider Slide Option 2">
    <p:bg>
      <p:bgPr>
        <a:solidFill>
          <a:srgbClr val="88DD00"/>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16393"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23375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Divider Slide Option 2">
    <p:bg>
      <p:bgPr>
        <a:solidFill>
          <a:schemeClr val="accent4"/>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17417"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110934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Slide Option 2">
    <p:bg>
      <p:bgPr>
        <a:solidFill>
          <a:schemeClr val="accent1"/>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3081"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4186920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1"/>
            <a:ext cx="8207375" cy="538138"/>
          </a:xfrm>
          <a:prstGeom prst="rect">
            <a:avLst/>
          </a:prstGeom>
          <a:noFill/>
        </p:spPr>
        <p:txBody>
          <a:bodyPr wrap="square" lIns="0" tIns="72000" rIns="0" bIns="36000">
            <a:noAutofit/>
          </a:bodyPr>
          <a:lstStyle>
            <a:lvl1pPr marL="0" indent="0">
              <a:buNone/>
              <a:defRPr lang="de-DE" sz="1800" b="1" dirty="0" smtClean="0">
                <a:solidFill>
                  <a:schemeClr val="dk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endParaRPr lang="en-US" noProof="0" dirty="0" smtClean="0"/>
          </a:p>
        </p:txBody>
      </p:sp>
      <p:sp>
        <p:nvSpPr>
          <p:cNvPr id="4" name="Titel 3"/>
          <p:cNvSpPr>
            <a:spLocks noGrp="1"/>
          </p:cNvSpPr>
          <p:nvPr>
            <p:ph type="title"/>
          </p:nvPr>
        </p:nvSpPr>
        <p:spPr/>
        <p:txBody>
          <a:bodyPr/>
          <a:lstStyle>
            <a:lvl1pPr>
              <a:defRPr>
                <a:solidFill>
                  <a:srgbClr val="88DD00"/>
                </a:solidFill>
              </a:defRPr>
            </a:lvl1pPr>
          </a:lstStyle>
          <a:p>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312912103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4"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3750373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Two Columns Content">
    <p:spTree>
      <p:nvGrpSpPr>
        <p:cNvPr id="1" name=""/>
        <p:cNvGrpSpPr/>
        <p:nvPr/>
      </p:nvGrpSpPr>
      <p:grpSpPr>
        <a:xfrm>
          <a:off x="0" y="0"/>
          <a:ext cx="0" cy="0"/>
          <a:chOff x="0" y="0"/>
          <a:chExt cx="0" cy="0"/>
        </a:xfrm>
      </p:grpSpPr>
      <p:graphicFrame>
        <p:nvGraphicFramePr>
          <p:cNvPr id="10" name="Objekt 9" hidden="1"/>
          <p:cNvGraphicFramePr>
            <a:graphicFrameLocks/>
          </p:cNvGraphicFramePr>
          <p:nvPr/>
        </p:nvGraphicFramePr>
        <p:xfrm>
          <a:off x="0" y="0"/>
          <a:ext cx="158750" cy="158750"/>
        </p:xfrm>
        <a:graphic>
          <a:graphicData uri="http://schemas.openxmlformats.org/presentationml/2006/ole">
            <p:oleObj spid="_x0000_s18441" name="think-cell Slide" r:id="rId5" imgW="0" imgH="0" progId="">
              <p:embed/>
            </p:oleObj>
          </a:graphicData>
        </a:graphic>
      </p:graphicFrame>
      <p:sp>
        <p:nvSpPr>
          <p:cNvPr id="7" name="Textplatzhalter 6"/>
          <p:cNvSpPr>
            <a:spLocks noGrp="1"/>
          </p:cNvSpPr>
          <p:nvPr>
            <p:ph type="body" sz="quarter" idx="13"/>
            <p:custDataLst>
              <p:tags r:id="rId2"/>
            </p:custDataLst>
          </p:nvPr>
        </p:nvSpPr>
        <p:spPr>
          <a:xfrm>
            <a:off x="468313" y="1102301"/>
            <a:ext cx="3923687"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8" name="Textplatzhalter 6"/>
          <p:cNvSpPr>
            <a:spLocks noGrp="1"/>
          </p:cNvSpPr>
          <p:nvPr>
            <p:ph type="body" sz="quarter" idx="14"/>
            <p:custDataLst>
              <p:tags r:id="rId3"/>
            </p:custDataLst>
          </p:nvPr>
        </p:nvSpPr>
        <p:spPr>
          <a:xfrm>
            <a:off x="4751999" y="1102301"/>
            <a:ext cx="3923689"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2" name="Titel 1"/>
          <p:cNvSpPr>
            <a:spLocks noGrp="1"/>
          </p:cNvSpPr>
          <p:nvPr>
            <p:ph type="title"/>
          </p:nvPr>
        </p:nvSpPr>
        <p:spPr/>
        <p:txBody>
          <a:bodyPr/>
          <a:lstStyle>
            <a:lvl1pPr>
              <a:defRPr>
                <a:solidFill>
                  <a:srgbClr val="88DD00"/>
                </a:solidFill>
              </a:defRPr>
            </a:lvl1pPr>
          </a:lstStyle>
          <a:p>
            <a:endParaRPr lang="de-DE" dirty="0"/>
          </a:p>
        </p:txBody>
      </p:sp>
      <p:sp>
        <p:nvSpPr>
          <p:cNvPr id="12" name="Inhaltsplatzhalter 2"/>
          <p:cNvSpPr>
            <a:spLocks noGrp="1"/>
          </p:cNvSpPr>
          <p:nvPr>
            <p:ph idx="1" hasCustomPrompt="1"/>
          </p:nvPr>
        </p:nvSpPr>
        <p:spPr>
          <a:xfrm>
            <a:off x="468313" y="1665288"/>
            <a:ext cx="3923686"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13" name="Inhaltsplatzhalter 2"/>
          <p:cNvSpPr>
            <a:spLocks noGrp="1"/>
          </p:cNvSpPr>
          <p:nvPr>
            <p:ph idx="15" hasCustomPrompt="1"/>
          </p:nvPr>
        </p:nvSpPr>
        <p:spPr>
          <a:xfrm>
            <a:off x="4751999" y="1665288"/>
            <a:ext cx="3911564"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1378084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lumns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7" name="Inhaltsplatzhalter 2"/>
          <p:cNvSpPr>
            <a:spLocks noGrp="1"/>
          </p:cNvSpPr>
          <p:nvPr>
            <p:ph idx="1" hasCustomPrompt="1"/>
          </p:nvPr>
        </p:nvSpPr>
        <p:spPr>
          <a:xfrm>
            <a:off x="468314"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8" name="Inhaltsplatzhalter 2"/>
          <p:cNvSpPr>
            <a:spLocks noGrp="1"/>
          </p:cNvSpPr>
          <p:nvPr>
            <p:ph idx="15" hasCustomPrompt="1"/>
          </p:nvPr>
        </p:nvSpPr>
        <p:spPr>
          <a:xfrm>
            <a:off x="4760192"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1806993925"/>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5"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spTree>
    <p:extLst>
      <p:ext uri="{BB962C8B-B14F-4D97-AF65-F5344CB8AC3E}">
        <p14:creationId xmlns="" xmlns:p14="http://schemas.microsoft.com/office/powerpoint/2010/main" val="13840175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71564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and Tex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47675" y="0"/>
            <a:ext cx="8229600" cy="756349"/>
          </a:xfrm>
          <a:prstGeom prst="rect">
            <a:avLst/>
          </a:prstGeom>
        </p:spPr>
        <p:txBody>
          <a:bodyPr bIns="0" anchor="b" anchorCtr="0"/>
          <a:lstStyle>
            <a:lvl1pPr>
              <a:lnSpc>
                <a:spcPts val="2600"/>
              </a:lnSpc>
              <a:defRPr sz="2400" spc="-100" baseline="0">
                <a:solidFill>
                  <a:schemeClr val="tx1"/>
                </a:solidFill>
              </a:defRPr>
            </a:lvl1pPr>
          </a:lstStyle>
          <a:p>
            <a:r>
              <a:rPr lang="en-US" dirty="0" smtClean="0"/>
              <a:t>Click to edit Master text styles</a:t>
            </a:r>
            <a:endParaRPr lang="en-US" dirty="0"/>
          </a:p>
        </p:txBody>
      </p:sp>
      <p:sp>
        <p:nvSpPr>
          <p:cNvPr id="12" name="Text Placeholder 11"/>
          <p:cNvSpPr>
            <a:spLocks noGrp="1"/>
          </p:cNvSpPr>
          <p:nvPr>
            <p:ph type="body" sz="quarter" idx="10"/>
          </p:nvPr>
        </p:nvSpPr>
        <p:spPr>
          <a:xfrm>
            <a:off x="448056" y="1179576"/>
            <a:ext cx="8229600" cy="4079454"/>
          </a:xfrm>
          <a:prstGeom prst="rect">
            <a:avLst/>
          </a:prstGeom>
        </p:spPr>
        <p:txBody>
          <a:bodyPr lIns="0"/>
          <a:lstStyle>
            <a:lvl1pPr marL="0" indent="0">
              <a:lnSpc>
                <a:spcPts val="2400"/>
              </a:lnSpc>
              <a:spcBef>
                <a:spcPts val="1200"/>
              </a:spcBef>
              <a:buFont typeface="Arial" charset="0"/>
              <a:buNone/>
              <a:defRPr sz="2200" kern="1200" spc="-100" baseline="0">
                <a:solidFill>
                  <a:schemeClr val="tx1"/>
                </a:solidFill>
              </a:defRPr>
            </a:lvl1pPr>
            <a:lvl2pPr marL="0" indent="231775">
              <a:lnSpc>
                <a:spcPts val="2200"/>
              </a:lnSpc>
              <a:spcBef>
                <a:spcPts val="1200"/>
              </a:spcBef>
              <a:buFont typeface="Arial" charset="0"/>
              <a:buChar char="•"/>
              <a:defRPr sz="2000" spc="-100" baseline="0">
                <a:solidFill>
                  <a:schemeClr val="tx1"/>
                </a:solidFill>
              </a:defRPr>
            </a:lvl2pPr>
            <a:lvl3pPr marL="0" indent="231775">
              <a:lnSpc>
                <a:spcPts val="2200"/>
              </a:lnSpc>
              <a:spcBef>
                <a:spcPts val="1200"/>
              </a:spcBef>
              <a:defRPr sz="2000" spc="-100" baseline="0">
                <a:solidFill>
                  <a:schemeClr val="tx1"/>
                </a:solidFill>
              </a:defRPr>
            </a:lvl3pPr>
            <a:lvl4pPr marL="0" indent="231775">
              <a:lnSpc>
                <a:spcPts val="2200"/>
              </a:lnSpc>
              <a:spcBef>
                <a:spcPts val="1200"/>
              </a:spcBef>
              <a:defRPr sz="2000" spc="-100" baseline="0">
                <a:solidFill>
                  <a:schemeClr val="tx1"/>
                </a:solidFill>
              </a:defRPr>
            </a:lvl4pPr>
            <a:lvl5pPr marL="0" indent="231775">
              <a:lnSpc>
                <a:spcPts val="2200"/>
              </a:lnSpc>
              <a:spcBef>
                <a:spcPts val="1200"/>
              </a:spcBef>
              <a:buFont typeface="Lucida Grande"/>
              <a:buChar char="–"/>
              <a:defRPr sz="2000" spc="-100"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1"/>
          </p:nvPr>
        </p:nvSpPr>
        <p:spPr>
          <a:xfrm>
            <a:off x="444627" y="731520"/>
            <a:ext cx="8229600" cy="356616"/>
          </a:xfrm>
          <a:prstGeom prst="rect">
            <a:avLst/>
          </a:prstGeom>
        </p:spPr>
        <p:txBody>
          <a:bodyPr lIns="0"/>
          <a:lstStyle>
            <a:lvl1pPr marL="0">
              <a:lnSpc>
                <a:spcPts val="2400"/>
              </a:lnSpc>
              <a:spcBef>
                <a:spcPts val="0"/>
              </a:spcBef>
              <a:defRPr sz="2200" spc="-100" baseline="0">
                <a:solidFill>
                  <a:srgbClr val="D98029"/>
                </a:solidFill>
              </a:defRPr>
            </a:lvl1pPr>
          </a:lstStyle>
          <a:p>
            <a:pPr lvl="0"/>
            <a:r>
              <a:rPr lang="en-US" smtClean="0"/>
              <a:t>Click to edit Master text styles</a:t>
            </a:r>
          </a:p>
        </p:txBody>
      </p:sp>
      <p:sp>
        <p:nvSpPr>
          <p:cNvPr id="13" name="TextBox 12"/>
          <p:cNvSpPr txBox="1"/>
          <p:nvPr userDrawn="1"/>
        </p:nvSpPr>
        <p:spPr>
          <a:xfrm>
            <a:off x="438912" y="6501384"/>
            <a:ext cx="2562560" cy="230832"/>
          </a:xfrm>
          <a:prstGeom prst="rect">
            <a:avLst/>
          </a:prstGeom>
          <a:noFill/>
        </p:spPr>
        <p:txBody>
          <a:bodyPr wrap="none" lIns="0">
            <a:spAutoFit/>
          </a:bodyPr>
          <a:lstStyle/>
          <a:p>
            <a:pPr algn="ctr" fontAlgn="base">
              <a:spcBef>
                <a:spcPct val="0"/>
              </a:spcBef>
              <a:spcAft>
                <a:spcPct val="0"/>
              </a:spcAft>
              <a:defRPr/>
            </a:pPr>
            <a:r>
              <a:rPr lang="en-US" sz="900" dirty="0">
                <a:solidFill>
                  <a:srgbClr val="000000"/>
                </a:solidFill>
                <a:cs typeface="Arial" charset="0"/>
              </a:rPr>
              <a:t>Copyright © 2012 Accenture  All rights reserved.</a:t>
            </a:r>
          </a:p>
        </p:txBody>
      </p:sp>
      <p:sp>
        <p:nvSpPr>
          <p:cNvPr id="14" name="Slide Number Placeholder 22"/>
          <p:cNvSpPr>
            <a:spLocks noGrp="1"/>
          </p:cNvSpPr>
          <p:nvPr>
            <p:ph type="sldNum" sz="quarter" idx="12"/>
          </p:nvPr>
        </p:nvSpPr>
        <p:spPr>
          <a:xfrm>
            <a:off x="8257032" y="6501384"/>
            <a:ext cx="536575" cy="246062"/>
          </a:xfrm>
          <a:prstGeom prst="rect">
            <a:avLst/>
          </a:prstGeom>
        </p:spPr>
        <p:txBody>
          <a:bodyPr/>
          <a:lstStyle>
            <a:lvl1pPr>
              <a:defRPr/>
            </a:lvl1pPr>
          </a:lstStyle>
          <a:p>
            <a:pPr fontAlgn="base">
              <a:spcBef>
                <a:spcPct val="0"/>
              </a:spcBef>
              <a:spcAft>
                <a:spcPct val="0"/>
              </a:spcAft>
              <a:defRPr/>
            </a:pPr>
            <a:fld id="{27211545-335C-4898-B08B-87E1B7A5789B}" type="slidenum">
              <a:rPr lang="en-US">
                <a:solidFill>
                  <a:prstClr val="black"/>
                </a:solidFill>
                <a:cs typeface="Arial" charset="0"/>
              </a:rPr>
              <a:pPr fontAlgn="base">
                <a:spcBef>
                  <a:spcPct val="0"/>
                </a:spcBef>
                <a:spcAft>
                  <a:spcPct val="0"/>
                </a:spcAft>
                <a:defRPr/>
              </a:pPr>
              <a:t>‹#›</a:t>
            </a:fld>
            <a:endParaRPr lang="en-US" dirty="0">
              <a:solidFill>
                <a:prstClr val="black"/>
              </a:solidFill>
              <a:cs typeface="Arial" charset="0"/>
            </a:endParaRPr>
          </a:p>
        </p:txBody>
      </p:sp>
      <p:cxnSp>
        <p:nvCxnSpPr>
          <p:cNvPr id="7" name="Straight Connector 13"/>
          <p:cNvCxnSpPr>
            <a:cxnSpLocks noChangeShapeType="1"/>
          </p:cNvCxnSpPr>
          <p:nvPr userDrawn="1"/>
        </p:nvCxnSpPr>
        <p:spPr bwMode="auto">
          <a:xfrm>
            <a:off x="447675" y="1093482"/>
            <a:ext cx="8691563"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1277203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21246" y="1571260"/>
            <a:ext cx="2672088" cy="315600"/>
          </a:xfrm>
          <a:prstGeom prst="rect">
            <a:avLst/>
          </a:prstGeom>
        </p:spPr>
      </p:pic>
      <p:pic>
        <p:nvPicPr>
          <p:cNvPr id="15" name="Picture 1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0358" y="772742"/>
            <a:ext cx="9144000" cy="6083808"/>
          </a:xfrm>
          <a:prstGeom prst="rect">
            <a:avLst/>
          </a:prstGeom>
        </p:spPr>
      </p:pic>
      <p:graphicFrame>
        <p:nvGraphicFramePr>
          <p:cNvPr id="44" name="Objekt 43" hidden="1"/>
          <p:cNvGraphicFramePr>
            <a:graphicFrameLocks/>
          </p:cNvGraphicFramePr>
          <p:nvPr/>
        </p:nvGraphicFramePr>
        <p:xfrm>
          <a:off x="0" y="0"/>
          <a:ext cx="158750" cy="158750"/>
        </p:xfrm>
        <a:graphic>
          <a:graphicData uri="http://schemas.openxmlformats.org/presentationml/2006/ole">
            <p:oleObj spid="_x0000_s19464" name="think-cell Slide" r:id="rId7" imgW="0" imgH="0" progId="">
              <p:embed/>
            </p:oleObj>
          </a:graphicData>
        </a:graphic>
      </p:graphicFrame>
      <p:sp>
        <p:nvSpPr>
          <p:cNvPr id="2" name="Titel 1"/>
          <p:cNvSpPr>
            <a:spLocks noGrp="1"/>
          </p:cNvSpPr>
          <p:nvPr>
            <p:ph type="ctrTitle"/>
            <p:custDataLst>
              <p:tags r:id="rId2"/>
            </p:custDataLst>
          </p:nvPr>
        </p:nvSpPr>
        <p:spPr bwMode="auto">
          <a:xfrm>
            <a:off x="458788" y="1942032"/>
            <a:ext cx="4113212" cy="91212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de-DE" sz="2800" i="0" dirty="0">
                <a:solidFill>
                  <a:srgbClr val="00BBEE"/>
                </a:solidFill>
                <a:latin typeface="Arial"/>
              </a:defRPr>
            </a:lvl1pPr>
          </a:lstStyle>
          <a:p>
            <a:pPr marL="0" lvl="0" indent="0">
              <a:lnSpc>
                <a:spcPct val="100000"/>
              </a:lnSpc>
              <a:buNone/>
            </a:pPr>
            <a:endParaRPr lang="de-DE" dirty="0"/>
          </a:p>
        </p:txBody>
      </p:sp>
      <p:sp>
        <p:nvSpPr>
          <p:cNvPr id="3" name="Untertitel 2"/>
          <p:cNvSpPr>
            <a:spLocks noGrp="1"/>
          </p:cNvSpPr>
          <p:nvPr>
            <p:ph type="subTitle" idx="1"/>
            <p:custDataLst>
              <p:tags r:id="rId3"/>
            </p:custDataLst>
          </p:nvPr>
        </p:nvSpPr>
        <p:spPr bwMode="auto">
          <a:xfrm>
            <a:off x="458788" y="2854152"/>
            <a:ext cx="4110037" cy="615553"/>
          </a:xfrm>
          <a:prstGeom prst="rect">
            <a:avLst/>
          </a:prstGeom>
          <a:ln w="9525"/>
        </p:spPr>
        <p:txBody>
          <a:bodyPr lIns="0" tIns="0" rIns="0" bIns="0">
            <a:noAutofit/>
          </a:bodyPr>
          <a:lstStyle>
            <a:lvl1pPr marL="0" indent="0" algn="l" rtl="0" eaLnBrk="1" fontAlgn="base" hangingPunct="1">
              <a:spcBef>
                <a:spcPts val="800"/>
              </a:spcBef>
              <a:spcAft>
                <a:spcPct val="0"/>
              </a:spcAft>
              <a:buClr>
                <a:schemeClr val="tx1"/>
              </a:buClr>
              <a:buFontTx/>
              <a:buNone/>
              <a:defRPr lang="de-DE" sz="2000" dirty="0">
                <a:solidFill>
                  <a:srgbClr val="00BBEE"/>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grpSp>
        <p:nvGrpSpPr>
          <p:cNvPr id="17" name="Group 7"/>
          <p:cNvGrpSpPr/>
          <p:nvPr userDrawn="1"/>
        </p:nvGrpSpPr>
        <p:grpSpPr>
          <a:xfrm>
            <a:off x="5659332" y="1788100"/>
            <a:ext cx="3074395" cy="2060440"/>
            <a:chOff x="5701703" y="682760"/>
            <a:chExt cx="3074395" cy="2060440"/>
          </a:xfrm>
        </p:grpSpPr>
        <p:sp>
          <p:nvSpPr>
            <p:cNvPr id="18" name="Freeform 8"/>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pic>
          <p:nvPicPr>
            <p:cNvPr id="19" name="Picture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01703" y="1523009"/>
              <a:ext cx="3074395" cy="251999"/>
            </a:xfrm>
            <a:prstGeom prst="rect">
              <a:avLst/>
            </a:prstGeom>
          </p:spPr>
        </p:pic>
      </p:grpSp>
      <p:grpSp>
        <p:nvGrpSpPr>
          <p:cNvPr id="21" name="Gruppieren 13"/>
          <p:cNvGrpSpPr/>
          <p:nvPr userDrawn="1"/>
        </p:nvGrpSpPr>
        <p:grpSpPr>
          <a:xfrm>
            <a:off x="469898" y="329419"/>
            <a:ext cx="8191678" cy="673824"/>
            <a:chOff x="469898" y="5753967"/>
            <a:chExt cx="8191678" cy="673824"/>
          </a:xfrm>
        </p:grpSpPr>
        <p:pic>
          <p:nvPicPr>
            <p:cNvPr id="22" name="Picture 3"/>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6132689" y="6251894"/>
              <a:ext cx="2528887" cy="175897"/>
            </a:xfrm>
            <a:prstGeom prst="rect">
              <a:avLst/>
            </a:prstGeom>
          </p:spPr>
        </p:pic>
        <p:grpSp>
          <p:nvGrpSpPr>
            <p:cNvPr id="23" name="Group 12"/>
            <p:cNvGrpSpPr/>
            <p:nvPr userDrawn="1"/>
          </p:nvGrpSpPr>
          <p:grpSpPr>
            <a:xfrm>
              <a:off x="469898" y="5753967"/>
              <a:ext cx="2183716" cy="635721"/>
              <a:chOff x="459321" y="5788818"/>
              <a:chExt cx="2183716" cy="635721"/>
            </a:xfrm>
          </p:grpSpPr>
          <p:pic>
            <p:nvPicPr>
              <p:cNvPr id="24" name="Picture 1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59321" y="6039743"/>
                <a:ext cx="2183716" cy="384796"/>
              </a:xfrm>
              <a:prstGeom prst="rect">
                <a:avLst/>
              </a:prstGeom>
            </p:spPr>
          </p:pic>
          <p:sp>
            <p:nvSpPr>
              <p:cNvPr id="25" name="Freeform 15"/>
              <p:cNvSpPr/>
              <p:nvPr/>
            </p:nvSpPr>
            <p:spPr>
              <a:xfrm>
                <a:off x="1741785"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88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grpSp>
      </p:grpSp>
      <p:cxnSp>
        <p:nvCxnSpPr>
          <p:cNvPr id="26" name="Straight Connector 9"/>
          <p:cNvCxnSpPr>
            <a:cxnSpLocks noChangeShapeType="1"/>
          </p:cNvCxnSpPr>
          <p:nvPr userDrawn="1"/>
        </p:nvCxnSpPr>
        <p:spPr bwMode="auto">
          <a:xfrm>
            <a:off x="457200" y="1067466"/>
            <a:ext cx="8687308"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2150706192"/>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rgbClr val="FFFFFF"/>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20488"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00BBEE"/>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000000"/>
                </a:solidFill>
                <a:cs typeface="Arial" pitchFamily="34" charset="0"/>
              </a:rPr>
              <a:t>Copyright © 2013 Accenture. All rights reserved.</a:t>
            </a:r>
            <a:endParaRPr lang="de-DE" sz="800" dirty="0">
              <a:solidFill>
                <a:srgbClr val="000000"/>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000000"/>
                </a:solidFill>
                <a:cs typeface="Arial" pitchFamily="34" charset="0"/>
              </a:rPr>
              <a:pPr algn="r">
                <a:defRPr/>
              </a:pPr>
              <a:t>‹#›</a:t>
            </a:fld>
            <a:endParaRPr lang="de-DE" sz="800" dirty="0">
              <a:solidFill>
                <a:srgbClr val="000000"/>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2356995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Divider Slide Option 2">
    <p:bg>
      <p:bgPr>
        <a:solidFill>
          <a:schemeClr val="accent1"/>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21512"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423751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ivider Slide Option 2">
    <p:bg>
      <p:bgPr>
        <a:solidFill>
          <a:srgbClr val="88DD00"/>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4105"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2041963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Divider Slide Option 2">
    <p:bg>
      <p:bgPr>
        <a:solidFill>
          <a:srgbClr val="88DD00"/>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22536"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2835874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Divider Slide Option 2">
    <p:bg>
      <p:bgPr>
        <a:solidFill>
          <a:schemeClr val="accent4"/>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23560"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777033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1"/>
            <a:ext cx="8207375" cy="538138"/>
          </a:xfrm>
          <a:prstGeom prst="rect">
            <a:avLst/>
          </a:prstGeom>
          <a:noFill/>
        </p:spPr>
        <p:txBody>
          <a:bodyPr wrap="square" lIns="0" tIns="72000" rIns="0" bIns="36000">
            <a:noAutofit/>
          </a:bodyPr>
          <a:lstStyle>
            <a:lvl1pPr marL="0" indent="0">
              <a:buNone/>
              <a:defRPr lang="de-DE" sz="1800" b="1" dirty="0" smtClean="0">
                <a:solidFill>
                  <a:schemeClr val="dk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endParaRPr lang="en-US" noProof="0" dirty="0" smtClean="0"/>
          </a:p>
        </p:txBody>
      </p:sp>
      <p:sp>
        <p:nvSpPr>
          <p:cNvPr id="4" name="Titel 3"/>
          <p:cNvSpPr>
            <a:spLocks noGrp="1"/>
          </p:cNvSpPr>
          <p:nvPr>
            <p:ph type="title"/>
          </p:nvPr>
        </p:nvSpPr>
        <p:spPr/>
        <p:txBody>
          <a:bodyPr/>
          <a:lstStyle>
            <a:lvl1pPr>
              <a:defRPr>
                <a:solidFill>
                  <a:srgbClr val="88DD00"/>
                </a:solidFill>
              </a:defRPr>
            </a:lvl1pPr>
          </a:lstStyle>
          <a:p>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1587806630"/>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4"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4068173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nd Two Columns Content">
    <p:spTree>
      <p:nvGrpSpPr>
        <p:cNvPr id="1" name=""/>
        <p:cNvGrpSpPr/>
        <p:nvPr/>
      </p:nvGrpSpPr>
      <p:grpSpPr>
        <a:xfrm>
          <a:off x="0" y="0"/>
          <a:ext cx="0" cy="0"/>
          <a:chOff x="0" y="0"/>
          <a:chExt cx="0" cy="0"/>
        </a:xfrm>
      </p:grpSpPr>
      <p:graphicFrame>
        <p:nvGraphicFramePr>
          <p:cNvPr id="10" name="Objekt 9" hidden="1"/>
          <p:cNvGraphicFramePr>
            <a:graphicFrameLocks/>
          </p:cNvGraphicFramePr>
          <p:nvPr/>
        </p:nvGraphicFramePr>
        <p:xfrm>
          <a:off x="0" y="0"/>
          <a:ext cx="158750" cy="158750"/>
        </p:xfrm>
        <a:graphic>
          <a:graphicData uri="http://schemas.openxmlformats.org/presentationml/2006/ole">
            <p:oleObj spid="_x0000_s24584" name="think-cell Slide" r:id="rId5" imgW="0" imgH="0" progId="">
              <p:embed/>
            </p:oleObj>
          </a:graphicData>
        </a:graphic>
      </p:graphicFrame>
      <p:sp>
        <p:nvSpPr>
          <p:cNvPr id="7" name="Textplatzhalter 6"/>
          <p:cNvSpPr>
            <a:spLocks noGrp="1"/>
          </p:cNvSpPr>
          <p:nvPr>
            <p:ph type="body" sz="quarter" idx="13"/>
            <p:custDataLst>
              <p:tags r:id="rId2"/>
            </p:custDataLst>
          </p:nvPr>
        </p:nvSpPr>
        <p:spPr>
          <a:xfrm>
            <a:off x="468313" y="1102301"/>
            <a:ext cx="3923687"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8" name="Textplatzhalter 6"/>
          <p:cNvSpPr>
            <a:spLocks noGrp="1"/>
          </p:cNvSpPr>
          <p:nvPr>
            <p:ph type="body" sz="quarter" idx="14"/>
            <p:custDataLst>
              <p:tags r:id="rId3"/>
            </p:custDataLst>
          </p:nvPr>
        </p:nvSpPr>
        <p:spPr>
          <a:xfrm>
            <a:off x="4751999" y="1102301"/>
            <a:ext cx="3923689"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2" name="Titel 1"/>
          <p:cNvSpPr>
            <a:spLocks noGrp="1"/>
          </p:cNvSpPr>
          <p:nvPr>
            <p:ph type="title"/>
          </p:nvPr>
        </p:nvSpPr>
        <p:spPr/>
        <p:txBody>
          <a:bodyPr/>
          <a:lstStyle>
            <a:lvl1pPr>
              <a:defRPr>
                <a:solidFill>
                  <a:srgbClr val="88DD00"/>
                </a:solidFill>
              </a:defRPr>
            </a:lvl1pPr>
          </a:lstStyle>
          <a:p>
            <a:endParaRPr lang="de-DE" dirty="0"/>
          </a:p>
        </p:txBody>
      </p:sp>
      <p:sp>
        <p:nvSpPr>
          <p:cNvPr id="12" name="Inhaltsplatzhalter 2"/>
          <p:cNvSpPr>
            <a:spLocks noGrp="1"/>
          </p:cNvSpPr>
          <p:nvPr>
            <p:ph idx="1" hasCustomPrompt="1"/>
          </p:nvPr>
        </p:nvSpPr>
        <p:spPr>
          <a:xfrm>
            <a:off x="468313" y="1665288"/>
            <a:ext cx="3923686"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13" name="Inhaltsplatzhalter 2"/>
          <p:cNvSpPr>
            <a:spLocks noGrp="1"/>
          </p:cNvSpPr>
          <p:nvPr>
            <p:ph idx="15" hasCustomPrompt="1"/>
          </p:nvPr>
        </p:nvSpPr>
        <p:spPr>
          <a:xfrm>
            <a:off x="4751999" y="1665288"/>
            <a:ext cx="3911564"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4032329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wo Columns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7" name="Inhaltsplatzhalter 2"/>
          <p:cNvSpPr>
            <a:spLocks noGrp="1"/>
          </p:cNvSpPr>
          <p:nvPr>
            <p:ph idx="1" hasCustomPrompt="1"/>
          </p:nvPr>
        </p:nvSpPr>
        <p:spPr>
          <a:xfrm>
            <a:off x="468314"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8" name="Inhaltsplatzhalter 2"/>
          <p:cNvSpPr>
            <a:spLocks noGrp="1"/>
          </p:cNvSpPr>
          <p:nvPr>
            <p:ph idx="15" hasCustomPrompt="1"/>
          </p:nvPr>
        </p:nvSpPr>
        <p:spPr>
          <a:xfrm>
            <a:off x="4760192"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1371605792"/>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5"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spTree>
    <p:extLst>
      <p:ext uri="{BB962C8B-B14F-4D97-AF65-F5344CB8AC3E}">
        <p14:creationId xmlns="" xmlns:p14="http://schemas.microsoft.com/office/powerpoint/2010/main" val="1940850264"/>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23797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itle and Tex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47675" y="0"/>
            <a:ext cx="8229600" cy="756349"/>
          </a:xfrm>
          <a:prstGeom prst="rect">
            <a:avLst/>
          </a:prstGeom>
        </p:spPr>
        <p:txBody>
          <a:bodyPr bIns="0" anchor="b" anchorCtr="0"/>
          <a:lstStyle>
            <a:lvl1pPr>
              <a:lnSpc>
                <a:spcPts val="2600"/>
              </a:lnSpc>
              <a:defRPr sz="2400" spc="-100" baseline="0">
                <a:solidFill>
                  <a:schemeClr val="tx1"/>
                </a:solidFill>
              </a:defRPr>
            </a:lvl1pPr>
          </a:lstStyle>
          <a:p>
            <a:r>
              <a:rPr lang="en-US" dirty="0" smtClean="0"/>
              <a:t>Click to edit Master text styles</a:t>
            </a:r>
            <a:endParaRPr lang="en-US" dirty="0"/>
          </a:p>
        </p:txBody>
      </p:sp>
      <p:sp>
        <p:nvSpPr>
          <p:cNvPr id="12" name="Text Placeholder 11"/>
          <p:cNvSpPr>
            <a:spLocks noGrp="1"/>
          </p:cNvSpPr>
          <p:nvPr>
            <p:ph type="body" sz="quarter" idx="10"/>
          </p:nvPr>
        </p:nvSpPr>
        <p:spPr>
          <a:xfrm>
            <a:off x="448056" y="1179576"/>
            <a:ext cx="8229600" cy="4079454"/>
          </a:xfrm>
          <a:prstGeom prst="rect">
            <a:avLst/>
          </a:prstGeom>
        </p:spPr>
        <p:txBody>
          <a:bodyPr lIns="0"/>
          <a:lstStyle>
            <a:lvl1pPr marL="0" indent="0">
              <a:lnSpc>
                <a:spcPts val="2400"/>
              </a:lnSpc>
              <a:spcBef>
                <a:spcPts val="1200"/>
              </a:spcBef>
              <a:buFont typeface="Arial" charset="0"/>
              <a:buNone/>
              <a:defRPr sz="2200" kern="1200" spc="-100" baseline="0">
                <a:solidFill>
                  <a:schemeClr val="tx1"/>
                </a:solidFill>
              </a:defRPr>
            </a:lvl1pPr>
            <a:lvl2pPr marL="0" indent="231775">
              <a:lnSpc>
                <a:spcPts val="2200"/>
              </a:lnSpc>
              <a:spcBef>
                <a:spcPts val="1200"/>
              </a:spcBef>
              <a:buFont typeface="Arial" charset="0"/>
              <a:buChar char="•"/>
              <a:defRPr sz="2000" spc="-100" baseline="0">
                <a:solidFill>
                  <a:schemeClr val="tx1"/>
                </a:solidFill>
              </a:defRPr>
            </a:lvl2pPr>
            <a:lvl3pPr marL="0" indent="231775">
              <a:lnSpc>
                <a:spcPts val="2200"/>
              </a:lnSpc>
              <a:spcBef>
                <a:spcPts val="1200"/>
              </a:spcBef>
              <a:defRPr sz="2000" spc="-100" baseline="0">
                <a:solidFill>
                  <a:schemeClr val="tx1"/>
                </a:solidFill>
              </a:defRPr>
            </a:lvl3pPr>
            <a:lvl4pPr marL="0" indent="231775">
              <a:lnSpc>
                <a:spcPts val="2200"/>
              </a:lnSpc>
              <a:spcBef>
                <a:spcPts val="1200"/>
              </a:spcBef>
              <a:defRPr sz="2000" spc="-100" baseline="0">
                <a:solidFill>
                  <a:schemeClr val="tx1"/>
                </a:solidFill>
              </a:defRPr>
            </a:lvl4pPr>
            <a:lvl5pPr marL="0" indent="231775">
              <a:lnSpc>
                <a:spcPts val="2200"/>
              </a:lnSpc>
              <a:spcBef>
                <a:spcPts val="1200"/>
              </a:spcBef>
              <a:buFont typeface="Lucida Grande"/>
              <a:buChar char="–"/>
              <a:defRPr sz="2000" spc="-100"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1"/>
          </p:nvPr>
        </p:nvSpPr>
        <p:spPr>
          <a:xfrm>
            <a:off x="444627" y="731520"/>
            <a:ext cx="8229600" cy="356616"/>
          </a:xfrm>
          <a:prstGeom prst="rect">
            <a:avLst/>
          </a:prstGeom>
        </p:spPr>
        <p:txBody>
          <a:bodyPr lIns="0"/>
          <a:lstStyle>
            <a:lvl1pPr marL="0">
              <a:lnSpc>
                <a:spcPts val="2400"/>
              </a:lnSpc>
              <a:spcBef>
                <a:spcPts val="0"/>
              </a:spcBef>
              <a:defRPr sz="2200" spc="-100" baseline="0">
                <a:solidFill>
                  <a:srgbClr val="D98029"/>
                </a:solidFill>
              </a:defRPr>
            </a:lvl1pPr>
          </a:lstStyle>
          <a:p>
            <a:pPr lvl="0"/>
            <a:r>
              <a:rPr lang="en-US" smtClean="0"/>
              <a:t>Click to edit Master text styles</a:t>
            </a:r>
          </a:p>
        </p:txBody>
      </p:sp>
      <p:sp>
        <p:nvSpPr>
          <p:cNvPr id="13" name="TextBox 12"/>
          <p:cNvSpPr txBox="1"/>
          <p:nvPr userDrawn="1"/>
        </p:nvSpPr>
        <p:spPr>
          <a:xfrm>
            <a:off x="438912" y="6501384"/>
            <a:ext cx="2562560" cy="230832"/>
          </a:xfrm>
          <a:prstGeom prst="rect">
            <a:avLst/>
          </a:prstGeom>
          <a:noFill/>
        </p:spPr>
        <p:txBody>
          <a:bodyPr wrap="none" lIns="0">
            <a:spAutoFit/>
          </a:bodyPr>
          <a:lstStyle/>
          <a:p>
            <a:pPr algn="ctr" fontAlgn="base">
              <a:spcBef>
                <a:spcPct val="0"/>
              </a:spcBef>
              <a:spcAft>
                <a:spcPct val="0"/>
              </a:spcAft>
              <a:defRPr/>
            </a:pPr>
            <a:r>
              <a:rPr lang="en-US" sz="900" dirty="0">
                <a:solidFill>
                  <a:srgbClr val="000000"/>
                </a:solidFill>
                <a:cs typeface="Arial" charset="0"/>
              </a:rPr>
              <a:t>Copyright © 2012 Accenture  All rights reserved.</a:t>
            </a:r>
          </a:p>
        </p:txBody>
      </p:sp>
      <p:sp>
        <p:nvSpPr>
          <p:cNvPr id="14" name="Slide Number Placeholder 22"/>
          <p:cNvSpPr>
            <a:spLocks noGrp="1"/>
          </p:cNvSpPr>
          <p:nvPr>
            <p:ph type="sldNum" sz="quarter" idx="12"/>
          </p:nvPr>
        </p:nvSpPr>
        <p:spPr>
          <a:xfrm>
            <a:off x="8257032" y="6501384"/>
            <a:ext cx="536575" cy="246062"/>
          </a:xfrm>
          <a:prstGeom prst="rect">
            <a:avLst/>
          </a:prstGeom>
        </p:spPr>
        <p:txBody>
          <a:bodyPr/>
          <a:lstStyle>
            <a:lvl1pPr>
              <a:defRPr/>
            </a:lvl1pPr>
          </a:lstStyle>
          <a:p>
            <a:pPr fontAlgn="base">
              <a:spcBef>
                <a:spcPct val="0"/>
              </a:spcBef>
              <a:spcAft>
                <a:spcPct val="0"/>
              </a:spcAft>
              <a:defRPr/>
            </a:pPr>
            <a:fld id="{27211545-335C-4898-B08B-87E1B7A5789B}" type="slidenum">
              <a:rPr lang="en-US">
                <a:solidFill>
                  <a:prstClr val="black"/>
                </a:solidFill>
                <a:cs typeface="Arial" charset="0"/>
              </a:rPr>
              <a:pPr fontAlgn="base">
                <a:spcBef>
                  <a:spcPct val="0"/>
                </a:spcBef>
                <a:spcAft>
                  <a:spcPct val="0"/>
                </a:spcAft>
                <a:defRPr/>
              </a:pPr>
              <a:t>‹#›</a:t>
            </a:fld>
            <a:endParaRPr lang="en-US" dirty="0">
              <a:solidFill>
                <a:prstClr val="black"/>
              </a:solidFill>
              <a:cs typeface="Arial" charset="0"/>
            </a:endParaRPr>
          </a:p>
        </p:txBody>
      </p:sp>
      <p:cxnSp>
        <p:nvCxnSpPr>
          <p:cNvPr id="7" name="Straight Connector 13"/>
          <p:cNvCxnSpPr>
            <a:cxnSpLocks noChangeShapeType="1"/>
          </p:cNvCxnSpPr>
          <p:nvPr userDrawn="1"/>
        </p:nvCxnSpPr>
        <p:spPr bwMode="auto">
          <a:xfrm>
            <a:off x="447675" y="1093482"/>
            <a:ext cx="8691563" cy="0"/>
          </a:xfrm>
          <a:prstGeom prst="line">
            <a:avLst/>
          </a:prstGeom>
          <a:noFill/>
          <a:ln w="12700">
            <a:solidFill>
              <a:schemeClr val="tx1"/>
            </a:solidFill>
            <a:round/>
            <a:headEnd/>
            <a:tailEnd/>
          </a:ln>
        </p:spPr>
      </p:cxnSp>
    </p:spTree>
    <p:extLst>
      <p:ext uri="{BB962C8B-B14F-4D97-AF65-F5344CB8AC3E}">
        <p14:creationId xmlns="" xmlns:p14="http://schemas.microsoft.com/office/powerpoint/2010/main" val="2949771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Divider Slide Option 3">
    <p:bg bwMode="auto">
      <p:bgPr>
        <a:solidFill>
          <a:srgbClr val="FFFFFF"/>
        </a:solidFill>
        <a:effectLst/>
      </p:bgPr>
    </p:bg>
    <p:spTree>
      <p:nvGrpSpPr>
        <p:cNvPr id="1" name=""/>
        <p:cNvGrpSpPr/>
        <p:nvPr/>
      </p:nvGrpSpPr>
      <p:grpSpPr>
        <a:xfrm>
          <a:off x="0" y="0"/>
          <a:ext cx="0" cy="0"/>
          <a:chOff x="0" y="0"/>
          <a:chExt cx="0" cy="0"/>
        </a:xfrm>
      </p:grpSpPr>
      <p:pic>
        <p:nvPicPr>
          <p:cNvPr id="9" name="Picture 8" descr="corner-treatmen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graphicFrame>
        <p:nvGraphicFramePr>
          <p:cNvPr id="14" name="Objekt 13" hidden="1"/>
          <p:cNvGraphicFramePr>
            <a:graphicFrameLocks/>
          </p:cNvGraphicFramePr>
          <p:nvPr/>
        </p:nvGraphicFramePr>
        <p:xfrm>
          <a:off x="0" y="0"/>
          <a:ext cx="158750" cy="158750"/>
        </p:xfrm>
        <a:graphic>
          <a:graphicData uri="http://schemas.openxmlformats.org/presentationml/2006/ole">
            <p:oleObj spid="_x0000_s26630" name="think-cell Slide" r:id="rId4" imgW="0" imgH="0" progId="">
              <p:embed/>
            </p:oleObj>
          </a:graphicData>
        </a:graphic>
      </p:graphicFrame>
      <p:sp>
        <p:nvSpPr>
          <p:cNvPr id="18" name="Titel 17"/>
          <p:cNvSpPr>
            <a:spLocks noGrp="1"/>
          </p:cNvSpPr>
          <p:nvPr>
            <p:ph type="title"/>
          </p:nvPr>
        </p:nvSpPr>
        <p:spPr>
          <a:xfrm>
            <a:off x="468313" y="5157192"/>
            <a:ext cx="8207375" cy="1323975"/>
          </a:xfrm>
        </p:spPr>
        <p:txBody>
          <a:bodyPr wrap="square" lIns="0" tIns="0" rIns="0" bIns="0" anchor="b" anchorCtr="0">
            <a:noAutofit/>
          </a:bodyPr>
          <a:lstStyle>
            <a:lvl1pPr marL="0" indent="0" algn="l" rtl="0" eaLnBrk="1" fontAlgn="base" hangingPunct="1">
              <a:lnSpc>
                <a:spcPct val="100000"/>
              </a:lnSpc>
              <a:spcBef>
                <a:spcPts val="800"/>
              </a:spcBef>
              <a:spcAft>
                <a:spcPct val="0"/>
              </a:spcAft>
              <a:buNone/>
              <a:defRPr sz="3600" b="1" i="0">
                <a:solidFill>
                  <a:schemeClr val="accent5"/>
                </a:solidFill>
                <a:latin typeface="Arial"/>
              </a:defRPr>
            </a:lvl1pPr>
          </a:lstStyle>
          <a:p>
            <a:endParaRPr lang="en-US" noProof="0" dirty="0"/>
          </a:p>
        </p:txBody>
      </p:sp>
      <p:sp>
        <p:nvSpPr>
          <p:cNvPr id="10"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Arial" pitchFamily="34" charset="0"/>
              </a:rPr>
              <a:t>Copyright © </a:t>
            </a:r>
            <a:r>
              <a:rPr lang="en-US" sz="800" kern="1200" noProof="0" dirty="0" smtClean="0">
                <a:solidFill>
                  <a:schemeClr val="tx1"/>
                </a:solidFill>
                <a:latin typeface="+mn-lt"/>
                <a:ea typeface="+mn-ea"/>
                <a:cs typeface="Arial" pitchFamily="34" charset="0"/>
              </a:rPr>
              <a:t>2014</a:t>
            </a:r>
            <a:r>
              <a:rPr kumimoji="0" lang="en-US" sz="800" b="0" i="0" u="none" strike="noStrike" kern="1200" cap="none" spc="0" normalizeH="0" baseline="0" noProof="0" dirty="0" smtClean="0">
                <a:ln>
                  <a:noFill/>
                </a:ln>
                <a:solidFill>
                  <a:prstClr val="black"/>
                </a:solidFill>
                <a:effectLst/>
                <a:uLnTx/>
                <a:uFillTx/>
                <a:latin typeface="+mn-lt"/>
                <a:ea typeface="+mn-ea"/>
                <a:cs typeface="Arial" pitchFamily="34" charset="0"/>
              </a:rPr>
              <a:t> Accenture. All rights reserved.</a:t>
            </a:r>
            <a:endParaRPr kumimoji="0" lang="en-US" sz="800" b="0" i="0" u="none" strike="noStrike" kern="1200" cap="none" spc="0" normalizeH="0" baseline="0" noProof="0" dirty="0">
              <a:ln>
                <a:noFill/>
              </a:ln>
              <a:solidFill>
                <a:prstClr val="black"/>
              </a:solidFill>
              <a:effectLst/>
              <a:uLnTx/>
              <a:uFillTx/>
              <a:latin typeface="+mn-lt"/>
              <a:ea typeface="+mn-ea"/>
              <a:cs typeface="Arial" pitchFamily="34" charset="0"/>
            </a:endParaRPr>
          </a:p>
        </p:txBody>
      </p:sp>
      <p:sp>
        <p:nvSpPr>
          <p:cNvPr id="11"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78BD5-E3A8-4354-91BC-79CE4598B8D1}" type="slidenum">
              <a:rPr kumimoji="0" lang="en-US" sz="800" b="0" i="0" u="none" strike="noStrike" kern="1200" cap="none" spc="0" normalizeH="0" baseline="0" noProof="0" smtClean="0">
                <a:ln>
                  <a:noFill/>
                </a:ln>
                <a:solidFill>
                  <a:prstClr val="black"/>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solidFill>
              <a:effectLst/>
              <a:uLnTx/>
              <a:uFillTx/>
              <a:latin typeface="+mn-lt"/>
              <a:ea typeface="+mn-ea"/>
              <a:cs typeface="Arial" pitchFamily="34" charset="0"/>
            </a:endParaRPr>
          </a:p>
        </p:txBody>
      </p:sp>
    </p:spTree>
    <p:extLst>
      <p:ext uri="{BB962C8B-B14F-4D97-AF65-F5344CB8AC3E}">
        <p14:creationId xmlns="" xmlns:p14="http://schemas.microsoft.com/office/powerpoint/2010/main" val="297027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vider Slide Option 2">
    <p:bg>
      <p:bgPr>
        <a:solidFill>
          <a:schemeClr val="accent4"/>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0"/>
          <a:ext cx="158750" cy="158750"/>
        </p:xfrm>
        <a:graphic>
          <a:graphicData uri="http://schemas.openxmlformats.org/presentationml/2006/ole">
            <p:oleObj spid="_x0000_s5129" name="think-cell Slide" r:id="rId3" imgW="0" imgH="0" progId="">
              <p:embed/>
            </p:oleObj>
          </a:graphicData>
        </a:graphic>
      </p:graphicFrame>
      <p:sp>
        <p:nvSpPr>
          <p:cNvPr id="18" name="Titel 17"/>
          <p:cNvSpPr>
            <a:spLocks noGrp="1"/>
          </p:cNvSpPr>
          <p:nvPr>
            <p:ph type="title"/>
          </p:nvPr>
        </p:nvSpPr>
        <p:spPr bwMode="auto">
          <a:xfrm>
            <a:off x="468313" y="5231296"/>
            <a:ext cx="8207375" cy="1323975"/>
          </a:xfrm>
        </p:spPr>
        <p:txBody>
          <a:bodyPr wrap="square" lIns="0" tIns="0" rIns="0" bIns="72000" anchor="b" anchorCtr="0">
            <a:noAutofit/>
          </a:bodyPr>
          <a:lstStyle>
            <a:lvl1pPr marL="0" indent="0" algn="l" rtl="0" eaLnBrk="1" fontAlgn="base" hangingPunct="1">
              <a:lnSpc>
                <a:spcPct val="100000"/>
              </a:lnSpc>
              <a:spcBef>
                <a:spcPts val="800"/>
              </a:spcBef>
              <a:spcAft>
                <a:spcPct val="0"/>
              </a:spcAft>
              <a:buNone/>
              <a:defRPr sz="3600" b="1" i="0">
                <a:solidFill>
                  <a:srgbClr val="FFFFFF"/>
                </a:solidFill>
                <a:latin typeface="Arial"/>
              </a:defRPr>
            </a:lvl1pPr>
          </a:lstStyle>
          <a:p>
            <a:endParaRPr lang="en-US" noProof="0" dirty="0"/>
          </a:p>
        </p:txBody>
      </p:sp>
      <p:sp>
        <p:nvSpPr>
          <p:cNvPr id="10" name="AMC_Footer"/>
          <p:cNvSpPr txBox="1">
            <a:spLocks/>
          </p:cNvSpPr>
          <p:nvPr userDrawn="1"/>
        </p:nvSpPr>
        <p:spPr>
          <a:xfrm>
            <a:off x="468313" y="6569075"/>
            <a:ext cx="500525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de-DE" sz="800" dirty="0">
              <a:solidFill>
                <a:srgbClr val="FFFFFF"/>
              </a:solidFill>
              <a:cs typeface="Arial" pitchFamily="34" charset="0"/>
            </a:endParaRPr>
          </a:p>
        </p:txBody>
      </p:sp>
      <p:sp>
        <p:nvSpPr>
          <p:cNvPr id="12" name="Inhaltsplatzhalter 13"/>
          <p:cNvSpPr txBox="1">
            <a:spLocks/>
          </p:cNvSpPr>
          <p:nvPr userDrawn="1"/>
        </p:nvSpPr>
        <p:spPr>
          <a:xfrm>
            <a:off x="8284935"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de-DE" sz="800" dirty="0">
              <a:solidFill>
                <a:srgbClr val="FFFFFF"/>
              </a:solidFill>
              <a:cs typeface="Arial" pitchFamily="34" charset="0"/>
            </a:endParaRPr>
          </a:p>
        </p:txBody>
      </p:sp>
      <p:pic>
        <p:nvPicPr>
          <p:cNvPr id="7" name="Picture 6" descr="corner-treatment.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2651655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5"/>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0" y="774192"/>
            <a:ext cx="9144000" cy="6083808"/>
          </a:xfrm>
          <a:prstGeom prst="rect">
            <a:avLst/>
          </a:prstGeom>
        </p:spPr>
      </p:pic>
      <p:graphicFrame>
        <p:nvGraphicFramePr>
          <p:cNvPr id="44" name="Objekt 43" hidden="1"/>
          <p:cNvGraphicFramePr>
            <a:graphicFrameLocks/>
          </p:cNvGraphicFramePr>
          <p:nvPr/>
        </p:nvGraphicFramePr>
        <p:xfrm>
          <a:off x="0" y="0"/>
          <a:ext cx="158750" cy="158750"/>
        </p:xfrm>
        <a:graphic>
          <a:graphicData uri="http://schemas.openxmlformats.org/presentationml/2006/ole">
            <p:oleObj spid="_x0000_s27651" name="think-cell Slide" r:id="rId6" imgW="0" imgH="0" progId="">
              <p:embed/>
            </p:oleObj>
          </a:graphicData>
        </a:graphic>
      </p:graphicFrame>
      <p:grpSp>
        <p:nvGrpSpPr>
          <p:cNvPr id="17" name="Group 7"/>
          <p:cNvGrpSpPr/>
          <p:nvPr userDrawn="1"/>
        </p:nvGrpSpPr>
        <p:grpSpPr>
          <a:xfrm>
            <a:off x="5659332" y="1790952"/>
            <a:ext cx="3074395" cy="2060440"/>
            <a:chOff x="5701703" y="682760"/>
            <a:chExt cx="3074395" cy="2060440"/>
          </a:xfrm>
        </p:grpSpPr>
        <p:sp>
          <p:nvSpPr>
            <p:cNvPr id="18" name="Freeform 8"/>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pic>
          <p:nvPicPr>
            <p:cNvPr id="19" name="Picture 10"/>
            <p:cNvPicPr>
              <a:picLocks noChangeAspect="1"/>
            </p:cNvPicPr>
            <p:nvPr/>
          </p:nvPicPr>
          <p:blipFill>
            <a:blip r:embed="rId7" cstate="print">
              <a:lum bright="100000" contrast="100000"/>
              <a:extLst>
                <a:ext uri="{28A0092B-C50C-407E-A947-70E740481C1C}">
                  <a14:useLocalDpi xmlns="" xmlns:a14="http://schemas.microsoft.com/office/drawing/2010/main" val="0"/>
                </a:ext>
              </a:extLst>
            </a:blip>
            <a:stretch>
              <a:fillRect/>
            </a:stretch>
          </p:blipFill>
          <p:spPr>
            <a:xfrm>
              <a:off x="5701703" y="1523009"/>
              <a:ext cx="3074395" cy="251999"/>
            </a:xfrm>
            <a:prstGeom prst="rect">
              <a:avLst/>
            </a:prstGeom>
            <a:ln/>
          </p:spPr>
        </p:pic>
      </p:grpSp>
      <p:grpSp>
        <p:nvGrpSpPr>
          <p:cNvPr id="20" name="Group 19"/>
          <p:cNvGrpSpPr/>
          <p:nvPr userDrawn="1"/>
        </p:nvGrpSpPr>
        <p:grpSpPr>
          <a:xfrm>
            <a:off x="457200" y="312167"/>
            <a:ext cx="8686800" cy="744007"/>
            <a:chOff x="457200" y="312167"/>
            <a:chExt cx="8686800" cy="744007"/>
          </a:xfrm>
        </p:grpSpPr>
        <p:pic>
          <p:nvPicPr>
            <p:cNvPr id="21" name="Picture 3"/>
            <p:cNvPicPr>
              <a:picLocks noChangeAspect="1"/>
            </p:cNvPicPr>
            <p:nvPr userDrawn="1"/>
          </p:nvPicPr>
          <p:blipFill>
            <a:blip r:embed="rId8" cstate="print">
              <a:lum bright="100000" contrast="100000"/>
              <a:extLst>
                <a:ext uri="{28A0092B-C50C-407E-A947-70E740481C1C}">
                  <a14:useLocalDpi xmlns="" xmlns:a14="http://schemas.microsoft.com/office/drawing/2010/main" val="0"/>
                </a:ext>
              </a:extLst>
            </a:blip>
            <a:stretch>
              <a:fillRect/>
            </a:stretch>
          </p:blipFill>
          <p:spPr>
            <a:xfrm>
              <a:off x="6132689" y="810094"/>
              <a:ext cx="2528887" cy="175897"/>
            </a:xfrm>
            <a:prstGeom prst="rect">
              <a:avLst/>
            </a:prstGeom>
            <a:ln/>
          </p:spPr>
        </p:pic>
        <p:grpSp>
          <p:nvGrpSpPr>
            <p:cNvPr id="22" name="Group 12"/>
            <p:cNvGrpSpPr/>
            <p:nvPr userDrawn="1"/>
          </p:nvGrpSpPr>
          <p:grpSpPr>
            <a:xfrm>
              <a:off x="469898" y="312167"/>
              <a:ext cx="2183716" cy="635721"/>
              <a:chOff x="459321" y="5788818"/>
              <a:chExt cx="2183716" cy="635721"/>
            </a:xfrm>
          </p:grpSpPr>
          <p:pic>
            <p:nvPicPr>
              <p:cNvPr id="24" name="Picture 13"/>
              <p:cNvPicPr>
                <a:picLocks noChangeAspect="1"/>
              </p:cNvPicPr>
              <p:nvPr/>
            </p:nvPicPr>
            <p:blipFill>
              <a:blip r:embed="rId9" cstate="print">
                <a:lum bright="100000" contrast="100000"/>
                <a:extLst>
                  <a:ext uri="{28A0092B-C50C-407E-A947-70E740481C1C}">
                    <a14:useLocalDpi xmlns="" xmlns:a14="http://schemas.microsoft.com/office/drawing/2010/main" val="0"/>
                  </a:ext>
                </a:extLst>
              </a:blip>
              <a:stretch>
                <a:fillRect/>
              </a:stretch>
            </p:blipFill>
            <p:spPr>
              <a:xfrm>
                <a:off x="459321" y="6039743"/>
                <a:ext cx="2183716" cy="384796"/>
              </a:xfrm>
              <a:prstGeom prst="rect">
                <a:avLst/>
              </a:prstGeom>
              <a:ln/>
            </p:spPr>
          </p:pic>
          <p:sp>
            <p:nvSpPr>
              <p:cNvPr id="25" name="Freeform 15"/>
              <p:cNvSpPr/>
              <p:nvPr/>
            </p:nvSpPr>
            <p:spPr>
              <a:xfrm>
                <a:off x="1741785"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23" name="Straight Connector 22"/>
            <p:cNvCxnSpPr/>
            <p:nvPr userDrawn="1"/>
          </p:nvCxnSpPr>
          <p:spPr>
            <a:xfrm>
              <a:off x="457200" y="1056174"/>
              <a:ext cx="8686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6" name="Picture 25" descr="insight-driven-health_rotis_RGB_white.png"/>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423748" y="1565227"/>
            <a:ext cx="2672088" cy="315601"/>
          </a:xfrm>
          <a:prstGeom prst="rect">
            <a:avLst/>
          </a:prstGeom>
        </p:spPr>
      </p:pic>
      <p:sp>
        <p:nvSpPr>
          <p:cNvPr id="27" name="Titel 1"/>
          <p:cNvSpPr>
            <a:spLocks noGrp="1"/>
          </p:cNvSpPr>
          <p:nvPr>
            <p:ph type="ctrTitle"/>
            <p:custDataLst>
              <p:tags r:id="rId2"/>
            </p:custDataLst>
          </p:nvPr>
        </p:nvSpPr>
        <p:spPr bwMode="auto">
          <a:xfrm>
            <a:off x="467544" y="1952625"/>
            <a:ext cx="4104456" cy="93952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de-DE" sz="2800" i="0" dirty="0">
                <a:solidFill>
                  <a:schemeClr val="bg1"/>
                </a:solidFill>
                <a:latin typeface="Arial"/>
              </a:defRPr>
            </a:lvl1pPr>
          </a:lstStyle>
          <a:p>
            <a:pPr marL="0" lvl="0" indent="0">
              <a:lnSpc>
                <a:spcPct val="100000"/>
              </a:lnSpc>
              <a:buNone/>
            </a:pPr>
            <a:endParaRPr lang="de-DE" dirty="0"/>
          </a:p>
        </p:txBody>
      </p:sp>
      <p:sp>
        <p:nvSpPr>
          <p:cNvPr id="29" name="Untertitel 2"/>
          <p:cNvSpPr>
            <a:spLocks noGrp="1"/>
          </p:cNvSpPr>
          <p:nvPr>
            <p:ph type="subTitle" idx="1"/>
            <p:custDataLst>
              <p:tags r:id="rId3"/>
            </p:custDataLst>
          </p:nvPr>
        </p:nvSpPr>
        <p:spPr bwMode="auto">
          <a:xfrm>
            <a:off x="470720" y="2892152"/>
            <a:ext cx="4101288" cy="615553"/>
          </a:xfrm>
          <a:prstGeom prst="rect">
            <a:avLst/>
          </a:prstGeom>
          <a:ln w="9525"/>
        </p:spPr>
        <p:txBody>
          <a:bodyPr lIns="0" tIns="0" rIns="0" bIns="0">
            <a:noAutofit/>
          </a:bodyPr>
          <a:lstStyle>
            <a:lvl1pPr marL="0" indent="0" algn="l" rtl="0" eaLnBrk="1" fontAlgn="base" hangingPunct="1">
              <a:spcBef>
                <a:spcPts val="800"/>
              </a:spcBef>
              <a:spcAft>
                <a:spcPct val="0"/>
              </a:spcAft>
              <a:buClr>
                <a:schemeClr val="tx1"/>
              </a:buClr>
              <a:buFontTx/>
              <a:buNone/>
              <a:defRPr lang="de-DE" sz="20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extLst>
      <p:ext uri="{BB962C8B-B14F-4D97-AF65-F5344CB8AC3E}">
        <p14:creationId xmlns="" xmlns:p14="http://schemas.microsoft.com/office/powerpoint/2010/main" val="244055895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Divider Slide Option 3">
    <p:bg bwMode="auto">
      <p:bgPr>
        <a:solidFill>
          <a:srgbClr val="FFFFFF"/>
        </a:solidFill>
        <a:effectLst/>
      </p:bgPr>
    </p:bg>
    <p:spTree>
      <p:nvGrpSpPr>
        <p:cNvPr id="1" name=""/>
        <p:cNvGrpSpPr/>
        <p:nvPr/>
      </p:nvGrpSpPr>
      <p:grpSpPr>
        <a:xfrm>
          <a:off x="0" y="0"/>
          <a:ext cx="0" cy="0"/>
          <a:chOff x="0" y="0"/>
          <a:chExt cx="0" cy="0"/>
        </a:xfrm>
      </p:grpSpPr>
      <p:pic>
        <p:nvPicPr>
          <p:cNvPr id="9" name="Picture 8" descr="corner-treatmen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graphicFrame>
        <p:nvGraphicFramePr>
          <p:cNvPr id="14" name="Objekt 13" hidden="1"/>
          <p:cNvGraphicFramePr>
            <a:graphicFrameLocks/>
          </p:cNvGraphicFramePr>
          <p:nvPr/>
        </p:nvGraphicFramePr>
        <p:xfrm>
          <a:off x="0" y="0"/>
          <a:ext cx="158750" cy="158750"/>
        </p:xfrm>
        <a:graphic>
          <a:graphicData uri="http://schemas.openxmlformats.org/presentationml/2006/ole">
            <p:oleObj spid="_x0000_s28675" name="think-cell Slide" r:id="rId4" imgW="0" imgH="0" progId="">
              <p:embed/>
            </p:oleObj>
          </a:graphicData>
        </a:graphic>
      </p:graphicFrame>
      <p:sp>
        <p:nvSpPr>
          <p:cNvPr id="18" name="Titel 17"/>
          <p:cNvSpPr>
            <a:spLocks noGrp="1"/>
          </p:cNvSpPr>
          <p:nvPr>
            <p:ph type="title"/>
          </p:nvPr>
        </p:nvSpPr>
        <p:spPr>
          <a:xfrm>
            <a:off x="468313" y="5157192"/>
            <a:ext cx="8207375" cy="1323975"/>
          </a:xfrm>
        </p:spPr>
        <p:txBody>
          <a:bodyPr wrap="square" lIns="0" tIns="0" rIns="0" bIns="0" anchor="b" anchorCtr="0">
            <a:noAutofit/>
          </a:bodyPr>
          <a:lstStyle>
            <a:lvl1pPr marL="0" indent="0" algn="l" rtl="0" eaLnBrk="1" fontAlgn="base" hangingPunct="1">
              <a:lnSpc>
                <a:spcPct val="100000"/>
              </a:lnSpc>
              <a:spcBef>
                <a:spcPts val="800"/>
              </a:spcBef>
              <a:spcAft>
                <a:spcPct val="0"/>
              </a:spcAft>
              <a:buNone/>
              <a:defRPr sz="3600" b="1" i="0">
                <a:solidFill>
                  <a:schemeClr val="accent5"/>
                </a:solidFill>
                <a:latin typeface="Arial"/>
              </a:defRPr>
            </a:lvl1pPr>
          </a:lstStyle>
          <a:p>
            <a:endParaRPr lang="en-US" noProof="0" dirty="0"/>
          </a:p>
        </p:txBody>
      </p:sp>
      <p:sp>
        <p:nvSpPr>
          <p:cNvPr id="10"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11"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dirty="0">
              <a:solidFill>
                <a:prstClr val="black"/>
              </a:solidFill>
              <a:cs typeface="Arial" pitchFamily="34" charset="0"/>
            </a:endParaRPr>
          </a:p>
        </p:txBody>
      </p:sp>
    </p:spTree>
    <p:extLst>
      <p:ext uri="{BB962C8B-B14F-4D97-AF65-F5344CB8AC3E}">
        <p14:creationId xmlns="" xmlns:p14="http://schemas.microsoft.com/office/powerpoint/2010/main" val="4125671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Divider Slide Option 3">
    <p:bg bwMode="auto">
      <p:bgPr>
        <a:solidFill>
          <a:schemeClr val="accent6"/>
        </a:solidFill>
        <a:effectLst/>
      </p:bgPr>
    </p:bg>
    <p:spTree>
      <p:nvGrpSpPr>
        <p:cNvPr id="1" name=""/>
        <p:cNvGrpSpPr/>
        <p:nvPr/>
      </p:nvGrpSpPr>
      <p:grpSpPr>
        <a:xfrm>
          <a:off x="0" y="0"/>
          <a:ext cx="0" cy="0"/>
          <a:chOff x="0" y="0"/>
          <a:chExt cx="0" cy="0"/>
        </a:xfrm>
      </p:grpSpPr>
      <p:pic>
        <p:nvPicPr>
          <p:cNvPr id="9" name="Picture 8" descr="corner-treatmen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graphicFrame>
        <p:nvGraphicFramePr>
          <p:cNvPr id="14" name="Objekt 13" hidden="1"/>
          <p:cNvGraphicFramePr>
            <a:graphicFrameLocks/>
          </p:cNvGraphicFramePr>
          <p:nvPr/>
        </p:nvGraphicFramePr>
        <p:xfrm>
          <a:off x="0" y="0"/>
          <a:ext cx="158750" cy="158750"/>
        </p:xfrm>
        <a:graphic>
          <a:graphicData uri="http://schemas.openxmlformats.org/presentationml/2006/ole">
            <p:oleObj spid="_x0000_s29699" name="think-cell Slide" r:id="rId4" imgW="0" imgH="0" progId="">
              <p:embed/>
            </p:oleObj>
          </a:graphicData>
        </a:graphic>
      </p:graphicFrame>
      <p:sp>
        <p:nvSpPr>
          <p:cNvPr id="10"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en-US" sz="800" dirty="0">
              <a:solidFill>
                <a:srgbClr val="FFFFFF"/>
              </a:solidFill>
              <a:cs typeface="Arial" pitchFamily="34" charset="0"/>
            </a:endParaRPr>
          </a:p>
        </p:txBody>
      </p:sp>
      <p:sp>
        <p:nvSpPr>
          <p:cNvPr id="11"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13" name="Titel 17"/>
          <p:cNvSpPr>
            <a:spLocks noGrp="1"/>
          </p:cNvSpPr>
          <p:nvPr>
            <p:ph type="title"/>
          </p:nvPr>
        </p:nvSpPr>
        <p:spPr>
          <a:xfrm>
            <a:off x="468313" y="5157192"/>
            <a:ext cx="8207375" cy="1323975"/>
          </a:xfrm>
        </p:spPr>
        <p:txBody>
          <a:bodyPr wrap="square" lIns="0" tIns="0" rIns="0" bIns="0" anchor="b" anchorCtr="0">
            <a:noAutofit/>
          </a:bodyPr>
          <a:lstStyle>
            <a:lvl1pPr marL="0" indent="0" algn="l" rtl="0" eaLnBrk="1" fontAlgn="base" hangingPunct="1">
              <a:lnSpc>
                <a:spcPct val="100000"/>
              </a:lnSpc>
              <a:spcBef>
                <a:spcPts val="800"/>
              </a:spcBef>
              <a:spcAft>
                <a:spcPct val="0"/>
              </a:spcAft>
              <a:buNone/>
              <a:defRPr sz="3600" b="1" i="0">
                <a:solidFill>
                  <a:schemeClr val="bg1"/>
                </a:solidFill>
                <a:latin typeface="Arial"/>
              </a:defRPr>
            </a:lvl1pPr>
          </a:lstStyle>
          <a:p>
            <a:endParaRPr lang="en-US" noProof="0" dirty="0"/>
          </a:p>
        </p:txBody>
      </p:sp>
    </p:spTree>
    <p:extLst>
      <p:ext uri="{BB962C8B-B14F-4D97-AF65-F5344CB8AC3E}">
        <p14:creationId xmlns="" xmlns:p14="http://schemas.microsoft.com/office/powerpoint/2010/main" val="1329446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Divider Slide Option 3">
    <p:bg bwMode="auto">
      <p:bgPr>
        <a:solidFill>
          <a:schemeClr val="accent5"/>
        </a:solidFill>
        <a:effectLst/>
      </p:bgPr>
    </p:bg>
    <p:spTree>
      <p:nvGrpSpPr>
        <p:cNvPr id="1" name=""/>
        <p:cNvGrpSpPr/>
        <p:nvPr/>
      </p:nvGrpSpPr>
      <p:grpSpPr>
        <a:xfrm>
          <a:off x="0" y="0"/>
          <a:ext cx="0" cy="0"/>
          <a:chOff x="0" y="0"/>
          <a:chExt cx="0" cy="0"/>
        </a:xfrm>
      </p:grpSpPr>
      <p:pic>
        <p:nvPicPr>
          <p:cNvPr id="9" name="Picture 8" descr="corner-treatmen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graphicFrame>
        <p:nvGraphicFramePr>
          <p:cNvPr id="14" name="Objekt 13" hidden="1"/>
          <p:cNvGraphicFramePr>
            <a:graphicFrameLocks/>
          </p:cNvGraphicFramePr>
          <p:nvPr/>
        </p:nvGraphicFramePr>
        <p:xfrm>
          <a:off x="0" y="0"/>
          <a:ext cx="158750" cy="158750"/>
        </p:xfrm>
        <a:graphic>
          <a:graphicData uri="http://schemas.openxmlformats.org/presentationml/2006/ole">
            <p:oleObj spid="_x0000_s30723" name="think-cell Slide" r:id="rId4" imgW="0" imgH="0" progId="">
              <p:embed/>
            </p:oleObj>
          </a:graphicData>
        </a:graphic>
      </p:graphicFrame>
      <p:sp>
        <p:nvSpPr>
          <p:cNvPr id="10"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en-US" sz="800" dirty="0">
              <a:solidFill>
                <a:srgbClr val="FFFFFF"/>
              </a:solidFill>
              <a:cs typeface="Arial" pitchFamily="34" charset="0"/>
            </a:endParaRPr>
          </a:p>
        </p:txBody>
      </p:sp>
      <p:sp>
        <p:nvSpPr>
          <p:cNvPr id="11"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Titel 17"/>
          <p:cNvSpPr>
            <a:spLocks noGrp="1"/>
          </p:cNvSpPr>
          <p:nvPr>
            <p:ph type="title"/>
          </p:nvPr>
        </p:nvSpPr>
        <p:spPr>
          <a:xfrm>
            <a:off x="468313" y="5157192"/>
            <a:ext cx="8207375" cy="1323975"/>
          </a:xfrm>
        </p:spPr>
        <p:txBody>
          <a:bodyPr wrap="square" lIns="0" tIns="0" rIns="0" bIns="0" anchor="b" anchorCtr="0">
            <a:noAutofit/>
          </a:bodyPr>
          <a:lstStyle>
            <a:lvl1pPr marL="0" indent="0" algn="l" rtl="0" eaLnBrk="1" fontAlgn="base" hangingPunct="1">
              <a:lnSpc>
                <a:spcPct val="100000"/>
              </a:lnSpc>
              <a:spcBef>
                <a:spcPts val="800"/>
              </a:spcBef>
              <a:spcAft>
                <a:spcPct val="0"/>
              </a:spcAft>
              <a:buNone/>
              <a:defRPr sz="3600" b="1" i="0">
                <a:solidFill>
                  <a:schemeClr val="bg1"/>
                </a:solidFill>
                <a:latin typeface="Arial"/>
              </a:defRPr>
            </a:lvl1pPr>
          </a:lstStyle>
          <a:p>
            <a:endParaRPr lang="en-US" noProof="0" dirty="0"/>
          </a:p>
        </p:txBody>
      </p:sp>
    </p:spTree>
    <p:extLst>
      <p:ext uri="{BB962C8B-B14F-4D97-AF65-F5344CB8AC3E}">
        <p14:creationId xmlns="" xmlns:p14="http://schemas.microsoft.com/office/powerpoint/2010/main" val="3496796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Divider Slide Option 3">
    <p:bg bwMode="auto">
      <p:bgPr>
        <a:solidFill>
          <a:schemeClr val="accent1"/>
        </a:solidFill>
        <a:effectLst/>
      </p:bgPr>
    </p:bg>
    <p:spTree>
      <p:nvGrpSpPr>
        <p:cNvPr id="1" name=""/>
        <p:cNvGrpSpPr/>
        <p:nvPr/>
      </p:nvGrpSpPr>
      <p:grpSpPr>
        <a:xfrm>
          <a:off x="0" y="0"/>
          <a:ext cx="0" cy="0"/>
          <a:chOff x="0" y="0"/>
          <a:chExt cx="0" cy="0"/>
        </a:xfrm>
      </p:grpSpPr>
      <p:pic>
        <p:nvPicPr>
          <p:cNvPr id="9" name="Picture 8" descr="corner-treatmen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graphicFrame>
        <p:nvGraphicFramePr>
          <p:cNvPr id="14" name="Objekt 13" hidden="1"/>
          <p:cNvGraphicFramePr>
            <a:graphicFrameLocks/>
          </p:cNvGraphicFramePr>
          <p:nvPr/>
        </p:nvGraphicFramePr>
        <p:xfrm>
          <a:off x="0" y="0"/>
          <a:ext cx="158750" cy="158750"/>
        </p:xfrm>
        <a:graphic>
          <a:graphicData uri="http://schemas.openxmlformats.org/presentationml/2006/ole">
            <p:oleObj spid="_x0000_s31747" name="think-cell Slide" r:id="rId4" imgW="0" imgH="0" progId="">
              <p:embed/>
            </p:oleObj>
          </a:graphicData>
        </a:graphic>
      </p:graphicFrame>
      <p:sp>
        <p:nvSpPr>
          <p:cNvPr id="10"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srgbClr val="FFFFFF"/>
                </a:solidFill>
                <a:cs typeface="Arial" pitchFamily="34" charset="0"/>
              </a:rPr>
              <a:t>Copyright © 2013 Accenture. All rights reserved.</a:t>
            </a:r>
            <a:endParaRPr lang="en-US" sz="800" dirty="0">
              <a:solidFill>
                <a:srgbClr val="FFFFFF"/>
              </a:solidFill>
              <a:cs typeface="Arial" pitchFamily="34" charset="0"/>
            </a:endParaRPr>
          </a:p>
        </p:txBody>
      </p:sp>
      <p:sp>
        <p:nvSpPr>
          <p:cNvPr id="11"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Titel 17"/>
          <p:cNvSpPr>
            <a:spLocks noGrp="1"/>
          </p:cNvSpPr>
          <p:nvPr>
            <p:ph type="title"/>
          </p:nvPr>
        </p:nvSpPr>
        <p:spPr>
          <a:xfrm>
            <a:off x="468313" y="5157192"/>
            <a:ext cx="8207375" cy="1323975"/>
          </a:xfrm>
        </p:spPr>
        <p:txBody>
          <a:bodyPr wrap="square" lIns="0" tIns="0" rIns="0" bIns="0" anchor="b" anchorCtr="0">
            <a:noAutofit/>
          </a:bodyPr>
          <a:lstStyle>
            <a:lvl1pPr marL="0" indent="0" algn="l" rtl="0" eaLnBrk="1" fontAlgn="base" hangingPunct="1">
              <a:lnSpc>
                <a:spcPct val="100000"/>
              </a:lnSpc>
              <a:spcBef>
                <a:spcPts val="800"/>
              </a:spcBef>
              <a:spcAft>
                <a:spcPct val="0"/>
              </a:spcAft>
              <a:buNone/>
              <a:defRPr sz="3600" b="1" i="0">
                <a:solidFill>
                  <a:schemeClr val="bg1"/>
                </a:solidFill>
                <a:latin typeface="Arial"/>
              </a:defRPr>
            </a:lvl1pPr>
          </a:lstStyle>
          <a:p>
            <a:endParaRPr lang="en-US" noProof="0" dirty="0"/>
          </a:p>
        </p:txBody>
      </p:sp>
    </p:spTree>
    <p:extLst>
      <p:ext uri="{BB962C8B-B14F-4D97-AF65-F5344CB8AC3E}">
        <p14:creationId xmlns="" xmlns:p14="http://schemas.microsoft.com/office/powerpoint/2010/main" val="2276806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1"/>
            <a:ext cx="8207375" cy="538138"/>
          </a:xfrm>
          <a:prstGeom prst="rect">
            <a:avLst/>
          </a:prstGeom>
          <a:noFill/>
        </p:spPr>
        <p:txBody>
          <a:bodyPr wrap="square" lIns="0" tIns="72000" rIns="0" bIns="36000">
            <a:noAutofit/>
          </a:bodyPr>
          <a:lstStyle>
            <a:lvl1pPr marL="0" indent="0">
              <a:buNone/>
              <a:defRPr lang="de-DE" sz="1800" b="1"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endParaRPr lang="en-US" noProof="0" dirty="0" smtClean="0"/>
          </a:p>
        </p:txBody>
      </p:sp>
      <p:sp>
        <p:nvSpPr>
          <p:cNvPr id="4" name="Titel 3"/>
          <p:cNvSpPr>
            <a:spLocks noGrp="1"/>
          </p:cNvSpPr>
          <p:nvPr>
            <p:ph type="title"/>
          </p:nvPr>
        </p:nvSpPr>
        <p:spPr/>
        <p:txBody>
          <a:bodyPr/>
          <a:lstStyle>
            <a:lvl1pPr>
              <a:defRPr>
                <a:solidFill>
                  <a:schemeClr val="accent1"/>
                </a:solidFill>
              </a:defRPr>
            </a:lvl1pPr>
          </a:lstStyle>
          <a:p>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1231643459"/>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chemeClr val="accent1"/>
                </a:solidFill>
              </a:defRPr>
            </a:lvl1pPr>
          </a:lstStyle>
          <a:p>
            <a:endParaRPr lang="de-DE" dirty="0"/>
          </a:p>
        </p:txBody>
      </p:sp>
      <p:sp>
        <p:nvSpPr>
          <p:cNvPr id="4"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4277576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nd Two Columns Content">
    <p:spTree>
      <p:nvGrpSpPr>
        <p:cNvPr id="1" name=""/>
        <p:cNvGrpSpPr/>
        <p:nvPr/>
      </p:nvGrpSpPr>
      <p:grpSpPr>
        <a:xfrm>
          <a:off x="0" y="0"/>
          <a:ext cx="0" cy="0"/>
          <a:chOff x="0" y="0"/>
          <a:chExt cx="0" cy="0"/>
        </a:xfrm>
      </p:grpSpPr>
      <p:graphicFrame>
        <p:nvGraphicFramePr>
          <p:cNvPr id="10" name="Objekt 9" hidden="1"/>
          <p:cNvGraphicFramePr>
            <a:graphicFrameLocks/>
          </p:cNvGraphicFramePr>
          <p:nvPr/>
        </p:nvGraphicFramePr>
        <p:xfrm>
          <a:off x="0" y="0"/>
          <a:ext cx="158750" cy="158750"/>
        </p:xfrm>
        <a:graphic>
          <a:graphicData uri="http://schemas.openxmlformats.org/presentationml/2006/ole">
            <p:oleObj spid="_x0000_s32771" name="think-cell Slide" r:id="rId5" imgW="0" imgH="0" progId="">
              <p:embed/>
            </p:oleObj>
          </a:graphicData>
        </a:graphic>
      </p:graphicFrame>
      <p:sp>
        <p:nvSpPr>
          <p:cNvPr id="7" name="Textplatzhalter 6"/>
          <p:cNvSpPr>
            <a:spLocks noGrp="1"/>
          </p:cNvSpPr>
          <p:nvPr>
            <p:ph type="body" sz="quarter" idx="13"/>
            <p:custDataLst>
              <p:tags r:id="rId2"/>
            </p:custDataLst>
          </p:nvPr>
        </p:nvSpPr>
        <p:spPr>
          <a:xfrm>
            <a:off x="468313" y="1102301"/>
            <a:ext cx="3923687"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tx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8" name="Textplatzhalter 6"/>
          <p:cNvSpPr>
            <a:spLocks noGrp="1"/>
          </p:cNvSpPr>
          <p:nvPr>
            <p:ph type="body" sz="quarter" idx="14"/>
            <p:custDataLst>
              <p:tags r:id="rId3"/>
            </p:custDataLst>
          </p:nvPr>
        </p:nvSpPr>
        <p:spPr>
          <a:xfrm>
            <a:off x="4751999" y="1102301"/>
            <a:ext cx="3923686"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tx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2" name="Titel 1"/>
          <p:cNvSpPr>
            <a:spLocks noGrp="1"/>
          </p:cNvSpPr>
          <p:nvPr>
            <p:ph type="title"/>
          </p:nvPr>
        </p:nvSpPr>
        <p:spPr/>
        <p:txBody>
          <a:bodyPr/>
          <a:lstStyle>
            <a:lvl1pPr>
              <a:defRPr>
                <a:solidFill>
                  <a:schemeClr val="accent1"/>
                </a:solidFill>
              </a:defRPr>
            </a:lvl1pPr>
          </a:lstStyle>
          <a:p>
            <a:endParaRPr lang="de-DE" dirty="0"/>
          </a:p>
        </p:txBody>
      </p:sp>
      <p:sp>
        <p:nvSpPr>
          <p:cNvPr id="12" name="Inhaltsplatzhalter 2"/>
          <p:cNvSpPr>
            <a:spLocks noGrp="1"/>
          </p:cNvSpPr>
          <p:nvPr>
            <p:ph idx="1" hasCustomPrompt="1"/>
          </p:nvPr>
        </p:nvSpPr>
        <p:spPr>
          <a:xfrm>
            <a:off x="468313" y="1665288"/>
            <a:ext cx="3923686"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13" name="Inhaltsplatzhalter 2"/>
          <p:cNvSpPr>
            <a:spLocks noGrp="1"/>
          </p:cNvSpPr>
          <p:nvPr>
            <p:ph idx="15" hasCustomPrompt="1"/>
          </p:nvPr>
        </p:nvSpPr>
        <p:spPr>
          <a:xfrm>
            <a:off x="4751999" y="1665288"/>
            <a:ext cx="3911564"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2376076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wo Columns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chemeClr val="accent1"/>
                </a:solidFill>
              </a:defRPr>
            </a:lvl1pPr>
          </a:lstStyle>
          <a:p>
            <a:endParaRPr lang="de-DE" dirty="0"/>
          </a:p>
        </p:txBody>
      </p:sp>
      <p:sp>
        <p:nvSpPr>
          <p:cNvPr id="7" name="Inhaltsplatzhalter 2"/>
          <p:cNvSpPr>
            <a:spLocks noGrp="1"/>
          </p:cNvSpPr>
          <p:nvPr>
            <p:ph idx="1" hasCustomPrompt="1"/>
          </p:nvPr>
        </p:nvSpPr>
        <p:spPr>
          <a:xfrm>
            <a:off x="468314"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8" name="Inhaltsplatzhalter 2"/>
          <p:cNvSpPr>
            <a:spLocks noGrp="1"/>
          </p:cNvSpPr>
          <p:nvPr>
            <p:ph idx="15" hasCustomPrompt="1"/>
          </p:nvPr>
        </p:nvSpPr>
        <p:spPr>
          <a:xfrm>
            <a:off x="4760192"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2372435832"/>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4"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dirty="0">
              <a:solidFill>
                <a:prstClr val="black"/>
              </a:solidFill>
              <a:cs typeface="Arial" pitchFamily="34" charset="0"/>
            </a:endParaRPr>
          </a:p>
        </p:txBody>
      </p:sp>
    </p:spTree>
    <p:extLst>
      <p:ext uri="{BB962C8B-B14F-4D97-AF65-F5344CB8AC3E}">
        <p14:creationId xmlns="" xmlns:p14="http://schemas.microsoft.com/office/powerpoint/2010/main" val="13102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1"/>
            <a:ext cx="8207375" cy="538138"/>
          </a:xfrm>
          <a:prstGeom prst="rect">
            <a:avLst/>
          </a:prstGeom>
          <a:noFill/>
        </p:spPr>
        <p:txBody>
          <a:bodyPr wrap="square" lIns="0" tIns="72000" rIns="0" bIns="36000">
            <a:noAutofit/>
          </a:bodyPr>
          <a:lstStyle>
            <a:lvl1pPr marL="0" indent="0">
              <a:buNone/>
              <a:defRPr lang="de-DE" sz="1800" b="1" dirty="0" smtClean="0">
                <a:solidFill>
                  <a:schemeClr val="dk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endParaRPr lang="en-US" noProof="0" dirty="0" smtClean="0"/>
          </a:p>
        </p:txBody>
      </p:sp>
      <p:sp>
        <p:nvSpPr>
          <p:cNvPr id="4" name="Titel 3"/>
          <p:cNvSpPr>
            <a:spLocks noGrp="1"/>
          </p:cNvSpPr>
          <p:nvPr>
            <p:ph type="title"/>
          </p:nvPr>
        </p:nvSpPr>
        <p:spPr/>
        <p:txBody>
          <a:bodyPr/>
          <a:lstStyle>
            <a:lvl1pPr>
              <a:defRPr>
                <a:solidFill>
                  <a:srgbClr val="88DD00"/>
                </a:solidFill>
              </a:defRPr>
            </a:lvl1pPr>
          </a:lstStyle>
          <a:p>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2428877044"/>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with White Signature">
    <p:bg>
      <p:bgPr>
        <a:solidFill>
          <a:schemeClr val="accent5"/>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774192"/>
            <a:ext cx="9144000" cy="6083808"/>
          </a:xfrm>
          <a:prstGeom prst="rect">
            <a:avLst/>
          </a:prstGeom>
        </p:spPr>
      </p:pic>
      <p:sp>
        <p:nvSpPr>
          <p:cNvPr id="9" name="Text Placeholder 8"/>
          <p:cNvSpPr>
            <a:spLocks noGrp="1"/>
          </p:cNvSpPr>
          <p:nvPr>
            <p:ph type="body" sz="quarter" idx="10" hasCustomPrompt="1"/>
          </p:nvPr>
        </p:nvSpPr>
        <p:spPr>
          <a:xfrm>
            <a:off x="458788" y="1786416"/>
            <a:ext cx="4024312" cy="1233311"/>
          </a:xfrm>
          <a:prstGeom prst="rect">
            <a:avLst/>
          </a:prstGeom>
        </p:spPr>
        <p:txBody>
          <a:bodyPr>
            <a:noAutofit/>
          </a:bodyPr>
          <a:lstStyle>
            <a:lvl1pPr marL="0" indent="0">
              <a:lnSpc>
                <a:spcPts val="3900"/>
              </a:lnSpc>
              <a:spcBef>
                <a:spcPts val="0"/>
              </a:spcBef>
              <a:spcAft>
                <a:spcPts val="0"/>
              </a:spcAft>
              <a:buNone/>
              <a:defRPr sz="3200" baseline="0">
                <a:solidFill>
                  <a:schemeClr val="bg1"/>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Title Slide Headline</a:t>
            </a:r>
          </a:p>
        </p:txBody>
      </p:sp>
      <p:grpSp>
        <p:nvGrpSpPr>
          <p:cNvPr id="5" name="Group 4"/>
          <p:cNvGrpSpPr/>
          <p:nvPr userDrawn="1"/>
        </p:nvGrpSpPr>
        <p:grpSpPr>
          <a:xfrm>
            <a:off x="5723953" y="1790952"/>
            <a:ext cx="3074395" cy="2060440"/>
            <a:chOff x="5701703" y="682760"/>
            <a:chExt cx="3074395" cy="2060440"/>
          </a:xfrm>
        </p:grpSpPr>
        <p:sp>
          <p:nvSpPr>
            <p:cNvPr id="6" name="Freeform 5"/>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prstClr val="white"/>
                </a:solidFill>
              </a:endParaRPr>
            </a:p>
          </p:txBody>
        </p:sp>
        <p:pic>
          <p:nvPicPr>
            <p:cNvPr id="7" name="Picture 6"/>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701703" y="1523009"/>
              <a:ext cx="3074395" cy="252000"/>
            </a:xfrm>
            <a:prstGeom prst="rect">
              <a:avLst/>
            </a:prstGeom>
          </p:spPr>
        </p:pic>
      </p:grpSp>
      <p:grpSp>
        <p:nvGrpSpPr>
          <p:cNvPr id="8" name="Group 7"/>
          <p:cNvGrpSpPr/>
          <p:nvPr userDrawn="1"/>
        </p:nvGrpSpPr>
        <p:grpSpPr>
          <a:xfrm>
            <a:off x="457200" y="414410"/>
            <a:ext cx="2183719" cy="635721"/>
            <a:chOff x="437687" y="5788818"/>
            <a:chExt cx="2183719" cy="635721"/>
          </a:xfrm>
        </p:grpSpPr>
        <p:pic>
          <p:nvPicPr>
            <p:cNvPr id="10" name="Picture 9"/>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437687" y="6039743"/>
              <a:ext cx="2183719" cy="384796"/>
            </a:xfrm>
            <a:prstGeom prst="rect">
              <a:avLst/>
            </a:prstGeom>
          </p:spPr>
        </p:pic>
        <p:sp>
          <p:nvSpPr>
            <p:cNvPr id="11" name="Freeform 10"/>
            <p:cNvSpPr/>
            <p:nvPr/>
          </p:nvSpPr>
          <p:spPr>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prstClr val="white"/>
                </a:solidFill>
              </a:endParaRPr>
            </a:p>
          </p:txBody>
        </p:sp>
      </p:grpSp>
      <p:pic>
        <p:nvPicPr>
          <p:cNvPr id="12" name="Picture 11"/>
          <p:cNvPicPr>
            <a:picLocks noChangeAspect="1"/>
          </p:cNvPicPr>
          <p:nvPr userDrawn="1"/>
        </p:nvPicPr>
        <p:blipFill>
          <a:blip r:embed="rId5" cstate="screen">
            <a:extLst>
              <a:ext uri="{28A0092B-C50C-407E-A947-70E740481C1C}">
                <a14:useLocalDpi xmlns="" xmlns:a14="http://schemas.microsoft.com/office/drawing/2010/main"/>
              </a:ext>
            </a:extLst>
          </a:blip>
          <a:stretch>
            <a:fillRect/>
          </a:stretch>
        </p:blipFill>
        <p:spPr>
          <a:xfrm>
            <a:off x="6183488" y="907256"/>
            <a:ext cx="2549350" cy="178455"/>
          </a:xfrm>
          <a:prstGeom prst="rect">
            <a:avLst/>
          </a:prstGeom>
        </p:spPr>
      </p:pic>
      <p:pic>
        <p:nvPicPr>
          <p:cNvPr id="16" name="Picture 15" descr="insight-driven-health_rotis_RGB_white.png"/>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444106" y="1472200"/>
            <a:ext cx="2672088" cy="315601"/>
          </a:xfrm>
          <a:prstGeom prst="rect">
            <a:avLst/>
          </a:prstGeom>
        </p:spPr>
      </p:pic>
      <p:cxnSp>
        <p:nvCxnSpPr>
          <p:cNvPr id="14" name="Straight Connector 13"/>
          <p:cNvCxnSpPr/>
          <p:nvPr userDrawn="1"/>
        </p:nvCxnSpPr>
        <p:spPr>
          <a:xfrm>
            <a:off x="457200" y="1160209"/>
            <a:ext cx="8686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0220613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7200" y="3910061"/>
            <a:ext cx="8228013" cy="2622222"/>
          </a:xfrm>
          <a:prstGeom prst="rect">
            <a:avLst/>
          </a:prstGeom>
        </p:spPr>
        <p:txBody>
          <a:bodyPr lIns="0" rIns="0" anchor="b" anchorCtr="0">
            <a:noAutofit/>
          </a:bodyPr>
          <a:lstStyle>
            <a:lvl1pPr marL="0" indent="0" algn="l">
              <a:lnSpc>
                <a:spcPts val="3900"/>
              </a:lnSpc>
              <a:spcBef>
                <a:spcPts val="0"/>
              </a:spcBef>
              <a:spcAft>
                <a:spcPts val="0"/>
              </a:spcAft>
              <a:buNone/>
              <a:defRPr sz="4000" b="0" baseline="0">
                <a:solidFill>
                  <a:schemeClr val="accent5"/>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Divider Slide Headline</a:t>
            </a:r>
          </a:p>
        </p:txBody>
      </p:sp>
      <p:pic>
        <p:nvPicPr>
          <p:cNvPr id="3" name="Picture 2" descr="corner-treatment.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4598736" cy="2730500"/>
          </a:xfrm>
          <a:prstGeom prst="rect">
            <a:avLst/>
          </a:prstGeom>
        </p:spPr>
      </p:pic>
    </p:spTree>
    <p:extLst>
      <p:ext uri="{BB962C8B-B14F-4D97-AF65-F5344CB8AC3E}">
        <p14:creationId xmlns="" xmlns:p14="http://schemas.microsoft.com/office/powerpoint/2010/main" val="39616487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4"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268179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wo Columns Content">
    <p:spTree>
      <p:nvGrpSpPr>
        <p:cNvPr id="1" name=""/>
        <p:cNvGrpSpPr/>
        <p:nvPr/>
      </p:nvGrpSpPr>
      <p:grpSpPr>
        <a:xfrm>
          <a:off x="0" y="0"/>
          <a:ext cx="0" cy="0"/>
          <a:chOff x="0" y="0"/>
          <a:chExt cx="0" cy="0"/>
        </a:xfrm>
      </p:grpSpPr>
      <p:graphicFrame>
        <p:nvGraphicFramePr>
          <p:cNvPr id="10" name="Objekt 9" hidden="1"/>
          <p:cNvGraphicFramePr>
            <a:graphicFrameLocks/>
          </p:cNvGraphicFramePr>
          <p:nvPr/>
        </p:nvGraphicFramePr>
        <p:xfrm>
          <a:off x="0" y="0"/>
          <a:ext cx="158750" cy="158750"/>
        </p:xfrm>
        <a:graphic>
          <a:graphicData uri="http://schemas.openxmlformats.org/presentationml/2006/ole">
            <p:oleObj spid="_x0000_s6153" name="think-cell Slide" r:id="rId5" imgW="0" imgH="0" progId="">
              <p:embed/>
            </p:oleObj>
          </a:graphicData>
        </a:graphic>
      </p:graphicFrame>
      <p:sp>
        <p:nvSpPr>
          <p:cNvPr id="7" name="Textplatzhalter 6"/>
          <p:cNvSpPr>
            <a:spLocks noGrp="1"/>
          </p:cNvSpPr>
          <p:nvPr>
            <p:ph type="body" sz="quarter" idx="13"/>
            <p:custDataLst>
              <p:tags r:id="rId2"/>
            </p:custDataLst>
          </p:nvPr>
        </p:nvSpPr>
        <p:spPr>
          <a:xfrm>
            <a:off x="468313" y="1102301"/>
            <a:ext cx="3923687"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8" name="Textplatzhalter 6"/>
          <p:cNvSpPr>
            <a:spLocks noGrp="1"/>
          </p:cNvSpPr>
          <p:nvPr>
            <p:ph type="body" sz="quarter" idx="14"/>
            <p:custDataLst>
              <p:tags r:id="rId3"/>
            </p:custDataLst>
          </p:nvPr>
        </p:nvSpPr>
        <p:spPr>
          <a:xfrm>
            <a:off x="4751999" y="1102301"/>
            <a:ext cx="3923689"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1800" b="1" dirty="0">
                <a:solidFill>
                  <a:schemeClr val="dk1"/>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endParaRPr lang="en-US" noProof="0" dirty="0"/>
          </a:p>
        </p:txBody>
      </p:sp>
      <p:sp>
        <p:nvSpPr>
          <p:cNvPr id="2" name="Titel 1"/>
          <p:cNvSpPr>
            <a:spLocks noGrp="1"/>
          </p:cNvSpPr>
          <p:nvPr>
            <p:ph type="title"/>
          </p:nvPr>
        </p:nvSpPr>
        <p:spPr/>
        <p:txBody>
          <a:bodyPr/>
          <a:lstStyle>
            <a:lvl1pPr>
              <a:defRPr>
                <a:solidFill>
                  <a:srgbClr val="88DD00"/>
                </a:solidFill>
              </a:defRPr>
            </a:lvl1pPr>
          </a:lstStyle>
          <a:p>
            <a:endParaRPr lang="de-DE" dirty="0"/>
          </a:p>
        </p:txBody>
      </p:sp>
      <p:sp>
        <p:nvSpPr>
          <p:cNvPr id="12" name="Inhaltsplatzhalter 2"/>
          <p:cNvSpPr>
            <a:spLocks noGrp="1"/>
          </p:cNvSpPr>
          <p:nvPr>
            <p:ph idx="1" hasCustomPrompt="1"/>
          </p:nvPr>
        </p:nvSpPr>
        <p:spPr>
          <a:xfrm>
            <a:off x="468313" y="1665288"/>
            <a:ext cx="3923686"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13" name="Inhaltsplatzhalter 2"/>
          <p:cNvSpPr>
            <a:spLocks noGrp="1"/>
          </p:cNvSpPr>
          <p:nvPr>
            <p:ph idx="15" hasCustomPrompt="1"/>
          </p:nvPr>
        </p:nvSpPr>
        <p:spPr>
          <a:xfrm>
            <a:off x="4751999" y="1665288"/>
            <a:ext cx="3911564" cy="471646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70303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solidFill>
                  <a:srgbClr val="88DD00"/>
                </a:solidFill>
              </a:defRPr>
            </a:lvl1pPr>
          </a:lstStyle>
          <a:p>
            <a:endParaRPr lang="de-DE" dirty="0"/>
          </a:p>
        </p:txBody>
      </p:sp>
      <p:sp>
        <p:nvSpPr>
          <p:cNvPr id="7" name="Inhaltsplatzhalter 2"/>
          <p:cNvSpPr>
            <a:spLocks noGrp="1"/>
          </p:cNvSpPr>
          <p:nvPr>
            <p:ph idx="1" hasCustomPrompt="1"/>
          </p:nvPr>
        </p:nvSpPr>
        <p:spPr>
          <a:xfrm>
            <a:off x="468314"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
        <p:nvSpPr>
          <p:cNvPr id="8" name="Inhaltsplatzhalter 2"/>
          <p:cNvSpPr>
            <a:spLocks noGrp="1"/>
          </p:cNvSpPr>
          <p:nvPr>
            <p:ph idx="15" hasCustomPrompt="1"/>
          </p:nvPr>
        </p:nvSpPr>
        <p:spPr>
          <a:xfrm>
            <a:off x="4760192" y="1102300"/>
            <a:ext cx="3923686"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smtClean="0"/>
              <a:t>Bullet 1</a:t>
            </a:r>
          </a:p>
          <a:p>
            <a:pPr lvl="1"/>
            <a:r>
              <a:rPr lang="en-US" noProof="0" dirty="0" smtClean="0"/>
              <a:t>Bullet 2</a:t>
            </a:r>
          </a:p>
          <a:p>
            <a:pPr lvl="2"/>
            <a:r>
              <a:rPr lang="en-US" noProof="0" dirty="0" smtClean="0"/>
              <a:t>Bullet 3</a:t>
            </a:r>
          </a:p>
          <a:p>
            <a:pPr lvl="3"/>
            <a:r>
              <a:rPr lang="en-US" noProof="0" dirty="0" smtClean="0"/>
              <a:t>Bullet 4</a:t>
            </a:r>
          </a:p>
          <a:p>
            <a:pPr lvl="4"/>
            <a:r>
              <a:rPr lang="en-US" noProof="0" dirty="0" smtClean="0"/>
              <a:t>Bullet 5</a:t>
            </a:r>
            <a:endParaRPr lang="en-US" noProof="0" dirty="0"/>
          </a:p>
        </p:txBody>
      </p:sp>
    </p:spTree>
    <p:extLst>
      <p:ext uri="{BB962C8B-B14F-4D97-AF65-F5344CB8AC3E}">
        <p14:creationId xmlns="" xmlns:p14="http://schemas.microsoft.com/office/powerpoint/2010/main" val="327124863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elplatzhalter 11"/>
          <p:cNvSpPr>
            <a:spLocks noGrp="1"/>
          </p:cNvSpPr>
          <p:nvPr>
            <p:ph type="title"/>
          </p:nvPr>
        </p:nvSpPr>
        <p:spPr bwMode="auto">
          <a:xfrm>
            <a:off x="468313" y="1"/>
            <a:ext cx="8203443" cy="1102299"/>
          </a:xfrm>
          <a:prstGeom prst="rect">
            <a:avLst/>
          </a:prstGeom>
          <a:noFill/>
          <a:ln w="12700">
            <a:noFill/>
            <a:miter lim="800000"/>
            <a:headEnd/>
            <a:tailEnd/>
          </a:ln>
        </p:spPr>
        <p:txBody>
          <a:bodyPr vert="horz" wrap="square" lIns="0" tIns="0" rIns="0" bIns="72000" numCol="1" anchor="b" anchorCtr="0" compatLnSpc="1">
            <a:prstTxWarp prst="textNoShape">
              <a:avLst/>
            </a:prstTxWarp>
            <a:noAutofit/>
          </a:bodyPr>
          <a:lstStyle/>
          <a:p>
            <a:endParaRPr lang="en-US" noProof="0" dirty="0"/>
          </a:p>
        </p:txBody>
      </p:sp>
      <p:sp>
        <p:nvSpPr>
          <p:cNvPr id="11"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13"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cxnSp>
        <p:nvCxnSpPr>
          <p:cNvPr id="7" name="Straight Connector 6"/>
          <p:cNvCxnSpPr/>
          <p:nvPr userDrawn="1"/>
        </p:nvCxnSpPr>
        <p:spPr bwMode="auto">
          <a:xfrm>
            <a:off x="468313" y="1102300"/>
            <a:ext cx="8675687" cy="0"/>
          </a:xfrm>
          <a:prstGeom prst="line">
            <a:avLst/>
          </a:prstGeom>
          <a:ln w="12700">
            <a:solidFill>
              <a:srgbClr val="88D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7395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rtl="0" eaLnBrk="1" fontAlgn="base" hangingPunct="1">
        <a:spcBef>
          <a:spcPct val="0"/>
        </a:spcBef>
        <a:spcAft>
          <a:spcPct val="0"/>
        </a:spcAft>
        <a:defRPr lang="de-DE" sz="2400" b="1" kern="1200" dirty="0">
          <a:solidFill>
            <a:srgbClr val="88DD00"/>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b="1">
          <a:solidFill>
            <a:schemeClr val="tx1"/>
          </a:solidFill>
          <a:latin typeface="Arial" charset="0"/>
        </a:defRPr>
      </a:lvl6pPr>
      <a:lvl7pPr marL="914400" algn="l" rtl="0" fontAlgn="base">
        <a:spcBef>
          <a:spcPct val="0"/>
        </a:spcBef>
        <a:spcAft>
          <a:spcPct val="0"/>
        </a:spcAft>
        <a:defRPr b="1">
          <a:solidFill>
            <a:schemeClr val="tx1"/>
          </a:solidFill>
          <a:latin typeface="Arial" charset="0"/>
        </a:defRPr>
      </a:lvl7pPr>
      <a:lvl8pPr marL="1371600" algn="l" rtl="0" fontAlgn="base">
        <a:spcBef>
          <a:spcPct val="0"/>
        </a:spcBef>
        <a:spcAft>
          <a:spcPct val="0"/>
        </a:spcAft>
        <a:defRPr b="1">
          <a:solidFill>
            <a:schemeClr val="tx1"/>
          </a:solidFill>
          <a:latin typeface="Arial" charset="0"/>
        </a:defRPr>
      </a:lvl8pPr>
      <a:lvl9pPr marL="1828800" algn="l" rtl="0" fontAlgn="base">
        <a:spcBef>
          <a:spcPct val="0"/>
        </a:spcBef>
        <a:spcAft>
          <a:spcPct val="0"/>
        </a:spcAft>
        <a:defRPr b="1">
          <a:solidFill>
            <a:schemeClr val="tx1"/>
          </a:solidFill>
          <a:latin typeface="Arial" charset="0"/>
        </a:defRPr>
      </a:lvl9pPr>
    </p:titleStyle>
    <p:body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elplatzhalter 11"/>
          <p:cNvSpPr>
            <a:spLocks noGrp="1"/>
          </p:cNvSpPr>
          <p:nvPr>
            <p:ph type="title"/>
          </p:nvPr>
        </p:nvSpPr>
        <p:spPr bwMode="auto">
          <a:xfrm>
            <a:off x="468313" y="1"/>
            <a:ext cx="8203443" cy="1102299"/>
          </a:xfrm>
          <a:prstGeom prst="rect">
            <a:avLst/>
          </a:prstGeom>
          <a:noFill/>
          <a:ln w="12700">
            <a:noFill/>
            <a:miter lim="800000"/>
            <a:headEnd/>
            <a:tailEnd/>
          </a:ln>
        </p:spPr>
        <p:txBody>
          <a:bodyPr vert="horz" wrap="square" lIns="0" tIns="0" rIns="0" bIns="72000" numCol="1" anchor="b" anchorCtr="0" compatLnSpc="1">
            <a:prstTxWarp prst="textNoShape">
              <a:avLst/>
            </a:prstTxWarp>
            <a:noAutofit/>
          </a:bodyPr>
          <a:lstStyle/>
          <a:p>
            <a:endParaRPr lang="en-US" noProof="0" dirty="0"/>
          </a:p>
        </p:txBody>
      </p:sp>
      <p:sp>
        <p:nvSpPr>
          <p:cNvPr id="11"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13"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cxnSp>
        <p:nvCxnSpPr>
          <p:cNvPr id="7" name="Straight Connector 6"/>
          <p:cNvCxnSpPr/>
          <p:nvPr userDrawn="1"/>
        </p:nvCxnSpPr>
        <p:spPr bwMode="auto">
          <a:xfrm>
            <a:off x="468313" y="1102300"/>
            <a:ext cx="8675687" cy="0"/>
          </a:xfrm>
          <a:prstGeom prst="line">
            <a:avLst/>
          </a:prstGeom>
          <a:ln w="12700">
            <a:solidFill>
              <a:srgbClr val="88D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51556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dt="0"/>
  <p:txStyles>
    <p:titleStyle>
      <a:lvl1pPr algn="l" rtl="0" eaLnBrk="1" fontAlgn="base" hangingPunct="1">
        <a:spcBef>
          <a:spcPct val="0"/>
        </a:spcBef>
        <a:spcAft>
          <a:spcPct val="0"/>
        </a:spcAft>
        <a:defRPr lang="de-DE" sz="2400" b="1" kern="1200" dirty="0">
          <a:solidFill>
            <a:srgbClr val="88DD00"/>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b="1">
          <a:solidFill>
            <a:schemeClr val="tx1"/>
          </a:solidFill>
          <a:latin typeface="Arial" charset="0"/>
        </a:defRPr>
      </a:lvl6pPr>
      <a:lvl7pPr marL="914400" algn="l" rtl="0" fontAlgn="base">
        <a:spcBef>
          <a:spcPct val="0"/>
        </a:spcBef>
        <a:spcAft>
          <a:spcPct val="0"/>
        </a:spcAft>
        <a:defRPr b="1">
          <a:solidFill>
            <a:schemeClr val="tx1"/>
          </a:solidFill>
          <a:latin typeface="Arial" charset="0"/>
        </a:defRPr>
      </a:lvl7pPr>
      <a:lvl8pPr marL="1371600" algn="l" rtl="0" fontAlgn="base">
        <a:spcBef>
          <a:spcPct val="0"/>
        </a:spcBef>
        <a:spcAft>
          <a:spcPct val="0"/>
        </a:spcAft>
        <a:defRPr b="1">
          <a:solidFill>
            <a:schemeClr val="tx1"/>
          </a:solidFill>
          <a:latin typeface="Arial" charset="0"/>
        </a:defRPr>
      </a:lvl8pPr>
      <a:lvl9pPr marL="1828800" algn="l" rtl="0" fontAlgn="base">
        <a:spcBef>
          <a:spcPct val="0"/>
        </a:spcBef>
        <a:spcAft>
          <a:spcPct val="0"/>
        </a:spcAft>
        <a:defRPr b="1">
          <a:solidFill>
            <a:schemeClr val="tx1"/>
          </a:solidFill>
          <a:latin typeface="Arial" charset="0"/>
        </a:defRPr>
      </a:lvl9pPr>
    </p:titleStyle>
    <p:body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elplatzhalter 11"/>
          <p:cNvSpPr>
            <a:spLocks noGrp="1"/>
          </p:cNvSpPr>
          <p:nvPr>
            <p:ph type="title"/>
          </p:nvPr>
        </p:nvSpPr>
        <p:spPr bwMode="auto">
          <a:xfrm>
            <a:off x="468313" y="1"/>
            <a:ext cx="8203443" cy="1102299"/>
          </a:xfrm>
          <a:prstGeom prst="rect">
            <a:avLst/>
          </a:prstGeom>
          <a:noFill/>
          <a:ln w="12700">
            <a:noFill/>
            <a:miter lim="800000"/>
            <a:headEnd/>
            <a:tailEnd/>
          </a:ln>
        </p:spPr>
        <p:txBody>
          <a:bodyPr vert="horz" wrap="square" lIns="0" tIns="0" rIns="0" bIns="72000" numCol="1" anchor="b" anchorCtr="0" compatLnSpc="1">
            <a:prstTxWarp prst="textNoShape">
              <a:avLst/>
            </a:prstTxWarp>
            <a:noAutofit/>
          </a:bodyPr>
          <a:lstStyle/>
          <a:p>
            <a:endParaRPr lang="en-US" noProof="0" dirty="0"/>
          </a:p>
        </p:txBody>
      </p:sp>
      <p:sp>
        <p:nvSpPr>
          <p:cNvPr id="11"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13"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cxnSp>
        <p:nvCxnSpPr>
          <p:cNvPr id="7" name="Straight Connector 6"/>
          <p:cNvCxnSpPr/>
          <p:nvPr userDrawn="1"/>
        </p:nvCxnSpPr>
        <p:spPr bwMode="auto">
          <a:xfrm>
            <a:off x="468313" y="1102300"/>
            <a:ext cx="8675687" cy="0"/>
          </a:xfrm>
          <a:prstGeom prst="line">
            <a:avLst/>
          </a:prstGeom>
          <a:ln w="12700">
            <a:solidFill>
              <a:srgbClr val="88D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88998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dt="0"/>
  <p:txStyles>
    <p:titleStyle>
      <a:lvl1pPr algn="l" rtl="0" eaLnBrk="1" fontAlgn="base" hangingPunct="1">
        <a:spcBef>
          <a:spcPct val="0"/>
        </a:spcBef>
        <a:spcAft>
          <a:spcPct val="0"/>
        </a:spcAft>
        <a:defRPr lang="de-DE" sz="2400" b="1" kern="1200" dirty="0">
          <a:solidFill>
            <a:srgbClr val="88DD00"/>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b="1">
          <a:solidFill>
            <a:schemeClr val="tx1"/>
          </a:solidFill>
          <a:latin typeface="Arial" charset="0"/>
        </a:defRPr>
      </a:lvl6pPr>
      <a:lvl7pPr marL="914400" algn="l" rtl="0" fontAlgn="base">
        <a:spcBef>
          <a:spcPct val="0"/>
        </a:spcBef>
        <a:spcAft>
          <a:spcPct val="0"/>
        </a:spcAft>
        <a:defRPr b="1">
          <a:solidFill>
            <a:schemeClr val="tx1"/>
          </a:solidFill>
          <a:latin typeface="Arial" charset="0"/>
        </a:defRPr>
      </a:lvl7pPr>
      <a:lvl8pPr marL="1371600" algn="l" rtl="0" fontAlgn="base">
        <a:spcBef>
          <a:spcPct val="0"/>
        </a:spcBef>
        <a:spcAft>
          <a:spcPct val="0"/>
        </a:spcAft>
        <a:defRPr b="1">
          <a:solidFill>
            <a:schemeClr val="tx1"/>
          </a:solidFill>
          <a:latin typeface="Arial" charset="0"/>
        </a:defRPr>
      </a:lvl8pPr>
      <a:lvl9pPr marL="1828800" algn="l" rtl="0" fontAlgn="base">
        <a:spcBef>
          <a:spcPct val="0"/>
        </a:spcBef>
        <a:spcAft>
          <a:spcPct val="0"/>
        </a:spcAft>
        <a:defRPr b="1">
          <a:solidFill>
            <a:schemeClr val="tx1"/>
          </a:solidFill>
          <a:latin typeface="Arial" charset="0"/>
        </a:defRPr>
      </a:lvl9pPr>
    </p:titleStyle>
    <p:body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elplatzhalter 11"/>
          <p:cNvSpPr>
            <a:spLocks noGrp="1"/>
          </p:cNvSpPr>
          <p:nvPr>
            <p:ph type="title"/>
          </p:nvPr>
        </p:nvSpPr>
        <p:spPr bwMode="auto">
          <a:xfrm>
            <a:off x="468313" y="1"/>
            <a:ext cx="8203443" cy="1102299"/>
          </a:xfrm>
          <a:prstGeom prst="rect">
            <a:avLst/>
          </a:prstGeom>
          <a:noFill/>
          <a:ln w="12700">
            <a:noFill/>
            <a:miter lim="800000"/>
            <a:headEnd/>
            <a:tailEnd/>
          </a:ln>
        </p:spPr>
        <p:txBody>
          <a:bodyPr vert="horz" wrap="square" lIns="0" tIns="0" rIns="0" bIns="72000" numCol="1" anchor="b" anchorCtr="0" compatLnSpc="1">
            <a:prstTxWarp prst="textNoShape">
              <a:avLst/>
            </a:prstTxWarp>
            <a:noAutofit/>
          </a:bodyPr>
          <a:lstStyle/>
          <a:p>
            <a:endParaRPr lang="en-US" noProof="0" dirty="0"/>
          </a:p>
        </p:txBody>
      </p:sp>
      <p:sp>
        <p:nvSpPr>
          <p:cNvPr id="11"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13"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cxnSp>
        <p:nvCxnSpPr>
          <p:cNvPr id="7" name="Straight Connector 6"/>
          <p:cNvCxnSpPr/>
          <p:nvPr userDrawn="1"/>
        </p:nvCxnSpPr>
        <p:spPr bwMode="auto">
          <a:xfrm>
            <a:off x="468313" y="1102300"/>
            <a:ext cx="8675687" cy="0"/>
          </a:xfrm>
          <a:prstGeom prst="line">
            <a:avLst/>
          </a:prstGeom>
          <a:ln w="12700">
            <a:solidFill>
              <a:srgbClr val="88D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830260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hf hdr="0" dt="0"/>
  <p:txStyles>
    <p:titleStyle>
      <a:lvl1pPr algn="l" rtl="0" eaLnBrk="1" fontAlgn="base" hangingPunct="1">
        <a:spcBef>
          <a:spcPct val="0"/>
        </a:spcBef>
        <a:spcAft>
          <a:spcPct val="0"/>
        </a:spcAft>
        <a:defRPr lang="de-DE" sz="2400" b="1" kern="1200" dirty="0">
          <a:solidFill>
            <a:srgbClr val="88DD00"/>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b="1">
          <a:solidFill>
            <a:schemeClr val="tx1"/>
          </a:solidFill>
          <a:latin typeface="Arial" charset="0"/>
        </a:defRPr>
      </a:lvl6pPr>
      <a:lvl7pPr marL="914400" algn="l" rtl="0" fontAlgn="base">
        <a:spcBef>
          <a:spcPct val="0"/>
        </a:spcBef>
        <a:spcAft>
          <a:spcPct val="0"/>
        </a:spcAft>
        <a:defRPr b="1">
          <a:solidFill>
            <a:schemeClr val="tx1"/>
          </a:solidFill>
          <a:latin typeface="Arial" charset="0"/>
        </a:defRPr>
      </a:lvl7pPr>
      <a:lvl8pPr marL="1371600" algn="l" rtl="0" fontAlgn="base">
        <a:spcBef>
          <a:spcPct val="0"/>
        </a:spcBef>
        <a:spcAft>
          <a:spcPct val="0"/>
        </a:spcAft>
        <a:defRPr b="1">
          <a:solidFill>
            <a:schemeClr val="tx1"/>
          </a:solidFill>
          <a:latin typeface="Arial" charset="0"/>
        </a:defRPr>
      </a:lvl8pPr>
      <a:lvl9pPr marL="1828800" algn="l" rtl="0" fontAlgn="base">
        <a:spcBef>
          <a:spcPct val="0"/>
        </a:spcBef>
        <a:spcAft>
          <a:spcPct val="0"/>
        </a:spcAft>
        <a:defRPr b="1">
          <a:solidFill>
            <a:schemeClr val="tx1"/>
          </a:solidFill>
          <a:latin typeface="Arial" charset="0"/>
        </a:defRPr>
      </a:lvl9pPr>
    </p:titleStyle>
    <p:body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elplatzhalter 11"/>
          <p:cNvSpPr>
            <a:spLocks noGrp="1"/>
          </p:cNvSpPr>
          <p:nvPr>
            <p:ph type="title"/>
          </p:nvPr>
        </p:nvSpPr>
        <p:spPr bwMode="auto">
          <a:xfrm>
            <a:off x="468313" y="1"/>
            <a:ext cx="8203443" cy="1102299"/>
          </a:xfrm>
          <a:prstGeom prst="rect">
            <a:avLst/>
          </a:prstGeom>
          <a:noFill/>
          <a:ln w="12700">
            <a:noFill/>
            <a:miter lim="800000"/>
            <a:headEnd/>
            <a:tailEnd/>
          </a:ln>
        </p:spPr>
        <p:txBody>
          <a:bodyPr vert="horz" wrap="square" lIns="0" tIns="0" rIns="0" bIns="72000" numCol="1" anchor="b" anchorCtr="0" compatLnSpc="1">
            <a:prstTxWarp prst="textNoShape">
              <a:avLst/>
            </a:prstTxWarp>
            <a:noAutofit/>
          </a:bodyPr>
          <a:lstStyle/>
          <a:p>
            <a:endParaRPr lang="en-US" noProof="0" dirty="0"/>
          </a:p>
        </p:txBody>
      </p:sp>
      <p:sp>
        <p:nvSpPr>
          <p:cNvPr id="11" name="AMC_Footer"/>
          <p:cNvSpPr txBox="1">
            <a:spLocks/>
          </p:cNvSpPr>
          <p:nvPr userDrawn="1"/>
        </p:nvSpPr>
        <p:spPr>
          <a:xfrm>
            <a:off x="468313" y="6569075"/>
            <a:ext cx="619191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800" dirty="0" smtClean="0">
                <a:solidFill>
                  <a:prstClr val="black"/>
                </a:solidFill>
                <a:cs typeface="Arial" pitchFamily="34" charset="0"/>
              </a:rPr>
              <a:t>Copyright © </a:t>
            </a:r>
            <a:r>
              <a:rPr lang="en-US" sz="800" dirty="0" smtClean="0">
                <a:solidFill>
                  <a:srgbClr val="000000"/>
                </a:solidFill>
                <a:cs typeface="Arial" pitchFamily="34" charset="0"/>
              </a:rPr>
              <a:t>2013</a:t>
            </a:r>
            <a:r>
              <a:rPr lang="en-US" sz="800" dirty="0" smtClean="0">
                <a:solidFill>
                  <a:prstClr val="black"/>
                </a:solidFill>
                <a:cs typeface="Arial" pitchFamily="34" charset="0"/>
              </a:rPr>
              <a:t> Accenture. All rights reserved.</a:t>
            </a:r>
            <a:endParaRPr lang="en-US" sz="800" dirty="0">
              <a:solidFill>
                <a:prstClr val="black"/>
              </a:solidFill>
              <a:cs typeface="Arial" pitchFamily="34" charset="0"/>
            </a:endParaRPr>
          </a:p>
        </p:txBody>
      </p:sp>
      <p:sp>
        <p:nvSpPr>
          <p:cNvPr id="13" name="Inhaltsplatzhalter 13"/>
          <p:cNvSpPr txBox="1">
            <a:spLocks/>
          </p:cNvSpPr>
          <p:nvPr userDrawn="1"/>
        </p:nvSpPr>
        <p:spPr>
          <a:xfrm>
            <a:off x="8275017" y="6569075"/>
            <a:ext cx="396739"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dirty="0">
              <a:solidFill>
                <a:prstClr val="black"/>
              </a:solidFill>
              <a:cs typeface="Arial" pitchFamily="34" charset="0"/>
            </a:endParaRPr>
          </a:p>
        </p:txBody>
      </p:sp>
      <p:cxnSp>
        <p:nvCxnSpPr>
          <p:cNvPr id="7" name="Straight Connector 6"/>
          <p:cNvCxnSpPr/>
          <p:nvPr userDrawn="1"/>
        </p:nvCxnSpPr>
        <p:spPr bwMode="auto">
          <a:xfrm>
            <a:off x="468313" y="1102300"/>
            <a:ext cx="86756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565835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hdr="0" dt="0"/>
  <p:txStyles>
    <p:titleStyle>
      <a:lvl1pPr algn="l" rtl="0" eaLnBrk="1" fontAlgn="base" hangingPunct="1">
        <a:spcBef>
          <a:spcPct val="0"/>
        </a:spcBef>
        <a:spcAft>
          <a:spcPct val="0"/>
        </a:spcAft>
        <a:defRPr lang="de-DE" sz="2400" b="1" kern="1200" dirty="0">
          <a:solidFill>
            <a:schemeClr val="accent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b="1">
          <a:solidFill>
            <a:schemeClr val="tx1"/>
          </a:solidFill>
          <a:latin typeface="Arial" charset="0"/>
        </a:defRPr>
      </a:lvl6pPr>
      <a:lvl7pPr marL="914400" algn="l" rtl="0" fontAlgn="base">
        <a:spcBef>
          <a:spcPct val="0"/>
        </a:spcBef>
        <a:spcAft>
          <a:spcPct val="0"/>
        </a:spcAft>
        <a:defRPr b="1">
          <a:solidFill>
            <a:schemeClr val="tx1"/>
          </a:solidFill>
          <a:latin typeface="Arial" charset="0"/>
        </a:defRPr>
      </a:lvl7pPr>
      <a:lvl8pPr marL="1371600" algn="l" rtl="0" fontAlgn="base">
        <a:spcBef>
          <a:spcPct val="0"/>
        </a:spcBef>
        <a:spcAft>
          <a:spcPct val="0"/>
        </a:spcAft>
        <a:defRPr b="1">
          <a:solidFill>
            <a:schemeClr val="tx1"/>
          </a:solidFill>
          <a:latin typeface="Arial" charset="0"/>
        </a:defRPr>
      </a:lvl8pPr>
      <a:lvl9pPr marL="1828800" algn="l" rtl="0" fontAlgn="base">
        <a:spcBef>
          <a:spcPct val="0"/>
        </a:spcBef>
        <a:spcAft>
          <a:spcPct val="0"/>
        </a:spcAft>
        <a:defRPr b="1">
          <a:solidFill>
            <a:schemeClr val="tx1"/>
          </a:solidFill>
          <a:latin typeface="Arial" charset="0"/>
        </a:defRPr>
      </a:lvl9pPr>
    </p:titleStyle>
    <p:body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5.xml"/><Relationship Id="rId7" Type="http://schemas.openxmlformats.org/officeDocument/2006/relationships/image" Target="../media/image16.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8788" y="2212080"/>
            <a:ext cx="4494212" cy="1521720"/>
          </a:xfrm>
        </p:spPr>
        <p:txBody>
          <a:bodyPr/>
          <a:lstStyle/>
          <a:p>
            <a:r>
              <a:rPr lang="en-ZA" dirty="0" smtClean="0"/>
              <a:t>State of State Exchanges</a:t>
            </a:r>
            <a:br>
              <a:rPr lang="en-ZA" dirty="0" smtClean="0"/>
            </a:br>
            <a:r>
              <a:rPr lang="en-ZA" dirty="0" smtClean="0"/>
              <a:t/>
            </a:r>
            <a:br>
              <a:rPr lang="en-ZA" dirty="0" smtClean="0"/>
            </a:br>
            <a:r>
              <a:rPr lang="en-ZA" dirty="0" smtClean="0"/>
              <a:t>Health TechNet Meeting</a:t>
            </a:r>
            <a:r>
              <a:rPr lang="en-ZA" dirty="0"/>
              <a:t/>
            </a:r>
            <a:br>
              <a:rPr lang="en-ZA" dirty="0"/>
            </a:br>
            <a:r>
              <a:rPr lang="en-ZA" dirty="0" smtClean="0"/>
              <a:t/>
            </a:r>
            <a:br>
              <a:rPr lang="en-ZA" dirty="0" smtClean="0"/>
            </a:br>
            <a:endParaRPr lang="en-ZA" dirty="0"/>
          </a:p>
        </p:txBody>
      </p:sp>
      <p:sp>
        <p:nvSpPr>
          <p:cNvPr id="9" name="Subtitle 8"/>
          <p:cNvSpPr>
            <a:spLocks noGrp="1"/>
          </p:cNvSpPr>
          <p:nvPr>
            <p:ph type="subTitle" idx="1"/>
          </p:nvPr>
        </p:nvSpPr>
        <p:spPr>
          <a:xfrm>
            <a:off x="458789" y="4261247"/>
            <a:ext cx="4037012" cy="691753"/>
          </a:xfrm>
        </p:spPr>
        <p:txBody>
          <a:bodyPr/>
          <a:lstStyle/>
          <a:p>
            <a:r>
              <a:rPr lang="en-ZA" sz="2400" b="1" dirty="0" smtClean="0"/>
              <a:t>April 25, 2014</a:t>
            </a:r>
          </a:p>
        </p:txBody>
      </p:sp>
    </p:spTree>
    <p:extLst>
      <p:ext uri="{BB962C8B-B14F-4D97-AF65-F5344CB8AC3E}">
        <p14:creationId xmlns="" xmlns:p14="http://schemas.microsoft.com/office/powerpoint/2010/main" val="3348174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Key Consideration Categories </a:t>
            </a:r>
            <a:endParaRPr lang="en-US" dirty="0">
              <a:solidFill>
                <a:schemeClr val="accent4">
                  <a:lumMod val="60000"/>
                  <a:lumOff val="40000"/>
                </a:schemeClr>
              </a:solidFill>
            </a:endParaRPr>
          </a:p>
        </p:txBody>
      </p:sp>
      <p:sp>
        <p:nvSpPr>
          <p:cNvPr id="23" name="Text Placeholder 2"/>
          <p:cNvSpPr txBox="1">
            <a:spLocks/>
          </p:cNvSpPr>
          <p:nvPr/>
        </p:nvSpPr>
        <p:spPr>
          <a:xfrm>
            <a:off x="431801" y="1172438"/>
            <a:ext cx="8229340" cy="724608"/>
          </a:xfrm>
          <a:prstGeom prst="rect">
            <a:avLst/>
          </a:prstGeom>
        </p:spPr>
        <p:txBody>
          <a:bodyPr/>
          <a:lstStyle>
            <a:lvl1pPr marL="342900" indent="-342900" algn="l" rtl="0" eaLnBrk="1" fontAlgn="base" hangingPunct="1">
              <a:spcBef>
                <a:spcPct val="20000"/>
              </a:spcBef>
              <a:spcAft>
                <a:spcPct val="0"/>
              </a:spcAft>
              <a:buFont typeface="Arial" charset="0"/>
              <a:defRPr sz="1000" kern="1200">
                <a:solidFill>
                  <a:schemeClr val="tx1"/>
                </a:solidFill>
                <a:latin typeface="Arial" pitchFamily="34" charset="0"/>
                <a:ea typeface="Arial" pitchFamily="-105" charset="-52"/>
                <a:cs typeface="Arial" pitchFamily="34" charset="0"/>
              </a:defRPr>
            </a:lvl1pPr>
            <a:lvl2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2pPr>
            <a:lvl3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3pPr>
            <a:lvl4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4pPr>
            <a:lvl5pPr marL="269875" indent="-269875" algn="l" rtl="0" eaLnBrk="1" fontAlgn="base" hangingPunct="1">
              <a:spcBef>
                <a:spcPct val="20000"/>
              </a:spcBef>
              <a:spcAft>
                <a:spcPct val="0"/>
              </a:spcAft>
              <a:buFont typeface="Lucida Grande" pitchFamily="-105" charset="0"/>
              <a:buChar char="−"/>
              <a:defRPr sz="1000" kern="1200">
                <a:solidFill>
                  <a:srgbClr val="778888"/>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Calibri" panose="020F0502020204030204" pitchFamily="34" charset="0"/>
              </a:rPr>
              <a:t>State Exchange </a:t>
            </a:r>
            <a:r>
              <a:rPr lang="en-US" sz="1600" dirty="0">
                <a:latin typeface="Calibri" panose="020F0502020204030204" pitchFamily="34" charset="0"/>
              </a:rPr>
              <a:t>issues and considerations can be categorized into </a:t>
            </a:r>
            <a:r>
              <a:rPr lang="en-US" sz="1600" dirty="0" smtClean="0">
                <a:latin typeface="Calibri" panose="020F0502020204030204" pitchFamily="34" charset="0"/>
              </a:rPr>
              <a:t>3 </a:t>
            </a:r>
            <a:r>
              <a:rPr lang="en-US" sz="1600" dirty="0">
                <a:latin typeface="Calibri" panose="020F0502020204030204" pitchFamily="34" charset="0"/>
              </a:rPr>
              <a:t>distinct categories. </a:t>
            </a:r>
          </a:p>
        </p:txBody>
      </p:sp>
      <p:sp>
        <p:nvSpPr>
          <p:cNvPr id="38" name="AutoShape 4" descr="http://www.iconarchive.com/download/i43055/oxygen-icons.org/oxygen/Devices-computer-laptop.ic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AutoShape 6" descr="http://www.iconarchive.com/download/i43055/oxygen-icons.org/oxygen/Devices-computer-laptop.ico"/>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AutoShape 8" descr="http://www.iconarchive.com/download/i43055/oxygen-icons.org/oxygen/Devices-computer-laptop.ico"/>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AutoShape 10" descr="http://www.iconarchive.com/download/i43055/oxygen-icons.org/oxygen/Devices-computer-laptop.ico"/>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AutoShape 30"/>
          <p:cNvSpPr>
            <a:spLocks noChangeArrowheads="1"/>
          </p:cNvSpPr>
          <p:nvPr/>
        </p:nvSpPr>
        <p:spPr bwMode="auto">
          <a:xfrm>
            <a:off x="2464808" y="3884123"/>
            <a:ext cx="1827976" cy="1371600"/>
          </a:xfrm>
          <a:prstGeom prst="hexagon">
            <a:avLst>
              <a:gd name="adj" fmla="val 26744"/>
              <a:gd name="vf" fmla="val 115470"/>
            </a:avLst>
          </a:prstGeom>
          <a:solidFill>
            <a:schemeClr val="accent5">
              <a:lumMod val="20000"/>
              <a:lumOff val="80000"/>
            </a:schemeClr>
          </a:solidFill>
          <a:ln>
            <a:solidFill>
              <a:schemeClr val="accent5">
                <a:lumMod val="40000"/>
                <a:lumOff val="6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0"/>
              </a:spcBef>
              <a:buSzTx/>
              <a:buFontTx/>
              <a:buNone/>
            </a:pPr>
            <a:endParaRPr lang="en-US" sz="1600" b="1" dirty="0" smtClean="0"/>
          </a:p>
        </p:txBody>
      </p:sp>
      <p:sp>
        <p:nvSpPr>
          <p:cNvPr id="137" name="AutoShape 35"/>
          <p:cNvSpPr>
            <a:spLocks noChangeArrowheads="1"/>
          </p:cNvSpPr>
          <p:nvPr/>
        </p:nvSpPr>
        <p:spPr bwMode="auto">
          <a:xfrm>
            <a:off x="3705750" y="1897046"/>
            <a:ext cx="1827976" cy="1371600"/>
          </a:xfrm>
          <a:prstGeom prst="hexagon">
            <a:avLst>
              <a:gd name="adj" fmla="val 26682"/>
              <a:gd name="vf" fmla="val 115470"/>
            </a:avLst>
          </a:prstGeom>
          <a:solidFill>
            <a:schemeClr val="accent1">
              <a:lumMod val="20000"/>
              <a:lumOff val="80000"/>
            </a:schemeClr>
          </a:solidFill>
          <a:ln>
            <a:solidFill>
              <a:schemeClr val="accent5">
                <a:lumMod val="40000"/>
                <a:lumOff val="6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ct val="0"/>
              </a:spcBef>
              <a:buSzTx/>
              <a:buFontTx/>
              <a:buNone/>
            </a:pPr>
            <a:endParaRPr lang="en-US" sz="1500" b="1" dirty="0" smtClean="0"/>
          </a:p>
        </p:txBody>
      </p:sp>
      <p:sp>
        <p:nvSpPr>
          <p:cNvPr id="138" name="AutoShape 36"/>
          <p:cNvSpPr>
            <a:spLocks noChangeArrowheads="1"/>
          </p:cNvSpPr>
          <p:nvPr/>
        </p:nvSpPr>
        <p:spPr bwMode="auto">
          <a:xfrm>
            <a:off x="4744044" y="3884123"/>
            <a:ext cx="1827976" cy="1371600"/>
          </a:xfrm>
          <a:prstGeom prst="hexagon">
            <a:avLst>
              <a:gd name="adj" fmla="val 26682"/>
              <a:gd name="vf" fmla="val 115470"/>
            </a:avLst>
          </a:prstGeom>
          <a:solidFill>
            <a:schemeClr val="accent5">
              <a:lumMod val="20000"/>
              <a:lumOff val="80000"/>
            </a:schemeClr>
          </a:solidFill>
          <a:ln>
            <a:solidFill>
              <a:schemeClr val="accent5">
                <a:lumMod val="40000"/>
                <a:lumOff val="6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ct val="0"/>
              </a:spcBef>
              <a:buSzTx/>
              <a:buFontTx/>
              <a:buNone/>
            </a:pPr>
            <a:r>
              <a:rPr lang="en-US" sz="6500" b="1" dirty="0" smtClean="0">
                <a:solidFill>
                  <a:schemeClr val="accent5">
                    <a:lumMod val="60000"/>
                    <a:lumOff val="40000"/>
                  </a:schemeClr>
                </a:solidFill>
              </a:rPr>
              <a:t>$</a:t>
            </a:r>
          </a:p>
        </p:txBody>
      </p:sp>
      <p:grpSp>
        <p:nvGrpSpPr>
          <p:cNvPr id="139" name="Group 138"/>
          <p:cNvGrpSpPr/>
          <p:nvPr/>
        </p:nvGrpSpPr>
        <p:grpSpPr>
          <a:xfrm rot="2436079">
            <a:off x="4444541" y="2168934"/>
            <a:ext cx="350394" cy="827824"/>
            <a:chOff x="2221875" y="3036888"/>
            <a:chExt cx="772855" cy="1541462"/>
          </a:xfrm>
          <a:solidFill>
            <a:schemeClr val="accent1">
              <a:lumMod val="75000"/>
            </a:schemeClr>
          </a:solidFill>
        </p:grpSpPr>
        <p:sp>
          <p:nvSpPr>
            <p:cNvPr id="140" name="Rectangle 139"/>
            <p:cNvSpPr/>
            <p:nvPr/>
          </p:nvSpPr>
          <p:spPr bwMode="gray">
            <a:xfrm>
              <a:off x="2423896" y="3101975"/>
              <a:ext cx="376670" cy="387350"/>
            </a:xfrm>
            <a:prstGeom prst="rect">
              <a:avLst/>
            </a:prstGeom>
            <a:grpFill/>
            <a:ln>
              <a:solidFill>
                <a:schemeClr val="accent5">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41" name="Rectangle 140"/>
            <p:cNvSpPr/>
            <p:nvPr/>
          </p:nvSpPr>
          <p:spPr bwMode="gray">
            <a:xfrm>
              <a:off x="2338703" y="3095625"/>
              <a:ext cx="37785" cy="387350"/>
            </a:xfrm>
            <a:prstGeom prst="rect">
              <a:avLst/>
            </a:prstGeom>
            <a:grpFill/>
            <a:ln>
              <a:solidFill>
                <a:schemeClr val="accent5">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42" name="Rectangle 141"/>
            <p:cNvSpPr/>
            <p:nvPr/>
          </p:nvSpPr>
          <p:spPr bwMode="gray">
            <a:xfrm>
              <a:off x="2843528" y="3095625"/>
              <a:ext cx="37785" cy="387350"/>
            </a:xfrm>
            <a:prstGeom prst="rect">
              <a:avLst/>
            </a:prstGeom>
            <a:grpFill/>
            <a:ln>
              <a:solidFill>
                <a:schemeClr val="accent5">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43" name="Rounded Rectangle 142"/>
            <p:cNvSpPr/>
            <p:nvPr/>
          </p:nvSpPr>
          <p:spPr bwMode="gray">
            <a:xfrm>
              <a:off x="2221875" y="3039428"/>
              <a:ext cx="69836" cy="502920"/>
            </a:xfrm>
            <a:prstGeom prst="roundRect">
              <a:avLst>
                <a:gd name="adj" fmla="val 50000"/>
              </a:avLst>
            </a:prstGeom>
            <a:grpFill/>
            <a:ln>
              <a:solidFill>
                <a:schemeClr val="accent5">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44" name="Rounded Rectangle 143"/>
            <p:cNvSpPr/>
            <p:nvPr/>
          </p:nvSpPr>
          <p:spPr bwMode="gray">
            <a:xfrm>
              <a:off x="2924894" y="3036888"/>
              <a:ext cx="69836" cy="502920"/>
            </a:xfrm>
            <a:prstGeom prst="roundRect">
              <a:avLst>
                <a:gd name="adj" fmla="val 50000"/>
              </a:avLst>
            </a:prstGeom>
            <a:grpFill/>
            <a:ln>
              <a:solidFill>
                <a:schemeClr val="accent5">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45" name="Rectangle 144"/>
            <p:cNvSpPr/>
            <p:nvPr/>
          </p:nvSpPr>
          <p:spPr bwMode="gray">
            <a:xfrm>
              <a:off x="2540000" y="3535364"/>
              <a:ext cx="138113" cy="1042986"/>
            </a:xfrm>
            <a:prstGeom prst="rect">
              <a:avLst/>
            </a:prstGeom>
            <a:grpFill/>
            <a:ln>
              <a:solidFill>
                <a:schemeClr val="accent5">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185" name="Group 14"/>
          <p:cNvGrpSpPr>
            <a:grpSpLocks/>
          </p:cNvGrpSpPr>
          <p:nvPr/>
        </p:nvGrpSpPr>
        <p:grpSpPr bwMode="auto">
          <a:xfrm rot="20305755">
            <a:off x="2674363" y="4131844"/>
            <a:ext cx="1408866" cy="876158"/>
            <a:chOff x="1648" y="2123"/>
            <a:chExt cx="1302" cy="582"/>
          </a:xfrm>
        </p:grpSpPr>
        <p:sp>
          <p:nvSpPr>
            <p:cNvPr id="186" name="Freeform 15"/>
            <p:cNvSpPr>
              <a:spLocks/>
            </p:cNvSpPr>
            <p:nvPr/>
          </p:nvSpPr>
          <p:spPr bwMode="auto">
            <a:xfrm>
              <a:off x="2168" y="2152"/>
              <a:ext cx="782" cy="394"/>
            </a:xfrm>
            <a:custGeom>
              <a:avLst/>
              <a:gdLst>
                <a:gd name="T0" fmla="*/ 613 w 1363"/>
                <a:gd name="T1" fmla="*/ 26 h 688"/>
                <a:gd name="T2" fmla="*/ 683 w 1363"/>
                <a:gd name="T3" fmla="*/ 79 h 688"/>
                <a:gd name="T4" fmla="*/ 753 w 1363"/>
                <a:gd name="T5" fmla="*/ 30 h 688"/>
                <a:gd name="T6" fmla="*/ 823 w 1363"/>
                <a:gd name="T7" fmla="*/ 35 h 688"/>
                <a:gd name="T8" fmla="*/ 854 w 1363"/>
                <a:gd name="T9" fmla="*/ 99 h 688"/>
                <a:gd name="T10" fmla="*/ 1011 w 1363"/>
                <a:gd name="T11" fmla="*/ 88 h 688"/>
                <a:gd name="T12" fmla="*/ 1015 w 1363"/>
                <a:gd name="T13" fmla="*/ 75 h 688"/>
                <a:gd name="T14" fmla="*/ 1004 w 1363"/>
                <a:gd name="T15" fmla="*/ 137 h 688"/>
                <a:gd name="T16" fmla="*/ 1171 w 1363"/>
                <a:gd name="T17" fmla="*/ 154 h 688"/>
                <a:gd name="T18" fmla="*/ 1165 w 1363"/>
                <a:gd name="T19" fmla="*/ 132 h 688"/>
                <a:gd name="T20" fmla="*/ 1115 w 1363"/>
                <a:gd name="T21" fmla="*/ 191 h 688"/>
                <a:gd name="T22" fmla="*/ 1272 w 1363"/>
                <a:gd name="T23" fmla="*/ 209 h 688"/>
                <a:gd name="T24" fmla="*/ 1186 w 1363"/>
                <a:gd name="T25" fmla="*/ 245 h 688"/>
                <a:gd name="T26" fmla="*/ 1201 w 1363"/>
                <a:gd name="T27" fmla="*/ 253 h 688"/>
                <a:gd name="T28" fmla="*/ 1340 w 1363"/>
                <a:gd name="T29" fmla="*/ 298 h 688"/>
                <a:gd name="T30" fmla="*/ 1323 w 1363"/>
                <a:gd name="T31" fmla="*/ 303 h 688"/>
                <a:gd name="T32" fmla="*/ 1235 w 1363"/>
                <a:gd name="T33" fmla="*/ 322 h 688"/>
                <a:gd name="T34" fmla="*/ 1291 w 1363"/>
                <a:gd name="T35" fmla="*/ 300 h 688"/>
                <a:gd name="T36" fmla="*/ 1346 w 1363"/>
                <a:gd name="T37" fmla="*/ 385 h 688"/>
                <a:gd name="T38" fmla="*/ 1235 w 1363"/>
                <a:gd name="T39" fmla="*/ 410 h 688"/>
                <a:gd name="T40" fmla="*/ 1282 w 1363"/>
                <a:gd name="T41" fmla="*/ 403 h 688"/>
                <a:gd name="T42" fmla="*/ 1295 w 1363"/>
                <a:gd name="T43" fmla="*/ 488 h 688"/>
                <a:gd name="T44" fmla="*/ 1175 w 1363"/>
                <a:gd name="T45" fmla="*/ 488 h 688"/>
                <a:gd name="T46" fmla="*/ 1189 w 1363"/>
                <a:gd name="T47" fmla="*/ 514 h 688"/>
                <a:gd name="T48" fmla="*/ 1205 w 1363"/>
                <a:gd name="T49" fmla="*/ 565 h 688"/>
                <a:gd name="T50" fmla="*/ 1085 w 1363"/>
                <a:gd name="T51" fmla="*/ 545 h 688"/>
                <a:gd name="T52" fmla="*/ 1044 w 1363"/>
                <a:gd name="T53" fmla="*/ 565 h 688"/>
                <a:gd name="T54" fmla="*/ 1064 w 1363"/>
                <a:gd name="T55" fmla="*/ 628 h 688"/>
                <a:gd name="T56" fmla="*/ 955 w 1363"/>
                <a:gd name="T57" fmla="*/ 599 h 688"/>
                <a:gd name="T58" fmla="*/ 893 w 1363"/>
                <a:gd name="T59" fmla="*/ 609 h 688"/>
                <a:gd name="T60" fmla="*/ 893 w 1363"/>
                <a:gd name="T61" fmla="*/ 672 h 688"/>
                <a:gd name="T62" fmla="*/ 794 w 1363"/>
                <a:gd name="T63" fmla="*/ 628 h 688"/>
                <a:gd name="T64" fmla="*/ 733 w 1363"/>
                <a:gd name="T65" fmla="*/ 633 h 688"/>
                <a:gd name="T66" fmla="*/ 673 w 1363"/>
                <a:gd name="T67" fmla="*/ 687 h 688"/>
                <a:gd name="T68" fmla="*/ 613 w 1363"/>
                <a:gd name="T69" fmla="*/ 633 h 688"/>
                <a:gd name="T70" fmla="*/ 562 w 1363"/>
                <a:gd name="T71" fmla="*/ 628 h 688"/>
                <a:gd name="T72" fmla="*/ 473 w 1363"/>
                <a:gd name="T73" fmla="*/ 677 h 688"/>
                <a:gd name="T74" fmla="*/ 452 w 1363"/>
                <a:gd name="T75" fmla="*/ 609 h 688"/>
                <a:gd name="T76" fmla="*/ 401 w 1363"/>
                <a:gd name="T77" fmla="*/ 599 h 688"/>
                <a:gd name="T78" fmla="*/ 292 w 1363"/>
                <a:gd name="T79" fmla="*/ 633 h 688"/>
                <a:gd name="T80" fmla="*/ 321 w 1363"/>
                <a:gd name="T81" fmla="*/ 565 h 688"/>
                <a:gd name="T82" fmla="*/ 281 w 1363"/>
                <a:gd name="T83" fmla="*/ 550 h 688"/>
                <a:gd name="T84" fmla="*/ 151 w 1363"/>
                <a:gd name="T85" fmla="*/ 565 h 688"/>
                <a:gd name="T86" fmla="*/ 164 w 1363"/>
                <a:gd name="T87" fmla="*/ 510 h 688"/>
                <a:gd name="T88" fmla="*/ 181 w 1363"/>
                <a:gd name="T89" fmla="*/ 488 h 688"/>
                <a:gd name="T90" fmla="*/ 51 w 1363"/>
                <a:gd name="T91" fmla="*/ 488 h 688"/>
                <a:gd name="T92" fmla="*/ 71 w 1363"/>
                <a:gd name="T93" fmla="*/ 397 h 688"/>
                <a:gd name="T94" fmla="*/ 0 w 1363"/>
                <a:gd name="T95" fmla="*/ 315 h 688"/>
                <a:gd name="T96" fmla="*/ 22 w 1363"/>
                <a:gd name="T97" fmla="*/ 303 h 688"/>
                <a:gd name="T98" fmla="*/ 151 w 1363"/>
                <a:gd name="T99" fmla="*/ 254 h 688"/>
                <a:gd name="T100" fmla="*/ 61 w 1363"/>
                <a:gd name="T101" fmla="*/ 207 h 688"/>
                <a:gd name="T102" fmla="*/ 221 w 1363"/>
                <a:gd name="T103" fmla="*/ 201 h 688"/>
                <a:gd name="T104" fmla="*/ 51 w 1363"/>
                <a:gd name="T105" fmla="*/ 205 h 688"/>
                <a:gd name="T106" fmla="*/ 251 w 1363"/>
                <a:gd name="T107" fmla="*/ 176 h 688"/>
                <a:gd name="T108" fmla="*/ 193 w 1363"/>
                <a:gd name="T109" fmla="*/ 62 h 688"/>
                <a:gd name="T110" fmla="*/ 372 w 1363"/>
                <a:gd name="T111" fmla="*/ 128 h 688"/>
                <a:gd name="T112" fmla="*/ 341 w 1363"/>
                <a:gd name="T113" fmla="*/ 82 h 688"/>
                <a:gd name="T114" fmla="*/ 473 w 1363"/>
                <a:gd name="T115" fmla="*/ 99 h 688"/>
                <a:gd name="T116" fmla="*/ 533 w 1363"/>
                <a:gd name="T117" fmla="*/ 94 h 688"/>
                <a:gd name="T118" fmla="*/ 572 w 1363"/>
                <a:gd name="T119" fmla="*/ 30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3"/>
                <a:gd name="T181" fmla="*/ 0 h 688"/>
                <a:gd name="T182" fmla="*/ 1363 w 1363"/>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3" h="688">
                  <a:moveTo>
                    <a:pt x="572" y="30"/>
                  </a:moveTo>
                  <a:lnTo>
                    <a:pt x="613" y="26"/>
                  </a:lnTo>
                  <a:lnTo>
                    <a:pt x="652" y="79"/>
                  </a:lnTo>
                  <a:lnTo>
                    <a:pt x="683" y="79"/>
                  </a:lnTo>
                  <a:lnTo>
                    <a:pt x="703" y="79"/>
                  </a:lnTo>
                  <a:lnTo>
                    <a:pt x="753" y="30"/>
                  </a:lnTo>
                  <a:lnTo>
                    <a:pt x="784" y="30"/>
                  </a:lnTo>
                  <a:lnTo>
                    <a:pt x="823" y="35"/>
                  </a:lnTo>
                  <a:lnTo>
                    <a:pt x="823" y="94"/>
                  </a:lnTo>
                  <a:lnTo>
                    <a:pt x="854" y="99"/>
                  </a:lnTo>
                  <a:lnTo>
                    <a:pt x="1020" y="0"/>
                  </a:lnTo>
                  <a:lnTo>
                    <a:pt x="1011" y="88"/>
                  </a:lnTo>
                  <a:lnTo>
                    <a:pt x="1007" y="77"/>
                  </a:lnTo>
                  <a:lnTo>
                    <a:pt x="1015" y="75"/>
                  </a:lnTo>
                  <a:lnTo>
                    <a:pt x="974" y="128"/>
                  </a:lnTo>
                  <a:lnTo>
                    <a:pt x="1004" y="137"/>
                  </a:lnTo>
                  <a:lnTo>
                    <a:pt x="1163" y="61"/>
                  </a:lnTo>
                  <a:lnTo>
                    <a:pt x="1171" y="154"/>
                  </a:lnTo>
                  <a:lnTo>
                    <a:pt x="1135" y="118"/>
                  </a:lnTo>
                  <a:lnTo>
                    <a:pt x="1165" y="132"/>
                  </a:lnTo>
                  <a:lnTo>
                    <a:pt x="1095" y="176"/>
                  </a:lnTo>
                  <a:lnTo>
                    <a:pt x="1115" y="191"/>
                  </a:lnTo>
                  <a:lnTo>
                    <a:pt x="1272" y="132"/>
                  </a:lnTo>
                  <a:lnTo>
                    <a:pt x="1272" y="209"/>
                  </a:lnTo>
                  <a:lnTo>
                    <a:pt x="1276" y="205"/>
                  </a:lnTo>
                  <a:lnTo>
                    <a:pt x="1186" y="245"/>
                  </a:lnTo>
                  <a:lnTo>
                    <a:pt x="1205" y="254"/>
                  </a:lnTo>
                  <a:lnTo>
                    <a:pt x="1201" y="253"/>
                  </a:lnTo>
                  <a:lnTo>
                    <a:pt x="1336" y="227"/>
                  </a:lnTo>
                  <a:lnTo>
                    <a:pt x="1340" y="298"/>
                  </a:lnTo>
                  <a:lnTo>
                    <a:pt x="1317" y="310"/>
                  </a:lnTo>
                  <a:lnTo>
                    <a:pt x="1323" y="303"/>
                  </a:lnTo>
                  <a:lnTo>
                    <a:pt x="1336" y="298"/>
                  </a:lnTo>
                  <a:lnTo>
                    <a:pt x="1235" y="322"/>
                  </a:lnTo>
                  <a:lnTo>
                    <a:pt x="1235" y="337"/>
                  </a:lnTo>
                  <a:lnTo>
                    <a:pt x="1291" y="300"/>
                  </a:lnTo>
                  <a:lnTo>
                    <a:pt x="1362" y="300"/>
                  </a:lnTo>
                  <a:lnTo>
                    <a:pt x="1346" y="385"/>
                  </a:lnTo>
                  <a:lnTo>
                    <a:pt x="1327" y="382"/>
                  </a:lnTo>
                  <a:lnTo>
                    <a:pt x="1235" y="410"/>
                  </a:lnTo>
                  <a:lnTo>
                    <a:pt x="1221" y="393"/>
                  </a:lnTo>
                  <a:lnTo>
                    <a:pt x="1282" y="403"/>
                  </a:lnTo>
                  <a:lnTo>
                    <a:pt x="1316" y="468"/>
                  </a:lnTo>
                  <a:lnTo>
                    <a:pt x="1295" y="488"/>
                  </a:lnTo>
                  <a:lnTo>
                    <a:pt x="1295" y="497"/>
                  </a:lnTo>
                  <a:lnTo>
                    <a:pt x="1175" y="488"/>
                  </a:lnTo>
                  <a:lnTo>
                    <a:pt x="1165" y="497"/>
                  </a:lnTo>
                  <a:lnTo>
                    <a:pt x="1189" y="514"/>
                  </a:lnTo>
                  <a:lnTo>
                    <a:pt x="1225" y="550"/>
                  </a:lnTo>
                  <a:lnTo>
                    <a:pt x="1205" y="565"/>
                  </a:lnTo>
                  <a:lnTo>
                    <a:pt x="1175" y="575"/>
                  </a:lnTo>
                  <a:lnTo>
                    <a:pt x="1085" y="545"/>
                  </a:lnTo>
                  <a:lnTo>
                    <a:pt x="1064" y="560"/>
                  </a:lnTo>
                  <a:lnTo>
                    <a:pt x="1044" y="565"/>
                  </a:lnTo>
                  <a:lnTo>
                    <a:pt x="1085" y="623"/>
                  </a:lnTo>
                  <a:lnTo>
                    <a:pt x="1064" y="628"/>
                  </a:lnTo>
                  <a:lnTo>
                    <a:pt x="1044" y="642"/>
                  </a:lnTo>
                  <a:lnTo>
                    <a:pt x="955" y="599"/>
                  </a:lnTo>
                  <a:lnTo>
                    <a:pt x="934" y="604"/>
                  </a:lnTo>
                  <a:lnTo>
                    <a:pt x="893" y="609"/>
                  </a:lnTo>
                  <a:lnTo>
                    <a:pt x="924" y="667"/>
                  </a:lnTo>
                  <a:lnTo>
                    <a:pt x="893" y="672"/>
                  </a:lnTo>
                  <a:lnTo>
                    <a:pt x="854" y="677"/>
                  </a:lnTo>
                  <a:lnTo>
                    <a:pt x="794" y="628"/>
                  </a:lnTo>
                  <a:lnTo>
                    <a:pt x="763" y="633"/>
                  </a:lnTo>
                  <a:lnTo>
                    <a:pt x="733" y="633"/>
                  </a:lnTo>
                  <a:lnTo>
                    <a:pt x="703" y="687"/>
                  </a:lnTo>
                  <a:lnTo>
                    <a:pt x="673" y="687"/>
                  </a:lnTo>
                  <a:lnTo>
                    <a:pt x="642" y="687"/>
                  </a:lnTo>
                  <a:lnTo>
                    <a:pt x="613" y="633"/>
                  </a:lnTo>
                  <a:lnTo>
                    <a:pt x="593" y="633"/>
                  </a:lnTo>
                  <a:lnTo>
                    <a:pt x="562" y="628"/>
                  </a:lnTo>
                  <a:lnTo>
                    <a:pt x="502" y="682"/>
                  </a:lnTo>
                  <a:lnTo>
                    <a:pt x="473" y="677"/>
                  </a:lnTo>
                  <a:lnTo>
                    <a:pt x="442" y="667"/>
                  </a:lnTo>
                  <a:lnTo>
                    <a:pt x="452" y="609"/>
                  </a:lnTo>
                  <a:lnTo>
                    <a:pt x="422" y="604"/>
                  </a:lnTo>
                  <a:lnTo>
                    <a:pt x="401" y="599"/>
                  </a:lnTo>
                  <a:lnTo>
                    <a:pt x="331" y="642"/>
                  </a:lnTo>
                  <a:lnTo>
                    <a:pt x="292" y="633"/>
                  </a:lnTo>
                  <a:lnTo>
                    <a:pt x="271" y="623"/>
                  </a:lnTo>
                  <a:lnTo>
                    <a:pt x="321" y="565"/>
                  </a:lnTo>
                  <a:lnTo>
                    <a:pt x="292" y="560"/>
                  </a:lnTo>
                  <a:lnTo>
                    <a:pt x="281" y="550"/>
                  </a:lnTo>
                  <a:lnTo>
                    <a:pt x="170" y="575"/>
                  </a:lnTo>
                  <a:lnTo>
                    <a:pt x="151" y="565"/>
                  </a:lnTo>
                  <a:lnTo>
                    <a:pt x="131" y="550"/>
                  </a:lnTo>
                  <a:lnTo>
                    <a:pt x="164" y="510"/>
                  </a:lnTo>
                  <a:lnTo>
                    <a:pt x="191" y="497"/>
                  </a:lnTo>
                  <a:lnTo>
                    <a:pt x="181" y="488"/>
                  </a:lnTo>
                  <a:lnTo>
                    <a:pt x="61" y="497"/>
                  </a:lnTo>
                  <a:lnTo>
                    <a:pt x="51" y="488"/>
                  </a:lnTo>
                  <a:lnTo>
                    <a:pt x="40" y="468"/>
                  </a:lnTo>
                  <a:lnTo>
                    <a:pt x="71" y="397"/>
                  </a:lnTo>
                  <a:lnTo>
                    <a:pt x="3" y="403"/>
                  </a:lnTo>
                  <a:lnTo>
                    <a:pt x="0" y="315"/>
                  </a:lnTo>
                  <a:lnTo>
                    <a:pt x="156" y="324"/>
                  </a:lnTo>
                  <a:lnTo>
                    <a:pt x="22" y="303"/>
                  </a:lnTo>
                  <a:lnTo>
                    <a:pt x="22" y="231"/>
                  </a:lnTo>
                  <a:lnTo>
                    <a:pt x="151" y="254"/>
                  </a:lnTo>
                  <a:lnTo>
                    <a:pt x="170" y="245"/>
                  </a:lnTo>
                  <a:lnTo>
                    <a:pt x="61" y="207"/>
                  </a:lnTo>
                  <a:lnTo>
                    <a:pt x="42" y="201"/>
                  </a:lnTo>
                  <a:lnTo>
                    <a:pt x="221" y="201"/>
                  </a:lnTo>
                  <a:lnTo>
                    <a:pt x="76" y="210"/>
                  </a:lnTo>
                  <a:lnTo>
                    <a:pt x="51" y="205"/>
                  </a:lnTo>
                  <a:lnTo>
                    <a:pt x="63" y="129"/>
                  </a:lnTo>
                  <a:lnTo>
                    <a:pt x="251" y="176"/>
                  </a:lnTo>
                  <a:lnTo>
                    <a:pt x="191" y="132"/>
                  </a:lnTo>
                  <a:lnTo>
                    <a:pt x="193" y="62"/>
                  </a:lnTo>
                  <a:lnTo>
                    <a:pt x="351" y="137"/>
                  </a:lnTo>
                  <a:lnTo>
                    <a:pt x="372" y="128"/>
                  </a:lnTo>
                  <a:lnTo>
                    <a:pt x="351" y="75"/>
                  </a:lnTo>
                  <a:lnTo>
                    <a:pt x="341" y="82"/>
                  </a:lnTo>
                  <a:lnTo>
                    <a:pt x="346" y="3"/>
                  </a:lnTo>
                  <a:lnTo>
                    <a:pt x="473" y="99"/>
                  </a:lnTo>
                  <a:lnTo>
                    <a:pt x="502" y="99"/>
                  </a:lnTo>
                  <a:lnTo>
                    <a:pt x="533" y="94"/>
                  </a:lnTo>
                  <a:lnTo>
                    <a:pt x="533" y="35"/>
                  </a:lnTo>
                  <a:lnTo>
                    <a:pt x="572" y="30"/>
                  </a:lnTo>
                </a:path>
              </a:pathLst>
            </a:custGeom>
            <a:gradFill rotWithShape="0">
              <a:gsLst>
                <a:gs pos="0">
                  <a:srgbClr val="FFFFFF"/>
                </a:gs>
                <a:gs pos="100000">
                  <a:srgbClr val="767676"/>
                </a:gs>
              </a:gsLst>
              <a:lin ang="2700000" scaled="1"/>
            </a:gradFill>
            <a:ln w="12700" cap="rnd">
              <a:solidFill>
                <a:srgbClr val="000000"/>
              </a:solidFill>
              <a:round/>
              <a:headEnd/>
              <a:tailEnd/>
            </a:ln>
          </p:spPr>
          <p:txBody>
            <a:bodyPr/>
            <a:lstStyle/>
            <a:p>
              <a:pPr>
                <a:spcBef>
                  <a:spcPct val="0"/>
                </a:spcBef>
                <a:buSzTx/>
                <a:buFontTx/>
                <a:buNone/>
              </a:pPr>
              <a:endParaRPr lang="en-US" sz="1200" i="1" dirty="0"/>
            </a:p>
          </p:txBody>
        </p:sp>
        <p:sp>
          <p:nvSpPr>
            <p:cNvPr id="187" name="Freeform 16"/>
            <p:cNvSpPr>
              <a:spLocks/>
            </p:cNvSpPr>
            <p:nvPr/>
          </p:nvSpPr>
          <p:spPr bwMode="auto">
            <a:xfrm>
              <a:off x="2168" y="2123"/>
              <a:ext cx="781" cy="380"/>
            </a:xfrm>
            <a:custGeom>
              <a:avLst/>
              <a:gdLst>
                <a:gd name="T0" fmla="*/ 654 w 1361"/>
                <a:gd name="T1" fmla="*/ 53 h 662"/>
                <a:gd name="T2" fmla="*/ 755 w 1361"/>
                <a:gd name="T3" fmla="*/ 4 h 662"/>
                <a:gd name="T4" fmla="*/ 825 w 1361"/>
                <a:gd name="T5" fmla="*/ 68 h 662"/>
                <a:gd name="T6" fmla="*/ 957 w 1361"/>
                <a:gd name="T7" fmla="*/ 33 h 662"/>
                <a:gd name="T8" fmla="*/ 976 w 1361"/>
                <a:gd name="T9" fmla="*/ 101 h 662"/>
                <a:gd name="T10" fmla="*/ 1118 w 1361"/>
                <a:gd name="T11" fmla="*/ 82 h 662"/>
                <a:gd name="T12" fmla="*/ 1097 w 1361"/>
                <a:gd name="T13" fmla="*/ 150 h 662"/>
                <a:gd name="T14" fmla="*/ 1248 w 1361"/>
                <a:gd name="T15" fmla="*/ 155 h 662"/>
                <a:gd name="T16" fmla="*/ 1188 w 1361"/>
                <a:gd name="T17" fmla="*/ 218 h 662"/>
                <a:gd name="T18" fmla="*/ 1329 w 1361"/>
                <a:gd name="T19" fmla="*/ 243 h 662"/>
                <a:gd name="T20" fmla="*/ 1238 w 1361"/>
                <a:gd name="T21" fmla="*/ 296 h 662"/>
                <a:gd name="T22" fmla="*/ 1360 w 1361"/>
                <a:gd name="T23" fmla="*/ 344 h 662"/>
                <a:gd name="T24" fmla="*/ 1238 w 1361"/>
                <a:gd name="T25" fmla="*/ 384 h 662"/>
                <a:gd name="T26" fmla="*/ 1319 w 1361"/>
                <a:gd name="T27" fmla="*/ 442 h 662"/>
                <a:gd name="T28" fmla="*/ 1178 w 1361"/>
                <a:gd name="T29" fmla="*/ 462 h 662"/>
                <a:gd name="T30" fmla="*/ 1228 w 1361"/>
                <a:gd name="T31" fmla="*/ 524 h 662"/>
                <a:gd name="T32" fmla="*/ 1087 w 1361"/>
                <a:gd name="T33" fmla="*/ 519 h 662"/>
                <a:gd name="T34" fmla="*/ 1087 w 1361"/>
                <a:gd name="T35" fmla="*/ 597 h 662"/>
                <a:gd name="T36" fmla="*/ 957 w 1361"/>
                <a:gd name="T37" fmla="*/ 573 h 662"/>
                <a:gd name="T38" fmla="*/ 926 w 1361"/>
                <a:gd name="T39" fmla="*/ 641 h 662"/>
                <a:gd name="T40" fmla="*/ 796 w 1361"/>
                <a:gd name="T41" fmla="*/ 602 h 662"/>
                <a:gd name="T42" fmla="*/ 705 w 1361"/>
                <a:gd name="T43" fmla="*/ 661 h 662"/>
                <a:gd name="T44" fmla="*/ 614 w 1361"/>
                <a:gd name="T45" fmla="*/ 607 h 662"/>
                <a:gd name="T46" fmla="*/ 503 w 1361"/>
                <a:gd name="T47" fmla="*/ 656 h 662"/>
                <a:gd name="T48" fmla="*/ 453 w 1361"/>
                <a:gd name="T49" fmla="*/ 583 h 662"/>
                <a:gd name="T50" fmla="*/ 332 w 1361"/>
                <a:gd name="T51" fmla="*/ 616 h 662"/>
                <a:gd name="T52" fmla="*/ 322 w 1361"/>
                <a:gd name="T53" fmla="*/ 539 h 662"/>
                <a:gd name="T54" fmla="*/ 171 w 1361"/>
                <a:gd name="T55" fmla="*/ 549 h 662"/>
                <a:gd name="T56" fmla="*/ 212 w 1361"/>
                <a:gd name="T57" fmla="*/ 486 h 662"/>
                <a:gd name="T58" fmla="*/ 61 w 1361"/>
                <a:gd name="T59" fmla="*/ 471 h 662"/>
                <a:gd name="T60" fmla="*/ 131 w 1361"/>
                <a:gd name="T61" fmla="*/ 413 h 662"/>
                <a:gd name="T62" fmla="*/ 10 w 1361"/>
                <a:gd name="T63" fmla="*/ 379 h 662"/>
                <a:gd name="T64" fmla="*/ 111 w 1361"/>
                <a:gd name="T65" fmla="*/ 325 h 662"/>
                <a:gd name="T66" fmla="*/ 10 w 1361"/>
                <a:gd name="T67" fmla="*/ 271 h 662"/>
                <a:gd name="T68" fmla="*/ 141 w 1361"/>
                <a:gd name="T69" fmla="*/ 243 h 662"/>
                <a:gd name="T70" fmla="*/ 71 w 1361"/>
                <a:gd name="T71" fmla="*/ 179 h 662"/>
                <a:gd name="T72" fmla="*/ 222 w 1361"/>
                <a:gd name="T73" fmla="*/ 174 h 662"/>
                <a:gd name="T74" fmla="*/ 191 w 1361"/>
                <a:gd name="T75" fmla="*/ 106 h 662"/>
                <a:gd name="T76" fmla="*/ 332 w 1361"/>
                <a:gd name="T77" fmla="*/ 111 h 662"/>
                <a:gd name="T78" fmla="*/ 352 w 1361"/>
                <a:gd name="T79" fmla="*/ 48 h 662"/>
                <a:gd name="T80" fmla="*/ 474 w 1361"/>
                <a:gd name="T81" fmla="*/ 72 h 662"/>
                <a:gd name="T82" fmla="*/ 534 w 1361"/>
                <a:gd name="T83" fmla="*/ 9 h 6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1"/>
                <a:gd name="T127" fmla="*/ 0 h 662"/>
                <a:gd name="T128" fmla="*/ 1361 w 1361"/>
                <a:gd name="T129" fmla="*/ 662 h 6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1" h="662">
                  <a:moveTo>
                    <a:pt x="573" y="4"/>
                  </a:moveTo>
                  <a:lnTo>
                    <a:pt x="614" y="0"/>
                  </a:lnTo>
                  <a:lnTo>
                    <a:pt x="654" y="53"/>
                  </a:lnTo>
                  <a:lnTo>
                    <a:pt x="685" y="53"/>
                  </a:lnTo>
                  <a:lnTo>
                    <a:pt x="705" y="53"/>
                  </a:lnTo>
                  <a:lnTo>
                    <a:pt x="755" y="4"/>
                  </a:lnTo>
                  <a:lnTo>
                    <a:pt x="786" y="4"/>
                  </a:lnTo>
                  <a:lnTo>
                    <a:pt x="825" y="9"/>
                  </a:lnTo>
                  <a:lnTo>
                    <a:pt x="825" y="68"/>
                  </a:lnTo>
                  <a:lnTo>
                    <a:pt x="856" y="72"/>
                  </a:lnTo>
                  <a:lnTo>
                    <a:pt x="885" y="72"/>
                  </a:lnTo>
                  <a:lnTo>
                    <a:pt x="957" y="33"/>
                  </a:lnTo>
                  <a:lnTo>
                    <a:pt x="976" y="38"/>
                  </a:lnTo>
                  <a:lnTo>
                    <a:pt x="1017" y="48"/>
                  </a:lnTo>
                  <a:lnTo>
                    <a:pt x="976" y="101"/>
                  </a:lnTo>
                  <a:lnTo>
                    <a:pt x="1007" y="111"/>
                  </a:lnTo>
                  <a:lnTo>
                    <a:pt x="1027" y="116"/>
                  </a:lnTo>
                  <a:lnTo>
                    <a:pt x="1118" y="82"/>
                  </a:lnTo>
                  <a:lnTo>
                    <a:pt x="1137" y="92"/>
                  </a:lnTo>
                  <a:lnTo>
                    <a:pt x="1168" y="106"/>
                  </a:lnTo>
                  <a:lnTo>
                    <a:pt x="1097" y="150"/>
                  </a:lnTo>
                  <a:lnTo>
                    <a:pt x="1118" y="165"/>
                  </a:lnTo>
                  <a:lnTo>
                    <a:pt x="1137" y="174"/>
                  </a:lnTo>
                  <a:lnTo>
                    <a:pt x="1248" y="155"/>
                  </a:lnTo>
                  <a:lnTo>
                    <a:pt x="1259" y="170"/>
                  </a:lnTo>
                  <a:lnTo>
                    <a:pt x="1279" y="179"/>
                  </a:lnTo>
                  <a:lnTo>
                    <a:pt x="1188" y="218"/>
                  </a:lnTo>
                  <a:lnTo>
                    <a:pt x="1207" y="228"/>
                  </a:lnTo>
                  <a:lnTo>
                    <a:pt x="1218" y="243"/>
                  </a:lnTo>
                  <a:lnTo>
                    <a:pt x="1329" y="243"/>
                  </a:lnTo>
                  <a:lnTo>
                    <a:pt x="1339" y="257"/>
                  </a:lnTo>
                  <a:lnTo>
                    <a:pt x="1339" y="271"/>
                  </a:lnTo>
                  <a:lnTo>
                    <a:pt x="1238" y="296"/>
                  </a:lnTo>
                  <a:lnTo>
                    <a:pt x="1238" y="311"/>
                  </a:lnTo>
                  <a:lnTo>
                    <a:pt x="1238" y="325"/>
                  </a:lnTo>
                  <a:lnTo>
                    <a:pt x="1360" y="344"/>
                  </a:lnTo>
                  <a:lnTo>
                    <a:pt x="1349" y="359"/>
                  </a:lnTo>
                  <a:lnTo>
                    <a:pt x="1349" y="379"/>
                  </a:lnTo>
                  <a:lnTo>
                    <a:pt x="1238" y="384"/>
                  </a:lnTo>
                  <a:lnTo>
                    <a:pt x="1228" y="398"/>
                  </a:lnTo>
                  <a:lnTo>
                    <a:pt x="1218" y="413"/>
                  </a:lnTo>
                  <a:lnTo>
                    <a:pt x="1319" y="442"/>
                  </a:lnTo>
                  <a:lnTo>
                    <a:pt x="1298" y="462"/>
                  </a:lnTo>
                  <a:lnTo>
                    <a:pt x="1298" y="471"/>
                  </a:lnTo>
                  <a:lnTo>
                    <a:pt x="1178" y="462"/>
                  </a:lnTo>
                  <a:lnTo>
                    <a:pt x="1168" y="471"/>
                  </a:lnTo>
                  <a:lnTo>
                    <a:pt x="1147" y="481"/>
                  </a:lnTo>
                  <a:lnTo>
                    <a:pt x="1228" y="524"/>
                  </a:lnTo>
                  <a:lnTo>
                    <a:pt x="1207" y="539"/>
                  </a:lnTo>
                  <a:lnTo>
                    <a:pt x="1178" y="549"/>
                  </a:lnTo>
                  <a:lnTo>
                    <a:pt x="1087" y="519"/>
                  </a:lnTo>
                  <a:lnTo>
                    <a:pt x="1067" y="534"/>
                  </a:lnTo>
                  <a:lnTo>
                    <a:pt x="1046" y="539"/>
                  </a:lnTo>
                  <a:lnTo>
                    <a:pt x="1087" y="597"/>
                  </a:lnTo>
                  <a:lnTo>
                    <a:pt x="1067" y="602"/>
                  </a:lnTo>
                  <a:lnTo>
                    <a:pt x="1046" y="616"/>
                  </a:lnTo>
                  <a:lnTo>
                    <a:pt x="957" y="573"/>
                  </a:lnTo>
                  <a:lnTo>
                    <a:pt x="936" y="578"/>
                  </a:lnTo>
                  <a:lnTo>
                    <a:pt x="896" y="583"/>
                  </a:lnTo>
                  <a:lnTo>
                    <a:pt x="926" y="641"/>
                  </a:lnTo>
                  <a:lnTo>
                    <a:pt x="896" y="646"/>
                  </a:lnTo>
                  <a:lnTo>
                    <a:pt x="856" y="651"/>
                  </a:lnTo>
                  <a:lnTo>
                    <a:pt x="796" y="602"/>
                  </a:lnTo>
                  <a:lnTo>
                    <a:pt x="765" y="607"/>
                  </a:lnTo>
                  <a:lnTo>
                    <a:pt x="734" y="607"/>
                  </a:lnTo>
                  <a:lnTo>
                    <a:pt x="705" y="661"/>
                  </a:lnTo>
                  <a:lnTo>
                    <a:pt x="674" y="661"/>
                  </a:lnTo>
                  <a:lnTo>
                    <a:pt x="644" y="661"/>
                  </a:lnTo>
                  <a:lnTo>
                    <a:pt x="614" y="607"/>
                  </a:lnTo>
                  <a:lnTo>
                    <a:pt x="594" y="607"/>
                  </a:lnTo>
                  <a:lnTo>
                    <a:pt x="563" y="602"/>
                  </a:lnTo>
                  <a:lnTo>
                    <a:pt x="503" y="656"/>
                  </a:lnTo>
                  <a:lnTo>
                    <a:pt x="474" y="651"/>
                  </a:lnTo>
                  <a:lnTo>
                    <a:pt x="443" y="641"/>
                  </a:lnTo>
                  <a:lnTo>
                    <a:pt x="453" y="583"/>
                  </a:lnTo>
                  <a:lnTo>
                    <a:pt x="423" y="578"/>
                  </a:lnTo>
                  <a:lnTo>
                    <a:pt x="402" y="573"/>
                  </a:lnTo>
                  <a:lnTo>
                    <a:pt x="332" y="616"/>
                  </a:lnTo>
                  <a:lnTo>
                    <a:pt x="292" y="607"/>
                  </a:lnTo>
                  <a:lnTo>
                    <a:pt x="272" y="597"/>
                  </a:lnTo>
                  <a:lnTo>
                    <a:pt x="322" y="539"/>
                  </a:lnTo>
                  <a:lnTo>
                    <a:pt x="292" y="534"/>
                  </a:lnTo>
                  <a:lnTo>
                    <a:pt x="282" y="524"/>
                  </a:lnTo>
                  <a:lnTo>
                    <a:pt x="171" y="549"/>
                  </a:lnTo>
                  <a:lnTo>
                    <a:pt x="152" y="539"/>
                  </a:lnTo>
                  <a:lnTo>
                    <a:pt x="131" y="524"/>
                  </a:lnTo>
                  <a:lnTo>
                    <a:pt x="212" y="486"/>
                  </a:lnTo>
                  <a:lnTo>
                    <a:pt x="191" y="471"/>
                  </a:lnTo>
                  <a:lnTo>
                    <a:pt x="181" y="462"/>
                  </a:lnTo>
                  <a:lnTo>
                    <a:pt x="61" y="471"/>
                  </a:lnTo>
                  <a:lnTo>
                    <a:pt x="51" y="462"/>
                  </a:lnTo>
                  <a:lnTo>
                    <a:pt x="40" y="442"/>
                  </a:lnTo>
                  <a:lnTo>
                    <a:pt x="131" y="413"/>
                  </a:lnTo>
                  <a:lnTo>
                    <a:pt x="131" y="398"/>
                  </a:lnTo>
                  <a:lnTo>
                    <a:pt x="121" y="384"/>
                  </a:lnTo>
                  <a:lnTo>
                    <a:pt x="10" y="379"/>
                  </a:lnTo>
                  <a:lnTo>
                    <a:pt x="0" y="359"/>
                  </a:lnTo>
                  <a:lnTo>
                    <a:pt x="0" y="340"/>
                  </a:lnTo>
                  <a:lnTo>
                    <a:pt x="111" y="325"/>
                  </a:lnTo>
                  <a:lnTo>
                    <a:pt x="111" y="311"/>
                  </a:lnTo>
                  <a:lnTo>
                    <a:pt x="121" y="296"/>
                  </a:lnTo>
                  <a:lnTo>
                    <a:pt x="10" y="271"/>
                  </a:lnTo>
                  <a:lnTo>
                    <a:pt x="20" y="257"/>
                  </a:lnTo>
                  <a:lnTo>
                    <a:pt x="20" y="243"/>
                  </a:lnTo>
                  <a:lnTo>
                    <a:pt x="141" y="243"/>
                  </a:lnTo>
                  <a:lnTo>
                    <a:pt x="152" y="228"/>
                  </a:lnTo>
                  <a:lnTo>
                    <a:pt x="171" y="218"/>
                  </a:lnTo>
                  <a:lnTo>
                    <a:pt x="71" y="179"/>
                  </a:lnTo>
                  <a:lnTo>
                    <a:pt x="90" y="170"/>
                  </a:lnTo>
                  <a:lnTo>
                    <a:pt x="111" y="155"/>
                  </a:lnTo>
                  <a:lnTo>
                    <a:pt x="222" y="174"/>
                  </a:lnTo>
                  <a:lnTo>
                    <a:pt x="241" y="165"/>
                  </a:lnTo>
                  <a:lnTo>
                    <a:pt x="251" y="150"/>
                  </a:lnTo>
                  <a:lnTo>
                    <a:pt x="191" y="106"/>
                  </a:lnTo>
                  <a:lnTo>
                    <a:pt x="212" y="92"/>
                  </a:lnTo>
                  <a:lnTo>
                    <a:pt x="241" y="82"/>
                  </a:lnTo>
                  <a:lnTo>
                    <a:pt x="332" y="111"/>
                  </a:lnTo>
                  <a:lnTo>
                    <a:pt x="352" y="111"/>
                  </a:lnTo>
                  <a:lnTo>
                    <a:pt x="373" y="101"/>
                  </a:lnTo>
                  <a:lnTo>
                    <a:pt x="352" y="48"/>
                  </a:lnTo>
                  <a:lnTo>
                    <a:pt x="373" y="38"/>
                  </a:lnTo>
                  <a:lnTo>
                    <a:pt x="402" y="33"/>
                  </a:lnTo>
                  <a:lnTo>
                    <a:pt x="474" y="72"/>
                  </a:lnTo>
                  <a:lnTo>
                    <a:pt x="503" y="72"/>
                  </a:lnTo>
                  <a:lnTo>
                    <a:pt x="534" y="68"/>
                  </a:lnTo>
                  <a:lnTo>
                    <a:pt x="534" y="9"/>
                  </a:lnTo>
                  <a:lnTo>
                    <a:pt x="573" y="4"/>
                  </a:lnTo>
                </a:path>
              </a:pathLst>
            </a:custGeom>
            <a:solidFill>
              <a:schemeClr val="accent1">
                <a:lumMod val="40000"/>
                <a:lumOff val="60000"/>
              </a:schemeClr>
            </a:solidFill>
            <a:ln w="12700" cap="rnd">
              <a:solidFill>
                <a:srgbClr val="000000"/>
              </a:solidFill>
              <a:round/>
              <a:headEnd/>
              <a:tailEnd/>
            </a:ln>
          </p:spPr>
          <p:txBody>
            <a:bodyPr/>
            <a:lstStyle/>
            <a:p>
              <a:pPr>
                <a:spcBef>
                  <a:spcPct val="0"/>
                </a:spcBef>
                <a:buSzTx/>
                <a:buFontTx/>
                <a:buNone/>
              </a:pPr>
              <a:endParaRPr lang="en-US" sz="1200" i="1" dirty="0"/>
            </a:p>
          </p:txBody>
        </p:sp>
        <p:sp>
          <p:nvSpPr>
            <p:cNvPr id="188" name="Oval 17"/>
            <p:cNvSpPr>
              <a:spLocks noChangeArrowheads="1"/>
            </p:cNvSpPr>
            <p:nvPr/>
          </p:nvSpPr>
          <p:spPr bwMode="auto">
            <a:xfrm>
              <a:off x="2419" y="2248"/>
              <a:ext cx="278" cy="132"/>
            </a:xfrm>
            <a:prstGeom prst="ellipse">
              <a:avLst/>
            </a:prstGeom>
            <a:solidFill>
              <a:srgbClr val="FFFFFF"/>
            </a:solidFill>
            <a:ln w="12700">
              <a:solidFill>
                <a:srgbClr val="000000"/>
              </a:solidFill>
              <a:round/>
              <a:headEnd/>
              <a:tailEnd/>
            </a:ln>
          </p:spPr>
          <p:txBody>
            <a:bodyPr wrap="none" anchor="ctr"/>
            <a:lstStyle/>
            <a:p>
              <a:pPr>
                <a:spcBef>
                  <a:spcPct val="0"/>
                </a:spcBef>
                <a:buSzTx/>
                <a:buFontTx/>
                <a:buNone/>
              </a:pPr>
              <a:endParaRPr lang="en-US" sz="1200" i="1" dirty="0"/>
            </a:p>
          </p:txBody>
        </p:sp>
        <p:sp>
          <p:nvSpPr>
            <p:cNvPr id="189" name="Oval 18"/>
            <p:cNvSpPr>
              <a:spLocks noChangeArrowheads="1"/>
            </p:cNvSpPr>
            <p:nvPr/>
          </p:nvSpPr>
          <p:spPr bwMode="auto">
            <a:xfrm>
              <a:off x="2466" y="2269"/>
              <a:ext cx="184" cy="89"/>
            </a:xfrm>
            <a:prstGeom prst="ellipse">
              <a:avLst/>
            </a:prstGeom>
            <a:gradFill rotWithShape="0">
              <a:gsLst>
                <a:gs pos="0">
                  <a:srgbClr val="C1C1C1"/>
                </a:gs>
                <a:gs pos="50000">
                  <a:srgbClr val="FFFFFF"/>
                </a:gs>
                <a:gs pos="100000">
                  <a:srgbClr val="C1C1C1"/>
                </a:gs>
              </a:gsLst>
              <a:lin ang="0" scaled="1"/>
            </a:gradFill>
            <a:ln w="12700" cap="rnd">
              <a:solidFill>
                <a:srgbClr val="000000"/>
              </a:solidFill>
              <a:round/>
              <a:headEnd/>
              <a:tailEnd/>
            </a:ln>
          </p:spPr>
          <p:txBody>
            <a:bodyPr/>
            <a:lstStyle/>
            <a:p>
              <a:pPr>
                <a:spcBef>
                  <a:spcPct val="0"/>
                </a:spcBef>
                <a:buSzTx/>
                <a:buFontTx/>
                <a:buNone/>
              </a:pPr>
              <a:endParaRPr lang="en-US" sz="1200" i="1" dirty="0"/>
            </a:p>
          </p:txBody>
        </p:sp>
        <p:sp>
          <p:nvSpPr>
            <p:cNvPr id="190" name="Freeform 19"/>
            <p:cNvSpPr>
              <a:spLocks/>
            </p:cNvSpPr>
            <p:nvPr/>
          </p:nvSpPr>
          <p:spPr bwMode="auto">
            <a:xfrm>
              <a:off x="2321" y="2470"/>
              <a:ext cx="40" cy="55"/>
            </a:xfrm>
            <a:custGeom>
              <a:avLst/>
              <a:gdLst>
                <a:gd name="T0" fmla="*/ 12 w 71"/>
                <a:gd name="T1" fmla="*/ 0 h 96"/>
                <a:gd name="T2" fmla="*/ 0 w 71"/>
                <a:gd name="T3" fmla="*/ 70 h 96"/>
                <a:gd name="T4" fmla="*/ 67 w 71"/>
                <a:gd name="T5" fmla="*/ 95 h 96"/>
                <a:gd name="T6" fmla="*/ 70 w 71"/>
                <a:gd name="T7" fmla="*/ 10 h 96"/>
                <a:gd name="T8" fmla="*/ 12 w 71"/>
                <a:gd name="T9" fmla="*/ 0 h 96"/>
                <a:gd name="T10" fmla="*/ 0 60000 65536"/>
                <a:gd name="T11" fmla="*/ 0 60000 65536"/>
                <a:gd name="T12" fmla="*/ 0 60000 65536"/>
                <a:gd name="T13" fmla="*/ 0 60000 65536"/>
                <a:gd name="T14" fmla="*/ 0 60000 65536"/>
                <a:gd name="T15" fmla="*/ 0 w 71"/>
                <a:gd name="T16" fmla="*/ 0 h 96"/>
                <a:gd name="T17" fmla="*/ 71 w 71"/>
                <a:gd name="T18" fmla="*/ 96 h 96"/>
              </a:gdLst>
              <a:ahLst/>
              <a:cxnLst>
                <a:cxn ang="T10">
                  <a:pos x="T0" y="T1"/>
                </a:cxn>
                <a:cxn ang="T11">
                  <a:pos x="T2" y="T3"/>
                </a:cxn>
                <a:cxn ang="T12">
                  <a:pos x="T4" y="T5"/>
                </a:cxn>
                <a:cxn ang="T13">
                  <a:pos x="T6" y="T7"/>
                </a:cxn>
                <a:cxn ang="T14">
                  <a:pos x="T8" y="T9"/>
                </a:cxn>
              </a:cxnLst>
              <a:rect l="T15" t="T16" r="T17" b="T18"/>
              <a:pathLst>
                <a:path w="71" h="96">
                  <a:moveTo>
                    <a:pt x="12" y="0"/>
                  </a:moveTo>
                  <a:lnTo>
                    <a:pt x="0" y="70"/>
                  </a:lnTo>
                  <a:lnTo>
                    <a:pt x="67" y="95"/>
                  </a:lnTo>
                  <a:lnTo>
                    <a:pt x="70" y="10"/>
                  </a:lnTo>
                  <a:lnTo>
                    <a:pt x="12" y="0"/>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191" name="Freeform 20"/>
            <p:cNvSpPr>
              <a:spLocks/>
            </p:cNvSpPr>
            <p:nvPr/>
          </p:nvSpPr>
          <p:spPr bwMode="auto">
            <a:xfrm>
              <a:off x="2421" y="2495"/>
              <a:ext cx="34" cy="51"/>
            </a:xfrm>
            <a:custGeom>
              <a:avLst/>
              <a:gdLst>
                <a:gd name="T0" fmla="*/ 6 w 59"/>
                <a:gd name="T1" fmla="*/ 0 h 89"/>
                <a:gd name="T2" fmla="*/ 53 w 59"/>
                <a:gd name="T3" fmla="*/ 5 h 89"/>
                <a:gd name="T4" fmla="*/ 58 w 59"/>
                <a:gd name="T5" fmla="*/ 88 h 89"/>
                <a:gd name="T6" fmla="*/ 0 w 59"/>
                <a:gd name="T7" fmla="*/ 75 h 89"/>
                <a:gd name="T8" fmla="*/ 6 w 59"/>
                <a:gd name="T9" fmla="*/ 0 h 89"/>
                <a:gd name="T10" fmla="*/ 0 60000 65536"/>
                <a:gd name="T11" fmla="*/ 0 60000 65536"/>
                <a:gd name="T12" fmla="*/ 0 60000 65536"/>
                <a:gd name="T13" fmla="*/ 0 60000 65536"/>
                <a:gd name="T14" fmla="*/ 0 60000 65536"/>
                <a:gd name="T15" fmla="*/ 0 w 59"/>
                <a:gd name="T16" fmla="*/ 0 h 89"/>
                <a:gd name="T17" fmla="*/ 59 w 59"/>
                <a:gd name="T18" fmla="*/ 89 h 89"/>
              </a:gdLst>
              <a:ahLst/>
              <a:cxnLst>
                <a:cxn ang="T10">
                  <a:pos x="T0" y="T1"/>
                </a:cxn>
                <a:cxn ang="T11">
                  <a:pos x="T2" y="T3"/>
                </a:cxn>
                <a:cxn ang="T12">
                  <a:pos x="T4" y="T5"/>
                </a:cxn>
                <a:cxn ang="T13">
                  <a:pos x="T6" y="T7"/>
                </a:cxn>
                <a:cxn ang="T14">
                  <a:pos x="T8" y="T9"/>
                </a:cxn>
              </a:cxnLst>
              <a:rect l="T15" t="T16" r="T17" b="T18"/>
              <a:pathLst>
                <a:path w="59" h="89">
                  <a:moveTo>
                    <a:pt x="6" y="0"/>
                  </a:moveTo>
                  <a:lnTo>
                    <a:pt x="53" y="5"/>
                  </a:lnTo>
                  <a:lnTo>
                    <a:pt x="58" y="88"/>
                  </a:lnTo>
                  <a:lnTo>
                    <a:pt x="0" y="75"/>
                  </a:lnTo>
                  <a:lnTo>
                    <a:pt x="6" y="0"/>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192" name="Freeform 21"/>
            <p:cNvSpPr>
              <a:spLocks/>
            </p:cNvSpPr>
            <p:nvPr/>
          </p:nvSpPr>
          <p:spPr bwMode="auto">
            <a:xfrm>
              <a:off x="2535" y="2501"/>
              <a:ext cx="41" cy="48"/>
            </a:xfrm>
            <a:custGeom>
              <a:avLst/>
              <a:gdLst>
                <a:gd name="T0" fmla="*/ 4 w 71"/>
                <a:gd name="T1" fmla="*/ 0 h 84"/>
                <a:gd name="T2" fmla="*/ 0 w 71"/>
                <a:gd name="T3" fmla="*/ 83 h 84"/>
                <a:gd name="T4" fmla="*/ 63 w 71"/>
                <a:gd name="T5" fmla="*/ 83 h 84"/>
                <a:gd name="T6" fmla="*/ 70 w 71"/>
                <a:gd name="T7" fmla="*/ 0 h 84"/>
                <a:gd name="T8" fmla="*/ 4 w 71"/>
                <a:gd name="T9" fmla="*/ 0 h 84"/>
                <a:gd name="T10" fmla="*/ 0 60000 65536"/>
                <a:gd name="T11" fmla="*/ 0 60000 65536"/>
                <a:gd name="T12" fmla="*/ 0 60000 65536"/>
                <a:gd name="T13" fmla="*/ 0 60000 65536"/>
                <a:gd name="T14" fmla="*/ 0 60000 65536"/>
                <a:gd name="T15" fmla="*/ 0 w 71"/>
                <a:gd name="T16" fmla="*/ 0 h 84"/>
                <a:gd name="T17" fmla="*/ 71 w 71"/>
                <a:gd name="T18" fmla="*/ 84 h 84"/>
              </a:gdLst>
              <a:ahLst/>
              <a:cxnLst>
                <a:cxn ang="T10">
                  <a:pos x="T0" y="T1"/>
                </a:cxn>
                <a:cxn ang="T11">
                  <a:pos x="T2" y="T3"/>
                </a:cxn>
                <a:cxn ang="T12">
                  <a:pos x="T4" y="T5"/>
                </a:cxn>
                <a:cxn ang="T13">
                  <a:pos x="T6" y="T7"/>
                </a:cxn>
                <a:cxn ang="T14">
                  <a:pos x="T8" y="T9"/>
                </a:cxn>
              </a:cxnLst>
              <a:rect l="T15" t="T16" r="T17" b="T18"/>
              <a:pathLst>
                <a:path w="71" h="84">
                  <a:moveTo>
                    <a:pt x="4" y="0"/>
                  </a:moveTo>
                  <a:lnTo>
                    <a:pt x="0" y="83"/>
                  </a:lnTo>
                  <a:lnTo>
                    <a:pt x="63" y="83"/>
                  </a:lnTo>
                  <a:lnTo>
                    <a:pt x="70" y="0"/>
                  </a:lnTo>
                  <a:lnTo>
                    <a:pt x="4" y="0"/>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193" name="Freeform 22"/>
            <p:cNvSpPr>
              <a:spLocks/>
            </p:cNvSpPr>
            <p:nvPr/>
          </p:nvSpPr>
          <p:spPr bwMode="auto">
            <a:xfrm>
              <a:off x="2656" y="2493"/>
              <a:ext cx="46" cy="52"/>
            </a:xfrm>
            <a:custGeom>
              <a:avLst/>
              <a:gdLst>
                <a:gd name="T0" fmla="*/ 6 w 80"/>
                <a:gd name="T1" fmla="*/ 10 h 92"/>
                <a:gd name="T2" fmla="*/ 0 w 80"/>
                <a:gd name="T3" fmla="*/ 91 h 92"/>
                <a:gd name="T4" fmla="*/ 79 w 80"/>
                <a:gd name="T5" fmla="*/ 77 h 92"/>
                <a:gd name="T6" fmla="*/ 72 w 80"/>
                <a:gd name="T7" fmla="*/ 0 h 92"/>
                <a:gd name="T8" fmla="*/ 6 w 80"/>
                <a:gd name="T9" fmla="*/ 10 h 92"/>
                <a:gd name="T10" fmla="*/ 0 60000 65536"/>
                <a:gd name="T11" fmla="*/ 0 60000 65536"/>
                <a:gd name="T12" fmla="*/ 0 60000 65536"/>
                <a:gd name="T13" fmla="*/ 0 60000 65536"/>
                <a:gd name="T14" fmla="*/ 0 60000 65536"/>
                <a:gd name="T15" fmla="*/ 0 w 80"/>
                <a:gd name="T16" fmla="*/ 0 h 92"/>
                <a:gd name="T17" fmla="*/ 80 w 80"/>
                <a:gd name="T18" fmla="*/ 92 h 92"/>
              </a:gdLst>
              <a:ahLst/>
              <a:cxnLst>
                <a:cxn ang="T10">
                  <a:pos x="T0" y="T1"/>
                </a:cxn>
                <a:cxn ang="T11">
                  <a:pos x="T2" y="T3"/>
                </a:cxn>
                <a:cxn ang="T12">
                  <a:pos x="T4" y="T5"/>
                </a:cxn>
                <a:cxn ang="T13">
                  <a:pos x="T6" y="T7"/>
                </a:cxn>
                <a:cxn ang="T14">
                  <a:pos x="T8" y="T9"/>
                </a:cxn>
              </a:cxnLst>
              <a:rect l="T15" t="T16" r="T17" b="T18"/>
              <a:pathLst>
                <a:path w="80" h="92">
                  <a:moveTo>
                    <a:pt x="6" y="10"/>
                  </a:moveTo>
                  <a:lnTo>
                    <a:pt x="0" y="91"/>
                  </a:lnTo>
                  <a:lnTo>
                    <a:pt x="79" y="77"/>
                  </a:lnTo>
                  <a:lnTo>
                    <a:pt x="72" y="0"/>
                  </a:lnTo>
                  <a:lnTo>
                    <a:pt x="6" y="10"/>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194" name="Freeform 23"/>
            <p:cNvSpPr>
              <a:spLocks/>
            </p:cNvSpPr>
            <p:nvPr/>
          </p:nvSpPr>
          <p:spPr bwMode="auto">
            <a:xfrm>
              <a:off x="2764" y="2464"/>
              <a:ext cx="27" cy="58"/>
            </a:xfrm>
            <a:custGeom>
              <a:avLst/>
              <a:gdLst>
                <a:gd name="T0" fmla="*/ 0 w 47"/>
                <a:gd name="T1" fmla="*/ 17 h 101"/>
                <a:gd name="T2" fmla="*/ 0 w 47"/>
                <a:gd name="T3" fmla="*/ 100 h 101"/>
                <a:gd name="T4" fmla="*/ 43 w 47"/>
                <a:gd name="T5" fmla="*/ 79 h 101"/>
                <a:gd name="T6" fmla="*/ 46 w 47"/>
                <a:gd name="T7" fmla="*/ 0 h 101"/>
                <a:gd name="T8" fmla="*/ 0 w 47"/>
                <a:gd name="T9" fmla="*/ 17 h 101"/>
                <a:gd name="T10" fmla="*/ 0 60000 65536"/>
                <a:gd name="T11" fmla="*/ 0 60000 65536"/>
                <a:gd name="T12" fmla="*/ 0 60000 65536"/>
                <a:gd name="T13" fmla="*/ 0 60000 65536"/>
                <a:gd name="T14" fmla="*/ 0 60000 65536"/>
                <a:gd name="T15" fmla="*/ 0 w 47"/>
                <a:gd name="T16" fmla="*/ 0 h 101"/>
                <a:gd name="T17" fmla="*/ 47 w 47"/>
                <a:gd name="T18" fmla="*/ 101 h 101"/>
              </a:gdLst>
              <a:ahLst/>
              <a:cxnLst>
                <a:cxn ang="T10">
                  <a:pos x="T0" y="T1"/>
                </a:cxn>
                <a:cxn ang="T11">
                  <a:pos x="T2" y="T3"/>
                </a:cxn>
                <a:cxn ang="T12">
                  <a:pos x="T4" y="T5"/>
                </a:cxn>
                <a:cxn ang="T13">
                  <a:pos x="T6" y="T7"/>
                </a:cxn>
                <a:cxn ang="T14">
                  <a:pos x="T8" y="T9"/>
                </a:cxn>
              </a:cxnLst>
              <a:rect l="T15" t="T16" r="T17" b="T18"/>
              <a:pathLst>
                <a:path w="47" h="101">
                  <a:moveTo>
                    <a:pt x="0" y="17"/>
                  </a:moveTo>
                  <a:lnTo>
                    <a:pt x="0" y="100"/>
                  </a:lnTo>
                  <a:lnTo>
                    <a:pt x="43" y="79"/>
                  </a:lnTo>
                  <a:lnTo>
                    <a:pt x="46" y="0"/>
                  </a:lnTo>
                  <a:lnTo>
                    <a:pt x="0" y="17"/>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195" name="Freeform 24"/>
            <p:cNvSpPr>
              <a:spLocks/>
            </p:cNvSpPr>
            <p:nvPr/>
          </p:nvSpPr>
          <p:spPr bwMode="auto">
            <a:xfrm>
              <a:off x="2843" y="2427"/>
              <a:ext cx="31" cy="56"/>
            </a:xfrm>
            <a:custGeom>
              <a:avLst/>
              <a:gdLst>
                <a:gd name="T0" fmla="*/ 0 w 53"/>
                <a:gd name="T1" fmla="*/ 15 h 98"/>
                <a:gd name="T2" fmla="*/ 2 w 53"/>
                <a:gd name="T3" fmla="*/ 97 h 98"/>
                <a:gd name="T4" fmla="*/ 52 w 53"/>
                <a:gd name="T5" fmla="*/ 71 h 98"/>
                <a:gd name="T6" fmla="*/ 45 w 53"/>
                <a:gd name="T7" fmla="*/ 0 h 98"/>
                <a:gd name="T8" fmla="*/ 0 w 53"/>
                <a:gd name="T9" fmla="*/ 15 h 98"/>
                <a:gd name="T10" fmla="*/ 0 60000 65536"/>
                <a:gd name="T11" fmla="*/ 0 60000 65536"/>
                <a:gd name="T12" fmla="*/ 0 60000 65536"/>
                <a:gd name="T13" fmla="*/ 0 60000 65536"/>
                <a:gd name="T14" fmla="*/ 0 60000 65536"/>
                <a:gd name="T15" fmla="*/ 0 w 53"/>
                <a:gd name="T16" fmla="*/ 0 h 98"/>
                <a:gd name="T17" fmla="*/ 53 w 53"/>
                <a:gd name="T18" fmla="*/ 98 h 98"/>
              </a:gdLst>
              <a:ahLst/>
              <a:cxnLst>
                <a:cxn ang="T10">
                  <a:pos x="T0" y="T1"/>
                </a:cxn>
                <a:cxn ang="T11">
                  <a:pos x="T2" y="T3"/>
                </a:cxn>
                <a:cxn ang="T12">
                  <a:pos x="T4" y="T5"/>
                </a:cxn>
                <a:cxn ang="T13">
                  <a:pos x="T6" y="T7"/>
                </a:cxn>
                <a:cxn ang="T14">
                  <a:pos x="T8" y="T9"/>
                </a:cxn>
              </a:cxnLst>
              <a:rect l="T15" t="T16" r="T17" b="T18"/>
              <a:pathLst>
                <a:path w="53" h="98">
                  <a:moveTo>
                    <a:pt x="0" y="15"/>
                  </a:moveTo>
                  <a:lnTo>
                    <a:pt x="2" y="97"/>
                  </a:lnTo>
                  <a:lnTo>
                    <a:pt x="52" y="71"/>
                  </a:lnTo>
                  <a:lnTo>
                    <a:pt x="45" y="0"/>
                  </a:lnTo>
                  <a:lnTo>
                    <a:pt x="0" y="15"/>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196" name="Freeform 25"/>
            <p:cNvSpPr>
              <a:spLocks/>
            </p:cNvSpPr>
            <p:nvPr/>
          </p:nvSpPr>
          <p:spPr bwMode="auto">
            <a:xfrm>
              <a:off x="2240" y="2427"/>
              <a:ext cx="30" cy="58"/>
            </a:xfrm>
            <a:custGeom>
              <a:avLst/>
              <a:gdLst>
                <a:gd name="T0" fmla="*/ 51 w 52"/>
                <a:gd name="T1" fmla="*/ 18 h 102"/>
                <a:gd name="T2" fmla="*/ 42 w 52"/>
                <a:gd name="T3" fmla="*/ 101 h 102"/>
                <a:gd name="T4" fmla="*/ 0 w 52"/>
                <a:gd name="T5" fmla="*/ 77 h 102"/>
                <a:gd name="T6" fmla="*/ 12 w 52"/>
                <a:gd name="T7" fmla="*/ 0 h 102"/>
                <a:gd name="T8" fmla="*/ 51 w 52"/>
                <a:gd name="T9" fmla="*/ 18 h 102"/>
                <a:gd name="T10" fmla="*/ 0 60000 65536"/>
                <a:gd name="T11" fmla="*/ 0 60000 65536"/>
                <a:gd name="T12" fmla="*/ 0 60000 65536"/>
                <a:gd name="T13" fmla="*/ 0 60000 65536"/>
                <a:gd name="T14" fmla="*/ 0 60000 65536"/>
                <a:gd name="T15" fmla="*/ 0 w 52"/>
                <a:gd name="T16" fmla="*/ 0 h 102"/>
                <a:gd name="T17" fmla="*/ 52 w 52"/>
                <a:gd name="T18" fmla="*/ 102 h 102"/>
              </a:gdLst>
              <a:ahLst/>
              <a:cxnLst>
                <a:cxn ang="T10">
                  <a:pos x="T0" y="T1"/>
                </a:cxn>
                <a:cxn ang="T11">
                  <a:pos x="T2" y="T3"/>
                </a:cxn>
                <a:cxn ang="T12">
                  <a:pos x="T4" y="T5"/>
                </a:cxn>
                <a:cxn ang="T13">
                  <a:pos x="T6" y="T7"/>
                </a:cxn>
                <a:cxn ang="T14">
                  <a:pos x="T8" y="T9"/>
                </a:cxn>
              </a:cxnLst>
              <a:rect l="T15" t="T16" r="T17" b="T18"/>
              <a:pathLst>
                <a:path w="52" h="102">
                  <a:moveTo>
                    <a:pt x="51" y="18"/>
                  </a:moveTo>
                  <a:lnTo>
                    <a:pt x="42" y="101"/>
                  </a:lnTo>
                  <a:lnTo>
                    <a:pt x="0" y="77"/>
                  </a:lnTo>
                  <a:lnTo>
                    <a:pt x="12" y="0"/>
                  </a:lnTo>
                  <a:lnTo>
                    <a:pt x="51" y="18"/>
                  </a:lnTo>
                </a:path>
              </a:pathLst>
            </a:custGeom>
            <a:solidFill>
              <a:schemeClr val="bg1"/>
            </a:solidFill>
            <a:ln w="12700" cap="rnd">
              <a:solidFill>
                <a:schemeClr val="tx1"/>
              </a:solidFill>
              <a:round/>
              <a:headEnd/>
              <a:tailEnd/>
            </a:ln>
          </p:spPr>
          <p:txBody>
            <a:bodyPr/>
            <a:lstStyle/>
            <a:p>
              <a:pPr>
                <a:spcBef>
                  <a:spcPct val="0"/>
                </a:spcBef>
                <a:buSzTx/>
                <a:buFontTx/>
                <a:buNone/>
              </a:pPr>
              <a:endParaRPr lang="en-US" sz="1200" i="1" dirty="0"/>
            </a:p>
          </p:txBody>
        </p:sp>
        <p:sp>
          <p:nvSpPr>
            <p:cNvPr id="197" name="Freeform 26"/>
            <p:cNvSpPr>
              <a:spLocks/>
            </p:cNvSpPr>
            <p:nvPr/>
          </p:nvSpPr>
          <p:spPr bwMode="auto">
            <a:xfrm>
              <a:off x="2186" y="2379"/>
              <a:ext cx="19" cy="60"/>
            </a:xfrm>
            <a:custGeom>
              <a:avLst/>
              <a:gdLst>
                <a:gd name="T0" fmla="*/ 32 w 33"/>
                <a:gd name="T1" fmla="*/ 25 h 104"/>
                <a:gd name="T2" fmla="*/ 26 w 33"/>
                <a:gd name="T3" fmla="*/ 103 h 104"/>
                <a:gd name="T4" fmla="*/ 0 w 33"/>
                <a:gd name="T5" fmla="*/ 72 h 104"/>
                <a:gd name="T6" fmla="*/ 14 w 33"/>
                <a:gd name="T7" fmla="*/ 0 h 104"/>
                <a:gd name="T8" fmla="*/ 32 w 33"/>
                <a:gd name="T9" fmla="*/ 25 h 104"/>
                <a:gd name="T10" fmla="*/ 0 60000 65536"/>
                <a:gd name="T11" fmla="*/ 0 60000 65536"/>
                <a:gd name="T12" fmla="*/ 0 60000 65536"/>
                <a:gd name="T13" fmla="*/ 0 60000 65536"/>
                <a:gd name="T14" fmla="*/ 0 60000 65536"/>
                <a:gd name="T15" fmla="*/ 0 w 33"/>
                <a:gd name="T16" fmla="*/ 0 h 104"/>
                <a:gd name="T17" fmla="*/ 33 w 33"/>
                <a:gd name="T18" fmla="*/ 104 h 104"/>
              </a:gdLst>
              <a:ahLst/>
              <a:cxnLst>
                <a:cxn ang="T10">
                  <a:pos x="T0" y="T1"/>
                </a:cxn>
                <a:cxn ang="T11">
                  <a:pos x="T2" y="T3"/>
                </a:cxn>
                <a:cxn ang="T12">
                  <a:pos x="T4" y="T5"/>
                </a:cxn>
                <a:cxn ang="T13">
                  <a:pos x="T6" y="T7"/>
                </a:cxn>
                <a:cxn ang="T14">
                  <a:pos x="T8" y="T9"/>
                </a:cxn>
              </a:cxnLst>
              <a:rect l="T15" t="T16" r="T17" b="T18"/>
              <a:pathLst>
                <a:path w="33" h="104">
                  <a:moveTo>
                    <a:pt x="32" y="25"/>
                  </a:moveTo>
                  <a:lnTo>
                    <a:pt x="26" y="103"/>
                  </a:lnTo>
                  <a:lnTo>
                    <a:pt x="0" y="72"/>
                  </a:lnTo>
                  <a:lnTo>
                    <a:pt x="14" y="0"/>
                  </a:lnTo>
                  <a:lnTo>
                    <a:pt x="32" y="25"/>
                  </a:lnTo>
                </a:path>
              </a:pathLst>
            </a:custGeom>
            <a:solidFill>
              <a:schemeClr val="bg1"/>
            </a:solidFill>
            <a:ln w="12700" cap="rnd">
              <a:solidFill>
                <a:schemeClr val="tx1"/>
              </a:solidFill>
              <a:round/>
              <a:headEnd/>
              <a:tailEnd/>
            </a:ln>
          </p:spPr>
          <p:txBody>
            <a:bodyPr/>
            <a:lstStyle/>
            <a:p>
              <a:pPr>
                <a:spcBef>
                  <a:spcPct val="0"/>
                </a:spcBef>
                <a:buSzTx/>
                <a:buFontTx/>
                <a:buNone/>
              </a:pPr>
              <a:endParaRPr lang="en-US" sz="1200" i="1" dirty="0"/>
            </a:p>
          </p:txBody>
        </p:sp>
        <p:sp>
          <p:nvSpPr>
            <p:cNvPr id="198" name="Freeform 27"/>
            <p:cNvSpPr>
              <a:spLocks/>
            </p:cNvSpPr>
            <p:nvPr/>
          </p:nvSpPr>
          <p:spPr bwMode="auto">
            <a:xfrm>
              <a:off x="2908" y="2379"/>
              <a:ext cx="20" cy="60"/>
            </a:xfrm>
            <a:custGeom>
              <a:avLst/>
              <a:gdLst>
                <a:gd name="T0" fmla="*/ 7 w 35"/>
                <a:gd name="T1" fmla="*/ 15 h 104"/>
                <a:gd name="T2" fmla="*/ 0 w 35"/>
                <a:gd name="T3" fmla="*/ 103 h 104"/>
                <a:gd name="T4" fmla="*/ 34 w 35"/>
                <a:gd name="T5" fmla="*/ 66 h 104"/>
                <a:gd name="T6" fmla="*/ 31 w 35"/>
                <a:gd name="T7" fmla="*/ 0 h 104"/>
                <a:gd name="T8" fmla="*/ 7 w 35"/>
                <a:gd name="T9" fmla="*/ 15 h 104"/>
                <a:gd name="T10" fmla="*/ 0 60000 65536"/>
                <a:gd name="T11" fmla="*/ 0 60000 65536"/>
                <a:gd name="T12" fmla="*/ 0 60000 65536"/>
                <a:gd name="T13" fmla="*/ 0 60000 65536"/>
                <a:gd name="T14" fmla="*/ 0 60000 65536"/>
                <a:gd name="T15" fmla="*/ 0 w 35"/>
                <a:gd name="T16" fmla="*/ 0 h 104"/>
                <a:gd name="T17" fmla="*/ 35 w 35"/>
                <a:gd name="T18" fmla="*/ 104 h 104"/>
              </a:gdLst>
              <a:ahLst/>
              <a:cxnLst>
                <a:cxn ang="T10">
                  <a:pos x="T0" y="T1"/>
                </a:cxn>
                <a:cxn ang="T11">
                  <a:pos x="T2" y="T3"/>
                </a:cxn>
                <a:cxn ang="T12">
                  <a:pos x="T4" y="T5"/>
                </a:cxn>
                <a:cxn ang="T13">
                  <a:pos x="T6" y="T7"/>
                </a:cxn>
                <a:cxn ang="T14">
                  <a:pos x="T8" y="T9"/>
                </a:cxn>
              </a:cxnLst>
              <a:rect l="T15" t="T16" r="T17" b="T18"/>
              <a:pathLst>
                <a:path w="35" h="104">
                  <a:moveTo>
                    <a:pt x="7" y="15"/>
                  </a:moveTo>
                  <a:lnTo>
                    <a:pt x="0" y="103"/>
                  </a:lnTo>
                  <a:lnTo>
                    <a:pt x="34" y="66"/>
                  </a:lnTo>
                  <a:lnTo>
                    <a:pt x="31" y="0"/>
                  </a:lnTo>
                  <a:lnTo>
                    <a:pt x="7" y="15"/>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199" name="Freeform 28"/>
            <p:cNvSpPr>
              <a:spLocks/>
            </p:cNvSpPr>
            <p:nvPr/>
          </p:nvSpPr>
          <p:spPr bwMode="auto">
            <a:xfrm>
              <a:off x="1648" y="2344"/>
              <a:ext cx="648" cy="359"/>
            </a:xfrm>
            <a:custGeom>
              <a:avLst/>
              <a:gdLst>
                <a:gd name="T0" fmla="*/ 508 w 1129"/>
                <a:gd name="T1" fmla="*/ 23 h 626"/>
                <a:gd name="T2" fmla="*/ 566 w 1129"/>
                <a:gd name="T3" fmla="*/ 72 h 626"/>
                <a:gd name="T4" fmla="*/ 624 w 1129"/>
                <a:gd name="T5" fmla="*/ 28 h 626"/>
                <a:gd name="T6" fmla="*/ 682 w 1129"/>
                <a:gd name="T7" fmla="*/ 32 h 626"/>
                <a:gd name="T8" fmla="*/ 707 w 1129"/>
                <a:gd name="T9" fmla="*/ 90 h 626"/>
                <a:gd name="T10" fmla="*/ 837 w 1129"/>
                <a:gd name="T11" fmla="*/ 80 h 626"/>
                <a:gd name="T12" fmla="*/ 840 w 1129"/>
                <a:gd name="T13" fmla="*/ 68 h 626"/>
                <a:gd name="T14" fmla="*/ 832 w 1129"/>
                <a:gd name="T15" fmla="*/ 125 h 626"/>
                <a:gd name="T16" fmla="*/ 970 w 1129"/>
                <a:gd name="T17" fmla="*/ 140 h 626"/>
                <a:gd name="T18" fmla="*/ 965 w 1129"/>
                <a:gd name="T19" fmla="*/ 120 h 626"/>
                <a:gd name="T20" fmla="*/ 924 w 1129"/>
                <a:gd name="T21" fmla="*/ 174 h 626"/>
                <a:gd name="T22" fmla="*/ 1054 w 1129"/>
                <a:gd name="T23" fmla="*/ 191 h 626"/>
                <a:gd name="T24" fmla="*/ 982 w 1129"/>
                <a:gd name="T25" fmla="*/ 222 h 626"/>
                <a:gd name="T26" fmla="*/ 994 w 1129"/>
                <a:gd name="T27" fmla="*/ 230 h 626"/>
                <a:gd name="T28" fmla="*/ 1110 w 1129"/>
                <a:gd name="T29" fmla="*/ 271 h 626"/>
                <a:gd name="T30" fmla="*/ 1096 w 1129"/>
                <a:gd name="T31" fmla="*/ 276 h 626"/>
                <a:gd name="T32" fmla="*/ 1023 w 1129"/>
                <a:gd name="T33" fmla="*/ 293 h 626"/>
                <a:gd name="T34" fmla="*/ 1069 w 1129"/>
                <a:gd name="T35" fmla="*/ 273 h 626"/>
                <a:gd name="T36" fmla="*/ 1115 w 1129"/>
                <a:gd name="T37" fmla="*/ 350 h 626"/>
                <a:gd name="T38" fmla="*/ 1023 w 1129"/>
                <a:gd name="T39" fmla="*/ 373 h 626"/>
                <a:gd name="T40" fmla="*/ 1062 w 1129"/>
                <a:gd name="T41" fmla="*/ 366 h 626"/>
                <a:gd name="T42" fmla="*/ 1073 w 1129"/>
                <a:gd name="T43" fmla="*/ 444 h 626"/>
                <a:gd name="T44" fmla="*/ 973 w 1129"/>
                <a:gd name="T45" fmla="*/ 444 h 626"/>
                <a:gd name="T46" fmla="*/ 985 w 1129"/>
                <a:gd name="T47" fmla="*/ 468 h 626"/>
                <a:gd name="T48" fmla="*/ 998 w 1129"/>
                <a:gd name="T49" fmla="*/ 514 h 626"/>
                <a:gd name="T50" fmla="*/ 898 w 1129"/>
                <a:gd name="T51" fmla="*/ 496 h 626"/>
                <a:gd name="T52" fmla="*/ 865 w 1129"/>
                <a:gd name="T53" fmla="*/ 514 h 626"/>
                <a:gd name="T54" fmla="*/ 881 w 1129"/>
                <a:gd name="T55" fmla="*/ 571 h 626"/>
                <a:gd name="T56" fmla="*/ 791 w 1129"/>
                <a:gd name="T57" fmla="*/ 545 h 626"/>
                <a:gd name="T58" fmla="*/ 740 w 1129"/>
                <a:gd name="T59" fmla="*/ 554 h 626"/>
                <a:gd name="T60" fmla="*/ 740 w 1129"/>
                <a:gd name="T61" fmla="*/ 611 h 626"/>
                <a:gd name="T62" fmla="*/ 658 w 1129"/>
                <a:gd name="T63" fmla="*/ 571 h 626"/>
                <a:gd name="T64" fmla="*/ 607 w 1129"/>
                <a:gd name="T65" fmla="*/ 576 h 626"/>
                <a:gd name="T66" fmla="*/ 557 w 1129"/>
                <a:gd name="T67" fmla="*/ 625 h 626"/>
                <a:gd name="T68" fmla="*/ 508 w 1129"/>
                <a:gd name="T69" fmla="*/ 576 h 626"/>
                <a:gd name="T70" fmla="*/ 465 w 1129"/>
                <a:gd name="T71" fmla="*/ 571 h 626"/>
                <a:gd name="T72" fmla="*/ 391 w 1129"/>
                <a:gd name="T73" fmla="*/ 616 h 626"/>
                <a:gd name="T74" fmla="*/ 374 w 1129"/>
                <a:gd name="T75" fmla="*/ 554 h 626"/>
                <a:gd name="T76" fmla="*/ 332 w 1129"/>
                <a:gd name="T77" fmla="*/ 545 h 626"/>
                <a:gd name="T78" fmla="*/ 241 w 1129"/>
                <a:gd name="T79" fmla="*/ 576 h 626"/>
                <a:gd name="T80" fmla="*/ 266 w 1129"/>
                <a:gd name="T81" fmla="*/ 514 h 626"/>
                <a:gd name="T82" fmla="*/ 233 w 1129"/>
                <a:gd name="T83" fmla="*/ 501 h 626"/>
                <a:gd name="T84" fmla="*/ 125 w 1129"/>
                <a:gd name="T85" fmla="*/ 514 h 626"/>
                <a:gd name="T86" fmla="*/ 136 w 1129"/>
                <a:gd name="T87" fmla="*/ 464 h 626"/>
                <a:gd name="T88" fmla="*/ 149 w 1129"/>
                <a:gd name="T89" fmla="*/ 444 h 626"/>
                <a:gd name="T90" fmla="*/ 42 w 1129"/>
                <a:gd name="T91" fmla="*/ 444 h 626"/>
                <a:gd name="T92" fmla="*/ 59 w 1129"/>
                <a:gd name="T93" fmla="*/ 361 h 626"/>
                <a:gd name="T94" fmla="*/ 0 w 1129"/>
                <a:gd name="T95" fmla="*/ 286 h 626"/>
                <a:gd name="T96" fmla="*/ 19 w 1129"/>
                <a:gd name="T97" fmla="*/ 276 h 626"/>
                <a:gd name="T98" fmla="*/ 125 w 1129"/>
                <a:gd name="T99" fmla="*/ 231 h 626"/>
                <a:gd name="T100" fmla="*/ 50 w 1129"/>
                <a:gd name="T101" fmla="*/ 188 h 626"/>
                <a:gd name="T102" fmla="*/ 183 w 1129"/>
                <a:gd name="T103" fmla="*/ 182 h 626"/>
                <a:gd name="T104" fmla="*/ 42 w 1129"/>
                <a:gd name="T105" fmla="*/ 186 h 626"/>
                <a:gd name="T106" fmla="*/ 208 w 1129"/>
                <a:gd name="T107" fmla="*/ 160 h 626"/>
                <a:gd name="T108" fmla="*/ 160 w 1129"/>
                <a:gd name="T109" fmla="*/ 56 h 626"/>
                <a:gd name="T110" fmla="*/ 308 w 1129"/>
                <a:gd name="T111" fmla="*/ 116 h 626"/>
                <a:gd name="T112" fmla="*/ 283 w 1129"/>
                <a:gd name="T113" fmla="*/ 75 h 626"/>
                <a:gd name="T114" fmla="*/ 391 w 1129"/>
                <a:gd name="T115" fmla="*/ 90 h 626"/>
                <a:gd name="T116" fmla="*/ 441 w 1129"/>
                <a:gd name="T117" fmla="*/ 85 h 626"/>
                <a:gd name="T118" fmla="*/ 474 w 1129"/>
                <a:gd name="T119" fmla="*/ 28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9"/>
                <a:gd name="T181" fmla="*/ 0 h 626"/>
                <a:gd name="T182" fmla="*/ 1129 w 1129"/>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9" h="626">
                  <a:moveTo>
                    <a:pt x="474" y="28"/>
                  </a:moveTo>
                  <a:lnTo>
                    <a:pt x="508" y="23"/>
                  </a:lnTo>
                  <a:lnTo>
                    <a:pt x="540" y="72"/>
                  </a:lnTo>
                  <a:lnTo>
                    <a:pt x="566" y="72"/>
                  </a:lnTo>
                  <a:lnTo>
                    <a:pt x="583" y="72"/>
                  </a:lnTo>
                  <a:lnTo>
                    <a:pt x="624" y="28"/>
                  </a:lnTo>
                  <a:lnTo>
                    <a:pt x="649" y="28"/>
                  </a:lnTo>
                  <a:lnTo>
                    <a:pt x="682" y="32"/>
                  </a:lnTo>
                  <a:lnTo>
                    <a:pt x="682" y="85"/>
                  </a:lnTo>
                  <a:lnTo>
                    <a:pt x="707" y="90"/>
                  </a:lnTo>
                  <a:lnTo>
                    <a:pt x="844" y="0"/>
                  </a:lnTo>
                  <a:lnTo>
                    <a:pt x="837" y="80"/>
                  </a:lnTo>
                  <a:lnTo>
                    <a:pt x="834" y="70"/>
                  </a:lnTo>
                  <a:lnTo>
                    <a:pt x="840" y="68"/>
                  </a:lnTo>
                  <a:lnTo>
                    <a:pt x="806" y="116"/>
                  </a:lnTo>
                  <a:lnTo>
                    <a:pt x="832" y="125"/>
                  </a:lnTo>
                  <a:lnTo>
                    <a:pt x="963" y="56"/>
                  </a:lnTo>
                  <a:lnTo>
                    <a:pt x="970" y="140"/>
                  </a:lnTo>
                  <a:lnTo>
                    <a:pt x="940" y="107"/>
                  </a:lnTo>
                  <a:lnTo>
                    <a:pt x="965" y="120"/>
                  </a:lnTo>
                  <a:lnTo>
                    <a:pt x="907" y="160"/>
                  </a:lnTo>
                  <a:lnTo>
                    <a:pt x="924" y="174"/>
                  </a:lnTo>
                  <a:lnTo>
                    <a:pt x="1054" y="120"/>
                  </a:lnTo>
                  <a:lnTo>
                    <a:pt x="1054" y="191"/>
                  </a:lnTo>
                  <a:lnTo>
                    <a:pt x="1057" y="187"/>
                  </a:lnTo>
                  <a:lnTo>
                    <a:pt x="982" y="222"/>
                  </a:lnTo>
                  <a:lnTo>
                    <a:pt x="998" y="231"/>
                  </a:lnTo>
                  <a:lnTo>
                    <a:pt x="994" y="230"/>
                  </a:lnTo>
                  <a:lnTo>
                    <a:pt x="1106" y="207"/>
                  </a:lnTo>
                  <a:lnTo>
                    <a:pt x="1110" y="271"/>
                  </a:lnTo>
                  <a:lnTo>
                    <a:pt x="1091" y="282"/>
                  </a:lnTo>
                  <a:lnTo>
                    <a:pt x="1096" y="276"/>
                  </a:lnTo>
                  <a:lnTo>
                    <a:pt x="1106" y="271"/>
                  </a:lnTo>
                  <a:lnTo>
                    <a:pt x="1023" y="293"/>
                  </a:lnTo>
                  <a:lnTo>
                    <a:pt x="1023" y="306"/>
                  </a:lnTo>
                  <a:lnTo>
                    <a:pt x="1069" y="273"/>
                  </a:lnTo>
                  <a:lnTo>
                    <a:pt x="1128" y="273"/>
                  </a:lnTo>
                  <a:lnTo>
                    <a:pt x="1115" y="350"/>
                  </a:lnTo>
                  <a:lnTo>
                    <a:pt x="1099" y="348"/>
                  </a:lnTo>
                  <a:lnTo>
                    <a:pt x="1023" y="373"/>
                  </a:lnTo>
                  <a:lnTo>
                    <a:pt x="1011" y="357"/>
                  </a:lnTo>
                  <a:lnTo>
                    <a:pt x="1062" y="366"/>
                  </a:lnTo>
                  <a:lnTo>
                    <a:pt x="1089" y="425"/>
                  </a:lnTo>
                  <a:lnTo>
                    <a:pt x="1073" y="444"/>
                  </a:lnTo>
                  <a:lnTo>
                    <a:pt x="1073" y="452"/>
                  </a:lnTo>
                  <a:lnTo>
                    <a:pt x="973" y="444"/>
                  </a:lnTo>
                  <a:lnTo>
                    <a:pt x="965" y="452"/>
                  </a:lnTo>
                  <a:lnTo>
                    <a:pt x="985" y="468"/>
                  </a:lnTo>
                  <a:lnTo>
                    <a:pt x="1014" y="501"/>
                  </a:lnTo>
                  <a:lnTo>
                    <a:pt x="998" y="514"/>
                  </a:lnTo>
                  <a:lnTo>
                    <a:pt x="973" y="523"/>
                  </a:lnTo>
                  <a:lnTo>
                    <a:pt x="898" y="496"/>
                  </a:lnTo>
                  <a:lnTo>
                    <a:pt x="881" y="509"/>
                  </a:lnTo>
                  <a:lnTo>
                    <a:pt x="865" y="514"/>
                  </a:lnTo>
                  <a:lnTo>
                    <a:pt x="898" y="567"/>
                  </a:lnTo>
                  <a:lnTo>
                    <a:pt x="881" y="571"/>
                  </a:lnTo>
                  <a:lnTo>
                    <a:pt x="865" y="584"/>
                  </a:lnTo>
                  <a:lnTo>
                    <a:pt x="791" y="545"/>
                  </a:lnTo>
                  <a:lnTo>
                    <a:pt x="774" y="549"/>
                  </a:lnTo>
                  <a:lnTo>
                    <a:pt x="740" y="554"/>
                  </a:lnTo>
                  <a:lnTo>
                    <a:pt x="765" y="607"/>
                  </a:lnTo>
                  <a:lnTo>
                    <a:pt x="740" y="611"/>
                  </a:lnTo>
                  <a:lnTo>
                    <a:pt x="707" y="616"/>
                  </a:lnTo>
                  <a:lnTo>
                    <a:pt x="658" y="571"/>
                  </a:lnTo>
                  <a:lnTo>
                    <a:pt x="632" y="576"/>
                  </a:lnTo>
                  <a:lnTo>
                    <a:pt x="607" y="576"/>
                  </a:lnTo>
                  <a:lnTo>
                    <a:pt x="583" y="625"/>
                  </a:lnTo>
                  <a:lnTo>
                    <a:pt x="557" y="625"/>
                  </a:lnTo>
                  <a:lnTo>
                    <a:pt x="532" y="625"/>
                  </a:lnTo>
                  <a:lnTo>
                    <a:pt x="508" y="576"/>
                  </a:lnTo>
                  <a:lnTo>
                    <a:pt x="491" y="576"/>
                  </a:lnTo>
                  <a:lnTo>
                    <a:pt x="465" y="571"/>
                  </a:lnTo>
                  <a:lnTo>
                    <a:pt x="416" y="620"/>
                  </a:lnTo>
                  <a:lnTo>
                    <a:pt x="391" y="616"/>
                  </a:lnTo>
                  <a:lnTo>
                    <a:pt x="366" y="607"/>
                  </a:lnTo>
                  <a:lnTo>
                    <a:pt x="374" y="554"/>
                  </a:lnTo>
                  <a:lnTo>
                    <a:pt x="349" y="549"/>
                  </a:lnTo>
                  <a:lnTo>
                    <a:pt x="332" y="545"/>
                  </a:lnTo>
                  <a:lnTo>
                    <a:pt x="274" y="584"/>
                  </a:lnTo>
                  <a:lnTo>
                    <a:pt x="241" y="576"/>
                  </a:lnTo>
                  <a:lnTo>
                    <a:pt x="224" y="567"/>
                  </a:lnTo>
                  <a:lnTo>
                    <a:pt x="266" y="514"/>
                  </a:lnTo>
                  <a:lnTo>
                    <a:pt x="241" y="509"/>
                  </a:lnTo>
                  <a:lnTo>
                    <a:pt x="233" y="501"/>
                  </a:lnTo>
                  <a:lnTo>
                    <a:pt x="141" y="523"/>
                  </a:lnTo>
                  <a:lnTo>
                    <a:pt x="125" y="514"/>
                  </a:lnTo>
                  <a:lnTo>
                    <a:pt x="108" y="501"/>
                  </a:lnTo>
                  <a:lnTo>
                    <a:pt x="136" y="464"/>
                  </a:lnTo>
                  <a:lnTo>
                    <a:pt x="158" y="452"/>
                  </a:lnTo>
                  <a:lnTo>
                    <a:pt x="149" y="444"/>
                  </a:lnTo>
                  <a:lnTo>
                    <a:pt x="50" y="452"/>
                  </a:lnTo>
                  <a:lnTo>
                    <a:pt x="42" y="444"/>
                  </a:lnTo>
                  <a:lnTo>
                    <a:pt x="33" y="425"/>
                  </a:lnTo>
                  <a:lnTo>
                    <a:pt x="59" y="361"/>
                  </a:lnTo>
                  <a:lnTo>
                    <a:pt x="3" y="366"/>
                  </a:lnTo>
                  <a:lnTo>
                    <a:pt x="0" y="286"/>
                  </a:lnTo>
                  <a:lnTo>
                    <a:pt x="129" y="294"/>
                  </a:lnTo>
                  <a:lnTo>
                    <a:pt x="19" y="276"/>
                  </a:lnTo>
                  <a:lnTo>
                    <a:pt x="19" y="210"/>
                  </a:lnTo>
                  <a:lnTo>
                    <a:pt x="125" y="231"/>
                  </a:lnTo>
                  <a:lnTo>
                    <a:pt x="141" y="222"/>
                  </a:lnTo>
                  <a:lnTo>
                    <a:pt x="50" y="188"/>
                  </a:lnTo>
                  <a:lnTo>
                    <a:pt x="34" y="183"/>
                  </a:lnTo>
                  <a:lnTo>
                    <a:pt x="183" y="182"/>
                  </a:lnTo>
                  <a:lnTo>
                    <a:pt x="63" y="191"/>
                  </a:lnTo>
                  <a:lnTo>
                    <a:pt x="42" y="186"/>
                  </a:lnTo>
                  <a:lnTo>
                    <a:pt x="52" y="117"/>
                  </a:lnTo>
                  <a:lnTo>
                    <a:pt x="208" y="160"/>
                  </a:lnTo>
                  <a:lnTo>
                    <a:pt x="158" y="120"/>
                  </a:lnTo>
                  <a:lnTo>
                    <a:pt x="160" y="56"/>
                  </a:lnTo>
                  <a:lnTo>
                    <a:pt x="291" y="125"/>
                  </a:lnTo>
                  <a:lnTo>
                    <a:pt x="308" y="116"/>
                  </a:lnTo>
                  <a:lnTo>
                    <a:pt x="291" y="68"/>
                  </a:lnTo>
                  <a:lnTo>
                    <a:pt x="283" y="75"/>
                  </a:lnTo>
                  <a:lnTo>
                    <a:pt x="287" y="3"/>
                  </a:lnTo>
                  <a:lnTo>
                    <a:pt x="391" y="90"/>
                  </a:lnTo>
                  <a:lnTo>
                    <a:pt x="416" y="90"/>
                  </a:lnTo>
                  <a:lnTo>
                    <a:pt x="441" y="85"/>
                  </a:lnTo>
                  <a:lnTo>
                    <a:pt x="441" y="32"/>
                  </a:lnTo>
                  <a:lnTo>
                    <a:pt x="474" y="28"/>
                  </a:lnTo>
                </a:path>
              </a:pathLst>
            </a:custGeom>
            <a:gradFill rotWithShape="0">
              <a:gsLst>
                <a:gs pos="0">
                  <a:srgbClr val="FFFFFF"/>
                </a:gs>
                <a:gs pos="100000">
                  <a:srgbClr val="767676"/>
                </a:gs>
              </a:gsLst>
              <a:lin ang="2700000" scaled="1"/>
            </a:gradFill>
            <a:ln w="12700" cap="rnd">
              <a:solidFill>
                <a:srgbClr val="000000"/>
              </a:solidFill>
              <a:round/>
              <a:headEnd/>
              <a:tailEnd/>
            </a:ln>
          </p:spPr>
          <p:txBody>
            <a:bodyPr/>
            <a:lstStyle/>
            <a:p>
              <a:pPr>
                <a:spcBef>
                  <a:spcPct val="0"/>
                </a:spcBef>
                <a:buSzTx/>
                <a:buFontTx/>
                <a:buNone/>
              </a:pPr>
              <a:endParaRPr lang="en-US" sz="1200" i="1" dirty="0"/>
            </a:p>
          </p:txBody>
        </p:sp>
        <p:sp>
          <p:nvSpPr>
            <p:cNvPr id="200" name="Freeform 29"/>
            <p:cNvSpPr>
              <a:spLocks/>
            </p:cNvSpPr>
            <p:nvPr/>
          </p:nvSpPr>
          <p:spPr bwMode="auto">
            <a:xfrm>
              <a:off x="1648" y="2318"/>
              <a:ext cx="647" cy="346"/>
            </a:xfrm>
            <a:custGeom>
              <a:avLst/>
              <a:gdLst>
                <a:gd name="T0" fmla="*/ 542 w 1128"/>
                <a:gd name="T1" fmla="*/ 48 h 603"/>
                <a:gd name="T2" fmla="*/ 625 w 1128"/>
                <a:gd name="T3" fmla="*/ 4 h 603"/>
                <a:gd name="T4" fmla="*/ 684 w 1128"/>
                <a:gd name="T5" fmla="*/ 62 h 603"/>
                <a:gd name="T6" fmla="*/ 793 w 1128"/>
                <a:gd name="T7" fmla="*/ 30 h 603"/>
                <a:gd name="T8" fmla="*/ 809 w 1128"/>
                <a:gd name="T9" fmla="*/ 92 h 603"/>
                <a:gd name="T10" fmla="*/ 926 w 1128"/>
                <a:gd name="T11" fmla="*/ 75 h 603"/>
                <a:gd name="T12" fmla="*/ 909 w 1128"/>
                <a:gd name="T13" fmla="*/ 137 h 603"/>
                <a:gd name="T14" fmla="*/ 1034 w 1128"/>
                <a:gd name="T15" fmla="*/ 141 h 603"/>
                <a:gd name="T16" fmla="*/ 985 w 1128"/>
                <a:gd name="T17" fmla="*/ 199 h 603"/>
                <a:gd name="T18" fmla="*/ 1101 w 1128"/>
                <a:gd name="T19" fmla="*/ 221 h 603"/>
                <a:gd name="T20" fmla="*/ 1026 w 1128"/>
                <a:gd name="T21" fmla="*/ 270 h 603"/>
                <a:gd name="T22" fmla="*/ 1127 w 1128"/>
                <a:gd name="T23" fmla="*/ 314 h 603"/>
                <a:gd name="T24" fmla="*/ 1026 w 1128"/>
                <a:gd name="T25" fmla="*/ 349 h 603"/>
                <a:gd name="T26" fmla="*/ 1093 w 1128"/>
                <a:gd name="T27" fmla="*/ 402 h 603"/>
                <a:gd name="T28" fmla="*/ 976 w 1128"/>
                <a:gd name="T29" fmla="*/ 420 h 603"/>
                <a:gd name="T30" fmla="*/ 1017 w 1128"/>
                <a:gd name="T31" fmla="*/ 477 h 603"/>
                <a:gd name="T32" fmla="*/ 901 w 1128"/>
                <a:gd name="T33" fmla="*/ 473 h 603"/>
                <a:gd name="T34" fmla="*/ 901 w 1128"/>
                <a:gd name="T35" fmla="*/ 544 h 603"/>
                <a:gd name="T36" fmla="*/ 793 w 1128"/>
                <a:gd name="T37" fmla="*/ 522 h 603"/>
                <a:gd name="T38" fmla="*/ 767 w 1128"/>
                <a:gd name="T39" fmla="*/ 584 h 603"/>
                <a:gd name="T40" fmla="*/ 659 w 1128"/>
                <a:gd name="T41" fmla="*/ 548 h 603"/>
                <a:gd name="T42" fmla="*/ 584 w 1128"/>
                <a:gd name="T43" fmla="*/ 602 h 603"/>
                <a:gd name="T44" fmla="*/ 509 w 1128"/>
                <a:gd name="T45" fmla="*/ 553 h 603"/>
                <a:gd name="T46" fmla="*/ 417 w 1128"/>
                <a:gd name="T47" fmla="*/ 597 h 603"/>
                <a:gd name="T48" fmla="*/ 376 w 1128"/>
                <a:gd name="T49" fmla="*/ 531 h 603"/>
                <a:gd name="T50" fmla="*/ 275 w 1128"/>
                <a:gd name="T51" fmla="*/ 561 h 603"/>
                <a:gd name="T52" fmla="*/ 266 w 1128"/>
                <a:gd name="T53" fmla="*/ 491 h 603"/>
                <a:gd name="T54" fmla="*/ 141 w 1128"/>
                <a:gd name="T55" fmla="*/ 500 h 603"/>
                <a:gd name="T56" fmla="*/ 175 w 1128"/>
                <a:gd name="T57" fmla="*/ 442 h 603"/>
                <a:gd name="T58" fmla="*/ 50 w 1128"/>
                <a:gd name="T59" fmla="*/ 429 h 603"/>
                <a:gd name="T60" fmla="*/ 109 w 1128"/>
                <a:gd name="T61" fmla="*/ 376 h 603"/>
                <a:gd name="T62" fmla="*/ 8 w 1128"/>
                <a:gd name="T63" fmla="*/ 345 h 603"/>
                <a:gd name="T64" fmla="*/ 92 w 1128"/>
                <a:gd name="T65" fmla="*/ 296 h 603"/>
                <a:gd name="T66" fmla="*/ 8 w 1128"/>
                <a:gd name="T67" fmla="*/ 247 h 603"/>
                <a:gd name="T68" fmla="*/ 117 w 1128"/>
                <a:gd name="T69" fmla="*/ 221 h 603"/>
                <a:gd name="T70" fmla="*/ 59 w 1128"/>
                <a:gd name="T71" fmla="*/ 163 h 603"/>
                <a:gd name="T72" fmla="*/ 184 w 1128"/>
                <a:gd name="T73" fmla="*/ 159 h 603"/>
                <a:gd name="T74" fmla="*/ 158 w 1128"/>
                <a:gd name="T75" fmla="*/ 97 h 603"/>
                <a:gd name="T76" fmla="*/ 275 w 1128"/>
                <a:gd name="T77" fmla="*/ 101 h 603"/>
                <a:gd name="T78" fmla="*/ 292 w 1128"/>
                <a:gd name="T79" fmla="*/ 44 h 603"/>
                <a:gd name="T80" fmla="*/ 392 w 1128"/>
                <a:gd name="T81" fmla="*/ 66 h 603"/>
                <a:gd name="T82" fmla="*/ 442 w 1128"/>
                <a:gd name="T83" fmla="*/ 8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8"/>
                <a:gd name="T127" fmla="*/ 0 h 603"/>
                <a:gd name="T128" fmla="*/ 1128 w 1128"/>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8" h="603">
                  <a:moveTo>
                    <a:pt x="475" y="4"/>
                  </a:moveTo>
                  <a:lnTo>
                    <a:pt x="509" y="0"/>
                  </a:lnTo>
                  <a:lnTo>
                    <a:pt x="542" y="48"/>
                  </a:lnTo>
                  <a:lnTo>
                    <a:pt x="567" y="48"/>
                  </a:lnTo>
                  <a:lnTo>
                    <a:pt x="584" y="48"/>
                  </a:lnTo>
                  <a:lnTo>
                    <a:pt x="625" y="4"/>
                  </a:lnTo>
                  <a:lnTo>
                    <a:pt x="651" y="4"/>
                  </a:lnTo>
                  <a:lnTo>
                    <a:pt x="684" y="8"/>
                  </a:lnTo>
                  <a:lnTo>
                    <a:pt x="684" y="62"/>
                  </a:lnTo>
                  <a:lnTo>
                    <a:pt x="709" y="66"/>
                  </a:lnTo>
                  <a:lnTo>
                    <a:pt x="734" y="66"/>
                  </a:lnTo>
                  <a:lnTo>
                    <a:pt x="793" y="30"/>
                  </a:lnTo>
                  <a:lnTo>
                    <a:pt x="809" y="35"/>
                  </a:lnTo>
                  <a:lnTo>
                    <a:pt x="843" y="44"/>
                  </a:lnTo>
                  <a:lnTo>
                    <a:pt x="809" y="92"/>
                  </a:lnTo>
                  <a:lnTo>
                    <a:pt x="834" y="101"/>
                  </a:lnTo>
                  <a:lnTo>
                    <a:pt x="851" y="105"/>
                  </a:lnTo>
                  <a:lnTo>
                    <a:pt x="926" y="75"/>
                  </a:lnTo>
                  <a:lnTo>
                    <a:pt x="942" y="84"/>
                  </a:lnTo>
                  <a:lnTo>
                    <a:pt x="968" y="97"/>
                  </a:lnTo>
                  <a:lnTo>
                    <a:pt x="909" y="137"/>
                  </a:lnTo>
                  <a:lnTo>
                    <a:pt x="926" y="150"/>
                  </a:lnTo>
                  <a:lnTo>
                    <a:pt x="942" y="159"/>
                  </a:lnTo>
                  <a:lnTo>
                    <a:pt x="1034" y="141"/>
                  </a:lnTo>
                  <a:lnTo>
                    <a:pt x="1043" y="154"/>
                  </a:lnTo>
                  <a:lnTo>
                    <a:pt x="1060" y="163"/>
                  </a:lnTo>
                  <a:lnTo>
                    <a:pt x="985" y="199"/>
                  </a:lnTo>
                  <a:lnTo>
                    <a:pt x="1000" y="208"/>
                  </a:lnTo>
                  <a:lnTo>
                    <a:pt x="1009" y="221"/>
                  </a:lnTo>
                  <a:lnTo>
                    <a:pt x="1101" y="221"/>
                  </a:lnTo>
                  <a:lnTo>
                    <a:pt x="1110" y="234"/>
                  </a:lnTo>
                  <a:lnTo>
                    <a:pt x="1110" y="247"/>
                  </a:lnTo>
                  <a:lnTo>
                    <a:pt x="1026" y="270"/>
                  </a:lnTo>
                  <a:lnTo>
                    <a:pt x="1026" y="283"/>
                  </a:lnTo>
                  <a:lnTo>
                    <a:pt x="1026" y="296"/>
                  </a:lnTo>
                  <a:lnTo>
                    <a:pt x="1127" y="314"/>
                  </a:lnTo>
                  <a:lnTo>
                    <a:pt x="1118" y="327"/>
                  </a:lnTo>
                  <a:lnTo>
                    <a:pt x="1118" y="345"/>
                  </a:lnTo>
                  <a:lnTo>
                    <a:pt x="1026" y="349"/>
                  </a:lnTo>
                  <a:lnTo>
                    <a:pt x="1017" y="363"/>
                  </a:lnTo>
                  <a:lnTo>
                    <a:pt x="1009" y="376"/>
                  </a:lnTo>
                  <a:lnTo>
                    <a:pt x="1093" y="402"/>
                  </a:lnTo>
                  <a:lnTo>
                    <a:pt x="1076" y="420"/>
                  </a:lnTo>
                  <a:lnTo>
                    <a:pt x="1076" y="429"/>
                  </a:lnTo>
                  <a:lnTo>
                    <a:pt x="976" y="420"/>
                  </a:lnTo>
                  <a:lnTo>
                    <a:pt x="968" y="429"/>
                  </a:lnTo>
                  <a:lnTo>
                    <a:pt x="951" y="438"/>
                  </a:lnTo>
                  <a:lnTo>
                    <a:pt x="1017" y="477"/>
                  </a:lnTo>
                  <a:lnTo>
                    <a:pt x="1000" y="491"/>
                  </a:lnTo>
                  <a:lnTo>
                    <a:pt x="976" y="500"/>
                  </a:lnTo>
                  <a:lnTo>
                    <a:pt x="901" y="473"/>
                  </a:lnTo>
                  <a:lnTo>
                    <a:pt x="884" y="486"/>
                  </a:lnTo>
                  <a:lnTo>
                    <a:pt x="867" y="491"/>
                  </a:lnTo>
                  <a:lnTo>
                    <a:pt x="901" y="544"/>
                  </a:lnTo>
                  <a:lnTo>
                    <a:pt x="884" y="548"/>
                  </a:lnTo>
                  <a:lnTo>
                    <a:pt x="867" y="561"/>
                  </a:lnTo>
                  <a:lnTo>
                    <a:pt x="793" y="522"/>
                  </a:lnTo>
                  <a:lnTo>
                    <a:pt x="776" y="526"/>
                  </a:lnTo>
                  <a:lnTo>
                    <a:pt x="742" y="531"/>
                  </a:lnTo>
                  <a:lnTo>
                    <a:pt x="767" y="584"/>
                  </a:lnTo>
                  <a:lnTo>
                    <a:pt x="742" y="588"/>
                  </a:lnTo>
                  <a:lnTo>
                    <a:pt x="709" y="593"/>
                  </a:lnTo>
                  <a:lnTo>
                    <a:pt x="659" y="548"/>
                  </a:lnTo>
                  <a:lnTo>
                    <a:pt x="634" y="553"/>
                  </a:lnTo>
                  <a:lnTo>
                    <a:pt x="609" y="553"/>
                  </a:lnTo>
                  <a:lnTo>
                    <a:pt x="584" y="602"/>
                  </a:lnTo>
                  <a:lnTo>
                    <a:pt x="559" y="602"/>
                  </a:lnTo>
                  <a:lnTo>
                    <a:pt x="533" y="602"/>
                  </a:lnTo>
                  <a:lnTo>
                    <a:pt x="509" y="553"/>
                  </a:lnTo>
                  <a:lnTo>
                    <a:pt x="492" y="553"/>
                  </a:lnTo>
                  <a:lnTo>
                    <a:pt x="467" y="548"/>
                  </a:lnTo>
                  <a:lnTo>
                    <a:pt x="417" y="597"/>
                  </a:lnTo>
                  <a:lnTo>
                    <a:pt x="392" y="593"/>
                  </a:lnTo>
                  <a:lnTo>
                    <a:pt x="367" y="584"/>
                  </a:lnTo>
                  <a:lnTo>
                    <a:pt x="376" y="531"/>
                  </a:lnTo>
                  <a:lnTo>
                    <a:pt x="350" y="526"/>
                  </a:lnTo>
                  <a:lnTo>
                    <a:pt x="333" y="522"/>
                  </a:lnTo>
                  <a:lnTo>
                    <a:pt x="275" y="561"/>
                  </a:lnTo>
                  <a:lnTo>
                    <a:pt x="242" y="553"/>
                  </a:lnTo>
                  <a:lnTo>
                    <a:pt x="225" y="544"/>
                  </a:lnTo>
                  <a:lnTo>
                    <a:pt x="266" y="491"/>
                  </a:lnTo>
                  <a:lnTo>
                    <a:pt x="242" y="486"/>
                  </a:lnTo>
                  <a:lnTo>
                    <a:pt x="234" y="477"/>
                  </a:lnTo>
                  <a:lnTo>
                    <a:pt x="141" y="500"/>
                  </a:lnTo>
                  <a:lnTo>
                    <a:pt x="126" y="491"/>
                  </a:lnTo>
                  <a:lnTo>
                    <a:pt x="109" y="477"/>
                  </a:lnTo>
                  <a:lnTo>
                    <a:pt x="175" y="442"/>
                  </a:lnTo>
                  <a:lnTo>
                    <a:pt x="158" y="429"/>
                  </a:lnTo>
                  <a:lnTo>
                    <a:pt x="150" y="420"/>
                  </a:lnTo>
                  <a:lnTo>
                    <a:pt x="50" y="429"/>
                  </a:lnTo>
                  <a:lnTo>
                    <a:pt x="42" y="420"/>
                  </a:lnTo>
                  <a:lnTo>
                    <a:pt x="33" y="402"/>
                  </a:lnTo>
                  <a:lnTo>
                    <a:pt x="109" y="376"/>
                  </a:lnTo>
                  <a:lnTo>
                    <a:pt x="109" y="363"/>
                  </a:lnTo>
                  <a:lnTo>
                    <a:pt x="100" y="349"/>
                  </a:lnTo>
                  <a:lnTo>
                    <a:pt x="8" y="345"/>
                  </a:lnTo>
                  <a:lnTo>
                    <a:pt x="0" y="327"/>
                  </a:lnTo>
                  <a:lnTo>
                    <a:pt x="0" y="309"/>
                  </a:lnTo>
                  <a:lnTo>
                    <a:pt x="92" y="296"/>
                  </a:lnTo>
                  <a:lnTo>
                    <a:pt x="92" y="283"/>
                  </a:lnTo>
                  <a:lnTo>
                    <a:pt x="100" y="270"/>
                  </a:lnTo>
                  <a:lnTo>
                    <a:pt x="8" y="247"/>
                  </a:lnTo>
                  <a:lnTo>
                    <a:pt x="16" y="234"/>
                  </a:lnTo>
                  <a:lnTo>
                    <a:pt x="16" y="221"/>
                  </a:lnTo>
                  <a:lnTo>
                    <a:pt x="117" y="221"/>
                  </a:lnTo>
                  <a:lnTo>
                    <a:pt x="126" y="208"/>
                  </a:lnTo>
                  <a:lnTo>
                    <a:pt x="141" y="199"/>
                  </a:lnTo>
                  <a:lnTo>
                    <a:pt x="59" y="163"/>
                  </a:lnTo>
                  <a:lnTo>
                    <a:pt x="75" y="154"/>
                  </a:lnTo>
                  <a:lnTo>
                    <a:pt x="92" y="141"/>
                  </a:lnTo>
                  <a:lnTo>
                    <a:pt x="184" y="159"/>
                  </a:lnTo>
                  <a:lnTo>
                    <a:pt x="200" y="150"/>
                  </a:lnTo>
                  <a:lnTo>
                    <a:pt x="208" y="137"/>
                  </a:lnTo>
                  <a:lnTo>
                    <a:pt x="158" y="97"/>
                  </a:lnTo>
                  <a:lnTo>
                    <a:pt x="175" y="84"/>
                  </a:lnTo>
                  <a:lnTo>
                    <a:pt x="200" y="75"/>
                  </a:lnTo>
                  <a:lnTo>
                    <a:pt x="275" y="101"/>
                  </a:lnTo>
                  <a:lnTo>
                    <a:pt x="292" y="101"/>
                  </a:lnTo>
                  <a:lnTo>
                    <a:pt x="309" y="92"/>
                  </a:lnTo>
                  <a:lnTo>
                    <a:pt x="292" y="44"/>
                  </a:lnTo>
                  <a:lnTo>
                    <a:pt x="309" y="35"/>
                  </a:lnTo>
                  <a:lnTo>
                    <a:pt x="333" y="30"/>
                  </a:lnTo>
                  <a:lnTo>
                    <a:pt x="392" y="66"/>
                  </a:lnTo>
                  <a:lnTo>
                    <a:pt x="417" y="66"/>
                  </a:lnTo>
                  <a:lnTo>
                    <a:pt x="442" y="62"/>
                  </a:lnTo>
                  <a:lnTo>
                    <a:pt x="442" y="8"/>
                  </a:lnTo>
                  <a:lnTo>
                    <a:pt x="475" y="4"/>
                  </a:lnTo>
                </a:path>
              </a:pathLst>
            </a:custGeom>
            <a:solidFill>
              <a:schemeClr val="accent5">
                <a:lumMod val="40000"/>
                <a:lumOff val="60000"/>
              </a:schemeClr>
            </a:solidFill>
            <a:ln w="12700" cap="rnd">
              <a:solidFill>
                <a:srgbClr val="000000"/>
              </a:solidFill>
              <a:round/>
              <a:headEnd/>
              <a:tailEnd/>
            </a:ln>
          </p:spPr>
          <p:txBody>
            <a:bodyPr/>
            <a:lstStyle/>
            <a:p>
              <a:pPr>
                <a:spcBef>
                  <a:spcPct val="0"/>
                </a:spcBef>
                <a:buSzTx/>
                <a:buFontTx/>
                <a:buNone/>
              </a:pPr>
              <a:endParaRPr lang="en-US" sz="1200" i="1" dirty="0"/>
            </a:p>
          </p:txBody>
        </p:sp>
        <p:sp>
          <p:nvSpPr>
            <p:cNvPr id="201" name="Oval 30"/>
            <p:cNvSpPr>
              <a:spLocks noChangeArrowheads="1"/>
            </p:cNvSpPr>
            <p:nvPr/>
          </p:nvSpPr>
          <p:spPr bwMode="auto">
            <a:xfrm>
              <a:off x="1856" y="2432"/>
              <a:ext cx="230" cy="120"/>
            </a:xfrm>
            <a:prstGeom prst="ellipse">
              <a:avLst/>
            </a:prstGeom>
            <a:solidFill>
              <a:srgbClr val="FFFFFF"/>
            </a:solidFill>
            <a:ln w="12700">
              <a:solidFill>
                <a:srgbClr val="000000"/>
              </a:solidFill>
              <a:round/>
              <a:headEnd/>
              <a:tailEnd/>
            </a:ln>
          </p:spPr>
          <p:txBody>
            <a:bodyPr wrap="none" anchor="ctr"/>
            <a:lstStyle/>
            <a:p>
              <a:pPr>
                <a:spcBef>
                  <a:spcPct val="0"/>
                </a:spcBef>
                <a:buSzTx/>
                <a:buFontTx/>
                <a:buNone/>
              </a:pPr>
              <a:endParaRPr lang="en-US" sz="1200" i="1" dirty="0"/>
            </a:p>
          </p:txBody>
        </p:sp>
        <p:sp>
          <p:nvSpPr>
            <p:cNvPr id="202" name="Oval 31"/>
            <p:cNvSpPr>
              <a:spLocks noChangeArrowheads="1"/>
            </p:cNvSpPr>
            <p:nvPr/>
          </p:nvSpPr>
          <p:spPr bwMode="auto">
            <a:xfrm>
              <a:off x="1895" y="2452"/>
              <a:ext cx="152" cy="80"/>
            </a:xfrm>
            <a:prstGeom prst="ellipse">
              <a:avLst/>
            </a:prstGeom>
            <a:gradFill rotWithShape="0">
              <a:gsLst>
                <a:gs pos="0">
                  <a:srgbClr val="C1C1C1"/>
                </a:gs>
                <a:gs pos="50000">
                  <a:srgbClr val="FFFFFF"/>
                </a:gs>
                <a:gs pos="100000">
                  <a:srgbClr val="C1C1C1"/>
                </a:gs>
              </a:gsLst>
              <a:lin ang="0" scaled="1"/>
            </a:gradFill>
            <a:ln w="12700" cap="rnd">
              <a:solidFill>
                <a:srgbClr val="000000"/>
              </a:solidFill>
              <a:round/>
              <a:headEnd/>
              <a:tailEnd/>
            </a:ln>
          </p:spPr>
          <p:txBody>
            <a:bodyPr/>
            <a:lstStyle/>
            <a:p>
              <a:pPr>
                <a:spcBef>
                  <a:spcPct val="0"/>
                </a:spcBef>
                <a:buSzTx/>
                <a:buFontTx/>
                <a:buNone/>
              </a:pPr>
              <a:endParaRPr lang="en-US" sz="1200" i="1" dirty="0"/>
            </a:p>
          </p:txBody>
        </p:sp>
        <p:sp>
          <p:nvSpPr>
            <p:cNvPr id="203" name="Freeform 32"/>
            <p:cNvSpPr>
              <a:spLocks/>
            </p:cNvSpPr>
            <p:nvPr/>
          </p:nvSpPr>
          <p:spPr bwMode="auto">
            <a:xfrm>
              <a:off x="1775" y="2634"/>
              <a:ext cx="33" cy="49"/>
            </a:xfrm>
            <a:custGeom>
              <a:avLst/>
              <a:gdLst>
                <a:gd name="T0" fmla="*/ 10 w 58"/>
                <a:gd name="T1" fmla="*/ 0 h 86"/>
                <a:gd name="T2" fmla="*/ 0 w 58"/>
                <a:gd name="T3" fmla="*/ 62 h 86"/>
                <a:gd name="T4" fmla="*/ 55 w 58"/>
                <a:gd name="T5" fmla="*/ 85 h 86"/>
                <a:gd name="T6" fmla="*/ 57 w 58"/>
                <a:gd name="T7" fmla="*/ 9 h 86"/>
                <a:gd name="T8" fmla="*/ 10 w 58"/>
                <a:gd name="T9" fmla="*/ 0 h 86"/>
                <a:gd name="T10" fmla="*/ 0 60000 65536"/>
                <a:gd name="T11" fmla="*/ 0 60000 65536"/>
                <a:gd name="T12" fmla="*/ 0 60000 65536"/>
                <a:gd name="T13" fmla="*/ 0 60000 65536"/>
                <a:gd name="T14" fmla="*/ 0 60000 65536"/>
                <a:gd name="T15" fmla="*/ 0 w 58"/>
                <a:gd name="T16" fmla="*/ 0 h 86"/>
                <a:gd name="T17" fmla="*/ 58 w 58"/>
                <a:gd name="T18" fmla="*/ 86 h 86"/>
              </a:gdLst>
              <a:ahLst/>
              <a:cxnLst>
                <a:cxn ang="T10">
                  <a:pos x="T0" y="T1"/>
                </a:cxn>
                <a:cxn ang="T11">
                  <a:pos x="T2" y="T3"/>
                </a:cxn>
                <a:cxn ang="T12">
                  <a:pos x="T4" y="T5"/>
                </a:cxn>
                <a:cxn ang="T13">
                  <a:pos x="T6" y="T7"/>
                </a:cxn>
                <a:cxn ang="T14">
                  <a:pos x="T8" y="T9"/>
                </a:cxn>
              </a:cxnLst>
              <a:rect l="T15" t="T16" r="T17" b="T18"/>
              <a:pathLst>
                <a:path w="58" h="86">
                  <a:moveTo>
                    <a:pt x="10" y="0"/>
                  </a:moveTo>
                  <a:lnTo>
                    <a:pt x="0" y="62"/>
                  </a:lnTo>
                  <a:lnTo>
                    <a:pt x="55" y="85"/>
                  </a:lnTo>
                  <a:lnTo>
                    <a:pt x="57" y="9"/>
                  </a:lnTo>
                  <a:lnTo>
                    <a:pt x="10" y="0"/>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04" name="Freeform 33"/>
            <p:cNvSpPr>
              <a:spLocks/>
            </p:cNvSpPr>
            <p:nvPr/>
          </p:nvSpPr>
          <p:spPr bwMode="auto">
            <a:xfrm>
              <a:off x="1858" y="2656"/>
              <a:ext cx="28" cy="47"/>
            </a:xfrm>
            <a:custGeom>
              <a:avLst/>
              <a:gdLst>
                <a:gd name="T0" fmla="*/ 5 w 48"/>
                <a:gd name="T1" fmla="*/ 0 h 81"/>
                <a:gd name="T2" fmla="*/ 43 w 48"/>
                <a:gd name="T3" fmla="*/ 4 h 81"/>
                <a:gd name="T4" fmla="*/ 47 w 48"/>
                <a:gd name="T5" fmla="*/ 80 h 81"/>
                <a:gd name="T6" fmla="*/ 0 w 48"/>
                <a:gd name="T7" fmla="*/ 69 h 81"/>
                <a:gd name="T8" fmla="*/ 5 w 48"/>
                <a:gd name="T9" fmla="*/ 0 h 81"/>
                <a:gd name="T10" fmla="*/ 0 60000 65536"/>
                <a:gd name="T11" fmla="*/ 0 60000 65536"/>
                <a:gd name="T12" fmla="*/ 0 60000 65536"/>
                <a:gd name="T13" fmla="*/ 0 60000 65536"/>
                <a:gd name="T14" fmla="*/ 0 60000 65536"/>
                <a:gd name="T15" fmla="*/ 0 w 48"/>
                <a:gd name="T16" fmla="*/ 0 h 81"/>
                <a:gd name="T17" fmla="*/ 48 w 48"/>
                <a:gd name="T18" fmla="*/ 81 h 81"/>
              </a:gdLst>
              <a:ahLst/>
              <a:cxnLst>
                <a:cxn ang="T10">
                  <a:pos x="T0" y="T1"/>
                </a:cxn>
                <a:cxn ang="T11">
                  <a:pos x="T2" y="T3"/>
                </a:cxn>
                <a:cxn ang="T12">
                  <a:pos x="T4" y="T5"/>
                </a:cxn>
                <a:cxn ang="T13">
                  <a:pos x="T6" y="T7"/>
                </a:cxn>
                <a:cxn ang="T14">
                  <a:pos x="T8" y="T9"/>
                </a:cxn>
              </a:cxnLst>
              <a:rect l="T15" t="T16" r="T17" b="T18"/>
              <a:pathLst>
                <a:path w="48" h="81">
                  <a:moveTo>
                    <a:pt x="5" y="0"/>
                  </a:moveTo>
                  <a:lnTo>
                    <a:pt x="43" y="4"/>
                  </a:lnTo>
                  <a:lnTo>
                    <a:pt x="47" y="80"/>
                  </a:lnTo>
                  <a:lnTo>
                    <a:pt x="0" y="69"/>
                  </a:lnTo>
                  <a:lnTo>
                    <a:pt x="5" y="0"/>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05" name="Freeform 34"/>
            <p:cNvSpPr>
              <a:spLocks/>
            </p:cNvSpPr>
            <p:nvPr/>
          </p:nvSpPr>
          <p:spPr bwMode="auto">
            <a:xfrm>
              <a:off x="1952" y="2662"/>
              <a:ext cx="34" cy="43"/>
            </a:xfrm>
            <a:custGeom>
              <a:avLst/>
              <a:gdLst>
                <a:gd name="T0" fmla="*/ 3 w 59"/>
                <a:gd name="T1" fmla="*/ 0 h 76"/>
                <a:gd name="T2" fmla="*/ 0 w 59"/>
                <a:gd name="T3" fmla="*/ 75 h 76"/>
                <a:gd name="T4" fmla="*/ 52 w 59"/>
                <a:gd name="T5" fmla="*/ 75 h 76"/>
                <a:gd name="T6" fmla="*/ 58 w 59"/>
                <a:gd name="T7" fmla="*/ 0 h 76"/>
                <a:gd name="T8" fmla="*/ 3 w 59"/>
                <a:gd name="T9" fmla="*/ 0 h 76"/>
                <a:gd name="T10" fmla="*/ 0 60000 65536"/>
                <a:gd name="T11" fmla="*/ 0 60000 65536"/>
                <a:gd name="T12" fmla="*/ 0 60000 65536"/>
                <a:gd name="T13" fmla="*/ 0 60000 65536"/>
                <a:gd name="T14" fmla="*/ 0 60000 65536"/>
                <a:gd name="T15" fmla="*/ 0 w 59"/>
                <a:gd name="T16" fmla="*/ 0 h 76"/>
                <a:gd name="T17" fmla="*/ 59 w 59"/>
                <a:gd name="T18" fmla="*/ 76 h 76"/>
              </a:gdLst>
              <a:ahLst/>
              <a:cxnLst>
                <a:cxn ang="T10">
                  <a:pos x="T0" y="T1"/>
                </a:cxn>
                <a:cxn ang="T11">
                  <a:pos x="T2" y="T3"/>
                </a:cxn>
                <a:cxn ang="T12">
                  <a:pos x="T4" y="T5"/>
                </a:cxn>
                <a:cxn ang="T13">
                  <a:pos x="T6" y="T7"/>
                </a:cxn>
                <a:cxn ang="T14">
                  <a:pos x="T8" y="T9"/>
                </a:cxn>
              </a:cxnLst>
              <a:rect l="T15" t="T16" r="T17" b="T18"/>
              <a:pathLst>
                <a:path w="59" h="76">
                  <a:moveTo>
                    <a:pt x="3" y="0"/>
                  </a:moveTo>
                  <a:lnTo>
                    <a:pt x="0" y="75"/>
                  </a:lnTo>
                  <a:lnTo>
                    <a:pt x="52" y="75"/>
                  </a:lnTo>
                  <a:lnTo>
                    <a:pt x="58" y="0"/>
                  </a:lnTo>
                  <a:lnTo>
                    <a:pt x="3" y="0"/>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06" name="Freeform 35"/>
            <p:cNvSpPr>
              <a:spLocks/>
            </p:cNvSpPr>
            <p:nvPr/>
          </p:nvSpPr>
          <p:spPr bwMode="auto">
            <a:xfrm>
              <a:off x="2051" y="2653"/>
              <a:ext cx="39" cy="48"/>
            </a:xfrm>
            <a:custGeom>
              <a:avLst/>
              <a:gdLst>
                <a:gd name="T0" fmla="*/ 5 w 67"/>
                <a:gd name="T1" fmla="*/ 9 h 84"/>
                <a:gd name="T2" fmla="*/ 0 w 67"/>
                <a:gd name="T3" fmla="*/ 83 h 84"/>
                <a:gd name="T4" fmla="*/ 66 w 67"/>
                <a:gd name="T5" fmla="*/ 70 h 84"/>
                <a:gd name="T6" fmla="*/ 60 w 67"/>
                <a:gd name="T7" fmla="*/ 0 h 84"/>
                <a:gd name="T8" fmla="*/ 5 w 67"/>
                <a:gd name="T9" fmla="*/ 9 h 84"/>
                <a:gd name="T10" fmla="*/ 0 60000 65536"/>
                <a:gd name="T11" fmla="*/ 0 60000 65536"/>
                <a:gd name="T12" fmla="*/ 0 60000 65536"/>
                <a:gd name="T13" fmla="*/ 0 60000 65536"/>
                <a:gd name="T14" fmla="*/ 0 60000 65536"/>
                <a:gd name="T15" fmla="*/ 0 w 67"/>
                <a:gd name="T16" fmla="*/ 0 h 84"/>
                <a:gd name="T17" fmla="*/ 67 w 67"/>
                <a:gd name="T18" fmla="*/ 84 h 84"/>
              </a:gdLst>
              <a:ahLst/>
              <a:cxnLst>
                <a:cxn ang="T10">
                  <a:pos x="T0" y="T1"/>
                </a:cxn>
                <a:cxn ang="T11">
                  <a:pos x="T2" y="T3"/>
                </a:cxn>
                <a:cxn ang="T12">
                  <a:pos x="T4" y="T5"/>
                </a:cxn>
                <a:cxn ang="T13">
                  <a:pos x="T6" y="T7"/>
                </a:cxn>
                <a:cxn ang="T14">
                  <a:pos x="T8" y="T9"/>
                </a:cxn>
              </a:cxnLst>
              <a:rect l="T15" t="T16" r="T17" b="T18"/>
              <a:pathLst>
                <a:path w="67" h="84">
                  <a:moveTo>
                    <a:pt x="5" y="9"/>
                  </a:moveTo>
                  <a:lnTo>
                    <a:pt x="0" y="83"/>
                  </a:lnTo>
                  <a:lnTo>
                    <a:pt x="66" y="70"/>
                  </a:lnTo>
                  <a:lnTo>
                    <a:pt x="60" y="0"/>
                  </a:lnTo>
                  <a:lnTo>
                    <a:pt x="5" y="9"/>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07" name="Freeform 36"/>
            <p:cNvSpPr>
              <a:spLocks/>
            </p:cNvSpPr>
            <p:nvPr/>
          </p:nvSpPr>
          <p:spPr bwMode="auto">
            <a:xfrm>
              <a:off x="2142" y="2628"/>
              <a:ext cx="21" cy="53"/>
            </a:xfrm>
            <a:custGeom>
              <a:avLst/>
              <a:gdLst>
                <a:gd name="T0" fmla="*/ 0 w 37"/>
                <a:gd name="T1" fmla="*/ 15 h 92"/>
                <a:gd name="T2" fmla="*/ 0 w 37"/>
                <a:gd name="T3" fmla="*/ 91 h 92"/>
                <a:gd name="T4" fmla="*/ 34 w 37"/>
                <a:gd name="T5" fmla="*/ 72 h 92"/>
                <a:gd name="T6" fmla="*/ 36 w 37"/>
                <a:gd name="T7" fmla="*/ 0 h 92"/>
                <a:gd name="T8" fmla="*/ 0 w 37"/>
                <a:gd name="T9" fmla="*/ 15 h 92"/>
                <a:gd name="T10" fmla="*/ 0 60000 65536"/>
                <a:gd name="T11" fmla="*/ 0 60000 65536"/>
                <a:gd name="T12" fmla="*/ 0 60000 65536"/>
                <a:gd name="T13" fmla="*/ 0 60000 65536"/>
                <a:gd name="T14" fmla="*/ 0 60000 65536"/>
                <a:gd name="T15" fmla="*/ 0 w 37"/>
                <a:gd name="T16" fmla="*/ 0 h 92"/>
                <a:gd name="T17" fmla="*/ 37 w 37"/>
                <a:gd name="T18" fmla="*/ 92 h 92"/>
              </a:gdLst>
              <a:ahLst/>
              <a:cxnLst>
                <a:cxn ang="T10">
                  <a:pos x="T0" y="T1"/>
                </a:cxn>
                <a:cxn ang="T11">
                  <a:pos x="T2" y="T3"/>
                </a:cxn>
                <a:cxn ang="T12">
                  <a:pos x="T4" y="T5"/>
                </a:cxn>
                <a:cxn ang="T13">
                  <a:pos x="T6" y="T7"/>
                </a:cxn>
                <a:cxn ang="T14">
                  <a:pos x="T8" y="T9"/>
                </a:cxn>
              </a:cxnLst>
              <a:rect l="T15" t="T16" r="T17" b="T18"/>
              <a:pathLst>
                <a:path w="37" h="92">
                  <a:moveTo>
                    <a:pt x="0" y="15"/>
                  </a:moveTo>
                  <a:lnTo>
                    <a:pt x="0" y="91"/>
                  </a:lnTo>
                  <a:lnTo>
                    <a:pt x="34" y="72"/>
                  </a:lnTo>
                  <a:lnTo>
                    <a:pt x="36" y="0"/>
                  </a:lnTo>
                  <a:lnTo>
                    <a:pt x="0" y="15"/>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08" name="Freeform 37"/>
            <p:cNvSpPr>
              <a:spLocks/>
            </p:cNvSpPr>
            <p:nvPr/>
          </p:nvSpPr>
          <p:spPr bwMode="auto">
            <a:xfrm>
              <a:off x="2207" y="2594"/>
              <a:ext cx="26" cy="52"/>
            </a:xfrm>
            <a:custGeom>
              <a:avLst/>
              <a:gdLst>
                <a:gd name="T0" fmla="*/ 0 w 45"/>
                <a:gd name="T1" fmla="*/ 14 h 90"/>
                <a:gd name="T2" fmla="*/ 1 w 45"/>
                <a:gd name="T3" fmla="*/ 89 h 90"/>
                <a:gd name="T4" fmla="*/ 44 w 45"/>
                <a:gd name="T5" fmla="*/ 65 h 90"/>
                <a:gd name="T6" fmla="*/ 38 w 45"/>
                <a:gd name="T7" fmla="*/ 0 h 90"/>
                <a:gd name="T8" fmla="*/ 0 w 45"/>
                <a:gd name="T9" fmla="*/ 14 h 90"/>
                <a:gd name="T10" fmla="*/ 0 60000 65536"/>
                <a:gd name="T11" fmla="*/ 0 60000 65536"/>
                <a:gd name="T12" fmla="*/ 0 60000 65536"/>
                <a:gd name="T13" fmla="*/ 0 60000 65536"/>
                <a:gd name="T14" fmla="*/ 0 60000 65536"/>
                <a:gd name="T15" fmla="*/ 0 w 45"/>
                <a:gd name="T16" fmla="*/ 0 h 90"/>
                <a:gd name="T17" fmla="*/ 45 w 45"/>
                <a:gd name="T18" fmla="*/ 90 h 90"/>
              </a:gdLst>
              <a:ahLst/>
              <a:cxnLst>
                <a:cxn ang="T10">
                  <a:pos x="T0" y="T1"/>
                </a:cxn>
                <a:cxn ang="T11">
                  <a:pos x="T2" y="T3"/>
                </a:cxn>
                <a:cxn ang="T12">
                  <a:pos x="T4" y="T5"/>
                </a:cxn>
                <a:cxn ang="T13">
                  <a:pos x="T6" y="T7"/>
                </a:cxn>
                <a:cxn ang="T14">
                  <a:pos x="T8" y="T9"/>
                </a:cxn>
              </a:cxnLst>
              <a:rect l="T15" t="T16" r="T17" b="T18"/>
              <a:pathLst>
                <a:path w="45" h="90">
                  <a:moveTo>
                    <a:pt x="0" y="14"/>
                  </a:moveTo>
                  <a:lnTo>
                    <a:pt x="1" y="89"/>
                  </a:lnTo>
                  <a:lnTo>
                    <a:pt x="44" y="65"/>
                  </a:lnTo>
                  <a:lnTo>
                    <a:pt x="38" y="0"/>
                  </a:lnTo>
                  <a:lnTo>
                    <a:pt x="0" y="14"/>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09" name="Freeform 38"/>
            <p:cNvSpPr>
              <a:spLocks/>
            </p:cNvSpPr>
            <p:nvPr/>
          </p:nvSpPr>
          <p:spPr bwMode="auto">
            <a:xfrm>
              <a:off x="1709" y="2594"/>
              <a:ext cx="24" cy="53"/>
            </a:xfrm>
            <a:custGeom>
              <a:avLst/>
              <a:gdLst>
                <a:gd name="T0" fmla="*/ 41 w 42"/>
                <a:gd name="T1" fmla="*/ 17 h 93"/>
                <a:gd name="T2" fmla="*/ 34 w 42"/>
                <a:gd name="T3" fmla="*/ 92 h 93"/>
                <a:gd name="T4" fmla="*/ 0 w 42"/>
                <a:gd name="T5" fmla="*/ 70 h 93"/>
                <a:gd name="T6" fmla="*/ 10 w 42"/>
                <a:gd name="T7" fmla="*/ 0 h 93"/>
                <a:gd name="T8" fmla="*/ 41 w 42"/>
                <a:gd name="T9" fmla="*/ 17 h 93"/>
                <a:gd name="T10" fmla="*/ 0 60000 65536"/>
                <a:gd name="T11" fmla="*/ 0 60000 65536"/>
                <a:gd name="T12" fmla="*/ 0 60000 65536"/>
                <a:gd name="T13" fmla="*/ 0 60000 65536"/>
                <a:gd name="T14" fmla="*/ 0 60000 65536"/>
                <a:gd name="T15" fmla="*/ 0 w 42"/>
                <a:gd name="T16" fmla="*/ 0 h 93"/>
                <a:gd name="T17" fmla="*/ 42 w 42"/>
                <a:gd name="T18" fmla="*/ 93 h 93"/>
              </a:gdLst>
              <a:ahLst/>
              <a:cxnLst>
                <a:cxn ang="T10">
                  <a:pos x="T0" y="T1"/>
                </a:cxn>
                <a:cxn ang="T11">
                  <a:pos x="T2" y="T3"/>
                </a:cxn>
                <a:cxn ang="T12">
                  <a:pos x="T4" y="T5"/>
                </a:cxn>
                <a:cxn ang="T13">
                  <a:pos x="T6" y="T7"/>
                </a:cxn>
                <a:cxn ang="T14">
                  <a:pos x="T8" y="T9"/>
                </a:cxn>
              </a:cxnLst>
              <a:rect l="T15" t="T16" r="T17" b="T18"/>
              <a:pathLst>
                <a:path w="42" h="93">
                  <a:moveTo>
                    <a:pt x="41" y="17"/>
                  </a:moveTo>
                  <a:lnTo>
                    <a:pt x="34" y="92"/>
                  </a:lnTo>
                  <a:lnTo>
                    <a:pt x="0" y="70"/>
                  </a:lnTo>
                  <a:lnTo>
                    <a:pt x="10" y="0"/>
                  </a:lnTo>
                  <a:lnTo>
                    <a:pt x="41" y="17"/>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10" name="Freeform 39"/>
            <p:cNvSpPr>
              <a:spLocks/>
            </p:cNvSpPr>
            <p:nvPr/>
          </p:nvSpPr>
          <p:spPr bwMode="auto">
            <a:xfrm>
              <a:off x="1663" y="2551"/>
              <a:ext cx="17" cy="55"/>
            </a:xfrm>
            <a:custGeom>
              <a:avLst/>
              <a:gdLst>
                <a:gd name="T0" fmla="*/ 27 w 28"/>
                <a:gd name="T1" fmla="*/ 23 h 96"/>
                <a:gd name="T2" fmla="*/ 22 w 28"/>
                <a:gd name="T3" fmla="*/ 95 h 96"/>
                <a:gd name="T4" fmla="*/ 0 w 28"/>
                <a:gd name="T5" fmla="*/ 66 h 96"/>
                <a:gd name="T6" fmla="*/ 12 w 28"/>
                <a:gd name="T7" fmla="*/ 0 h 96"/>
                <a:gd name="T8" fmla="*/ 27 w 28"/>
                <a:gd name="T9" fmla="*/ 23 h 96"/>
                <a:gd name="T10" fmla="*/ 0 60000 65536"/>
                <a:gd name="T11" fmla="*/ 0 60000 65536"/>
                <a:gd name="T12" fmla="*/ 0 60000 65536"/>
                <a:gd name="T13" fmla="*/ 0 60000 65536"/>
                <a:gd name="T14" fmla="*/ 0 60000 65536"/>
                <a:gd name="T15" fmla="*/ 0 w 28"/>
                <a:gd name="T16" fmla="*/ 0 h 96"/>
                <a:gd name="T17" fmla="*/ 28 w 28"/>
                <a:gd name="T18" fmla="*/ 96 h 96"/>
              </a:gdLst>
              <a:ahLst/>
              <a:cxnLst>
                <a:cxn ang="T10">
                  <a:pos x="T0" y="T1"/>
                </a:cxn>
                <a:cxn ang="T11">
                  <a:pos x="T2" y="T3"/>
                </a:cxn>
                <a:cxn ang="T12">
                  <a:pos x="T4" y="T5"/>
                </a:cxn>
                <a:cxn ang="T13">
                  <a:pos x="T6" y="T7"/>
                </a:cxn>
                <a:cxn ang="T14">
                  <a:pos x="T8" y="T9"/>
                </a:cxn>
              </a:cxnLst>
              <a:rect l="T15" t="T16" r="T17" b="T18"/>
              <a:pathLst>
                <a:path w="28" h="96">
                  <a:moveTo>
                    <a:pt x="27" y="23"/>
                  </a:moveTo>
                  <a:lnTo>
                    <a:pt x="22" y="95"/>
                  </a:lnTo>
                  <a:lnTo>
                    <a:pt x="0" y="66"/>
                  </a:lnTo>
                  <a:lnTo>
                    <a:pt x="12" y="0"/>
                  </a:lnTo>
                  <a:lnTo>
                    <a:pt x="27" y="23"/>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sp>
          <p:nvSpPr>
            <p:cNvPr id="211" name="Freeform 40"/>
            <p:cNvSpPr>
              <a:spLocks/>
            </p:cNvSpPr>
            <p:nvPr/>
          </p:nvSpPr>
          <p:spPr bwMode="auto">
            <a:xfrm>
              <a:off x="2261" y="2551"/>
              <a:ext cx="16" cy="55"/>
            </a:xfrm>
            <a:custGeom>
              <a:avLst/>
              <a:gdLst>
                <a:gd name="T0" fmla="*/ 6 w 28"/>
                <a:gd name="T1" fmla="*/ 14 h 96"/>
                <a:gd name="T2" fmla="*/ 0 w 28"/>
                <a:gd name="T3" fmla="*/ 95 h 96"/>
                <a:gd name="T4" fmla="*/ 27 w 28"/>
                <a:gd name="T5" fmla="*/ 61 h 96"/>
                <a:gd name="T6" fmla="*/ 24 w 28"/>
                <a:gd name="T7" fmla="*/ 0 h 96"/>
                <a:gd name="T8" fmla="*/ 6 w 28"/>
                <a:gd name="T9" fmla="*/ 14 h 96"/>
                <a:gd name="T10" fmla="*/ 0 60000 65536"/>
                <a:gd name="T11" fmla="*/ 0 60000 65536"/>
                <a:gd name="T12" fmla="*/ 0 60000 65536"/>
                <a:gd name="T13" fmla="*/ 0 60000 65536"/>
                <a:gd name="T14" fmla="*/ 0 60000 65536"/>
                <a:gd name="T15" fmla="*/ 0 w 28"/>
                <a:gd name="T16" fmla="*/ 0 h 96"/>
                <a:gd name="T17" fmla="*/ 28 w 28"/>
                <a:gd name="T18" fmla="*/ 96 h 96"/>
              </a:gdLst>
              <a:ahLst/>
              <a:cxnLst>
                <a:cxn ang="T10">
                  <a:pos x="T0" y="T1"/>
                </a:cxn>
                <a:cxn ang="T11">
                  <a:pos x="T2" y="T3"/>
                </a:cxn>
                <a:cxn ang="T12">
                  <a:pos x="T4" y="T5"/>
                </a:cxn>
                <a:cxn ang="T13">
                  <a:pos x="T6" y="T7"/>
                </a:cxn>
                <a:cxn ang="T14">
                  <a:pos x="T8" y="T9"/>
                </a:cxn>
              </a:cxnLst>
              <a:rect l="T15" t="T16" r="T17" b="T18"/>
              <a:pathLst>
                <a:path w="28" h="96">
                  <a:moveTo>
                    <a:pt x="6" y="14"/>
                  </a:moveTo>
                  <a:lnTo>
                    <a:pt x="0" y="95"/>
                  </a:lnTo>
                  <a:lnTo>
                    <a:pt x="27" y="61"/>
                  </a:lnTo>
                  <a:lnTo>
                    <a:pt x="24" y="0"/>
                  </a:lnTo>
                  <a:lnTo>
                    <a:pt x="6" y="14"/>
                  </a:lnTo>
                </a:path>
              </a:pathLst>
            </a:custGeom>
            <a:solidFill>
              <a:srgbClr val="969696"/>
            </a:solidFill>
            <a:ln w="12700" cap="rnd">
              <a:solidFill>
                <a:srgbClr val="000000"/>
              </a:solidFill>
              <a:round/>
              <a:headEnd/>
              <a:tailEnd/>
            </a:ln>
          </p:spPr>
          <p:txBody>
            <a:bodyPr/>
            <a:lstStyle/>
            <a:p>
              <a:pPr>
                <a:spcBef>
                  <a:spcPct val="0"/>
                </a:spcBef>
                <a:buSzTx/>
                <a:buFontTx/>
                <a:buNone/>
              </a:pPr>
              <a:endParaRPr lang="en-US" sz="1200" i="1" dirty="0"/>
            </a:p>
          </p:txBody>
        </p:sp>
      </p:grpSp>
      <p:sp>
        <p:nvSpPr>
          <p:cNvPr id="212" name="TextBox 211"/>
          <p:cNvSpPr txBox="1"/>
          <p:nvPr/>
        </p:nvSpPr>
        <p:spPr>
          <a:xfrm>
            <a:off x="4814663" y="5199814"/>
            <a:ext cx="1686739" cy="400110"/>
          </a:xfrm>
          <a:prstGeom prst="rect">
            <a:avLst/>
          </a:prstGeom>
          <a:noFill/>
        </p:spPr>
        <p:txBody>
          <a:bodyPr wrap="square" rtlCol="0">
            <a:spAutoFit/>
          </a:bodyPr>
          <a:lstStyle/>
          <a:p>
            <a:pPr algn="ctr"/>
            <a:r>
              <a:rPr lang="en-US" sz="2000" b="1" dirty="0" smtClean="0">
                <a:latin typeface="Calibri" panose="020F0502020204030204" pitchFamily="34" charset="0"/>
              </a:rPr>
              <a:t>Financial</a:t>
            </a:r>
            <a:endParaRPr lang="en-US" sz="2000" b="1" dirty="0">
              <a:latin typeface="Calibri" pitchFamily="34" charset="0"/>
            </a:endParaRPr>
          </a:p>
        </p:txBody>
      </p:sp>
      <p:sp>
        <p:nvSpPr>
          <p:cNvPr id="214" name="TextBox 213"/>
          <p:cNvSpPr txBox="1"/>
          <p:nvPr/>
        </p:nvSpPr>
        <p:spPr>
          <a:xfrm>
            <a:off x="3776369" y="3221316"/>
            <a:ext cx="1686739" cy="400110"/>
          </a:xfrm>
          <a:prstGeom prst="rect">
            <a:avLst/>
          </a:prstGeom>
          <a:noFill/>
        </p:spPr>
        <p:txBody>
          <a:bodyPr wrap="square" rtlCol="0">
            <a:spAutoFit/>
          </a:bodyPr>
          <a:lstStyle/>
          <a:p>
            <a:pPr algn="ctr"/>
            <a:r>
              <a:rPr lang="en-US" sz="2000" b="1" dirty="0" smtClean="0">
                <a:latin typeface="Calibri" panose="020F0502020204030204" pitchFamily="34" charset="0"/>
              </a:rPr>
              <a:t>Governance</a:t>
            </a:r>
            <a:endParaRPr lang="en-US" sz="2000" b="1" dirty="0">
              <a:latin typeface="Calibri" pitchFamily="34" charset="0"/>
            </a:endParaRPr>
          </a:p>
        </p:txBody>
      </p:sp>
      <p:sp>
        <p:nvSpPr>
          <p:cNvPr id="215" name="TextBox 214"/>
          <p:cNvSpPr txBox="1"/>
          <p:nvPr/>
        </p:nvSpPr>
        <p:spPr>
          <a:xfrm>
            <a:off x="2535427" y="5199814"/>
            <a:ext cx="1686739" cy="400110"/>
          </a:xfrm>
          <a:prstGeom prst="rect">
            <a:avLst/>
          </a:prstGeom>
          <a:noFill/>
        </p:spPr>
        <p:txBody>
          <a:bodyPr wrap="square" rtlCol="0">
            <a:spAutoFit/>
          </a:bodyPr>
          <a:lstStyle/>
          <a:p>
            <a:pPr algn="ctr"/>
            <a:r>
              <a:rPr lang="en-US" sz="2000" b="1" dirty="0" smtClean="0">
                <a:latin typeface="Calibri" panose="020F0502020204030204" pitchFamily="34" charset="0"/>
              </a:rPr>
              <a:t>Operations</a:t>
            </a:r>
            <a:endParaRPr lang="en-US" sz="2000" b="1" dirty="0">
              <a:latin typeface="Calibri" pitchFamily="34" charset="0"/>
            </a:endParaRPr>
          </a:p>
        </p:txBody>
      </p:sp>
    </p:spTree>
    <p:extLst>
      <p:ext uri="{BB962C8B-B14F-4D97-AF65-F5344CB8AC3E}">
        <p14:creationId xmlns="" xmlns:p14="http://schemas.microsoft.com/office/powerpoint/2010/main" val="283602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Federal Funding Timeline - Establishment</a:t>
            </a:r>
            <a:endParaRPr lang="en-US" dirty="0"/>
          </a:p>
        </p:txBody>
      </p:sp>
      <p:sp>
        <p:nvSpPr>
          <p:cNvPr id="54" name="Rectangle 49"/>
          <p:cNvSpPr>
            <a:spLocks noChangeArrowheads="1"/>
          </p:cNvSpPr>
          <p:nvPr/>
        </p:nvSpPr>
        <p:spPr bwMode="auto">
          <a:xfrm>
            <a:off x="457200" y="4973637"/>
            <a:ext cx="8153400" cy="1122363"/>
          </a:xfrm>
          <a:prstGeom prst="rect">
            <a:avLst/>
          </a:prstGeom>
          <a:solidFill>
            <a:srgbClr val="DDDDDD">
              <a:alpha val="50195"/>
            </a:srgbClr>
          </a:solidFill>
          <a:ln w="19050" algn="ctr">
            <a:solidFill>
              <a:srgbClr val="C00000"/>
            </a:solidFill>
            <a:prstDash val="sysDot"/>
            <a:round/>
            <a:headEnd/>
            <a:tailEnd/>
          </a:ln>
        </p:spPr>
        <p:txBody>
          <a:bodyPr lIns="101858" tIns="50929" rIns="101858" bIns="50929" anchor="ctr"/>
          <a:lstStyle/>
          <a:p>
            <a:pPr algn="ctr" defTabSz="1019175"/>
            <a:endParaRPr lang="en-US" sz="1100" b="1" dirty="0">
              <a:solidFill>
                <a:prstClr val="black"/>
              </a:solidFill>
              <a:latin typeface="Calibri" pitchFamily="34" charset="0"/>
              <a:cs typeface="Arial" charset="0"/>
            </a:endParaRPr>
          </a:p>
        </p:txBody>
      </p:sp>
      <p:sp>
        <p:nvSpPr>
          <p:cNvPr id="55" name="Rectangle 70"/>
          <p:cNvSpPr>
            <a:spLocks noChangeArrowheads="1"/>
          </p:cNvSpPr>
          <p:nvPr/>
        </p:nvSpPr>
        <p:spPr bwMode="auto">
          <a:xfrm>
            <a:off x="6394450" y="2892425"/>
            <a:ext cx="187325" cy="369888"/>
          </a:xfrm>
          <a:prstGeom prst="rect">
            <a:avLst/>
          </a:prstGeom>
          <a:solidFill>
            <a:sysClr val="window" lastClr="FFFFFF"/>
          </a:solidFill>
          <a:ln w="25400">
            <a:solidFill>
              <a:sysClr val="window" lastClr="FFFFFF"/>
            </a:solidFill>
            <a:miter lim="800000"/>
            <a:headEnd/>
            <a:tailEnd/>
          </a:ln>
        </p:spPr>
        <p:txBody>
          <a:bodyPr lIns="91418" tIns="45709" rIns="91418" bIns="45709" anchor="ctr">
            <a:spAutoFit/>
          </a:bodyPr>
          <a:lstStyle/>
          <a:p>
            <a:pPr>
              <a:buFont typeface="Arial" charset="0"/>
              <a:buNone/>
              <a:defRPr/>
            </a:pPr>
            <a:endParaRPr lang="en-US" kern="0" dirty="0">
              <a:solidFill>
                <a:srgbClr val="000000"/>
              </a:solidFill>
              <a:cs typeface="Arial" charset="0"/>
            </a:endParaRPr>
          </a:p>
        </p:txBody>
      </p:sp>
      <p:sp>
        <p:nvSpPr>
          <p:cNvPr id="56" name="Rectangle 42"/>
          <p:cNvSpPr>
            <a:spLocks noChangeArrowheads="1"/>
          </p:cNvSpPr>
          <p:nvPr/>
        </p:nvSpPr>
        <p:spPr bwMode="auto">
          <a:xfrm>
            <a:off x="152400" y="2617788"/>
            <a:ext cx="8820150" cy="735012"/>
          </a:xfrm>
          <a:prstGeom prst="rect">
            <a:avLst/>
          </a:prstGeom>
          <a:solidFill>
            <a:sysClr val="window" lastClr="FFFFFF"/>
          </a:solidFill>
          <a:ln w="50800">
            <a:solidFill>
              <a:srgbClr val="660000"/>
            </a:solidFill>
            <a:miter lim="800000"/>
            <a:headEnd/>
            <a:tailEnd/>
          </a:ln>
        </p:spPr>
        <p:txBody>
          <a:bodyPr lIns="91418" tIns="45709" rIns="91418" bIns="45709" anchor="ctr"/>
          <a:lstStyle/>
          <a:p>
            <a:pPr>
              <a:buFont typeface="Arial" charset="0"/>
              <a:buNone/>
              <a:defRPr/>
            </a:pPr>
            <a:endParaRPr lang="en-US" kern="0" dirty="0">
              <a:solidFill>
                <a:srgbClr val="000000"/>
              </a:solidFill>
              <a:cs typeface="Arial" charset="0"/>
            </a:endParaRPr>
          </a:p>
        </p:txBody>
      </p:sp>
      <p:sp>
        <p:nvSpPr>
          <p:cNvPr id="57" name="Rectangle 41"/>
          <p:cNvSpPr>
            <a:spLocks noChangeArrowheads="1"/>
          </p:cNvSpPr>
          <p:nvPr/>
        </p:nvSpPr>
        <p:spPr bwMode="auto">
          <a:xfrm>
            <a:off x="268288" y="2733675"/>
            <a:ext cx="8577262" cy="517525"/>
          </a:xfrm>
          <a:prstGeom prst="rect">
            <a:avLst/>
          </a:prstGeom>
          <a:solidFill>
            <a:srgbClr val="660000">
              <a:alpha val="41176"/>
            </a:srgbClr>
          </a:solidFill>
          <a:ln w="9525">
            <a:noFill/>
            <a:miter lim="800000"/>
            <a:headEnd/>
            <a:tailEnd/>
          </a:ln>
        </p:spPr>
        <p:txBody>
          <a:bodyPr wrap="none" lIns="91418" tIns="45709" rIns="91418" bIns="45709" anchor="ctr"/>
          <a:lstStyle/>
          <a:p>
            <a:pPr>
              <a:buFont typeface="Arial" charset="0"/>
              <a:buNone/>
              <a:defRPr/>
            </a:pPr>
            <a:endParaRPr lang="en-US" kern="0" dirty="0">
              <a:solidFill>
                <a:srgbClr val="000000"/>
              </a:solidFill>
              <a:cs typeface="Arial" charset="0"/>
            </a:endParaRPr>
          </a:p>
        </p:txBody>
      </p:sp>
      <p:sp>
        <p:nvSpPr>
          <p:cNvPr id="58" name="Rectangle 57"/>
          <p:cNvSpPr>
            <a:spLocks noChangeArrowheads="1"/>
          </p:cNvSpPr>
          <p:nvPr/>
        </p:nvSpPr>
        <p:spPr bwMode="auto">
          <a:xfrm>
            <a:off x="0" y="2665413"/>
            <a:ext cx="1371600" cy="646112"/>
          </a:xfrm>
          <a:prstGeom prst="rect">
            <a:avLst/>
          </a:prstGeom>
          <a:noFill/>
          <a:ln w="9525">
            <a:noFill/>
            <a:miter lim="800000"/>
            <a:headEnd/>
            <a:tailEnd/>
          </a:ln>
        </p:spPr>
        <p:txBody>
          <a:bodyPr lIns="91328" tIns="45665" rIns="91328" bIns="45665" anchor="b">
            <a:spAutoFit/>
          </a:bodyPr>
          <a:lstStyle/>
          <a:p>
            <a:pPr algn="ctr"/>
            <a:r>
              <a:rPr lang="en-US" b="1" dirty="0">
                <a:solidFill>
                  <a:prstClr val="black"/>
                </a:solidFill>
                <a:latin typeface="Calibri" pitchFamily="34" charset="0"/>
                <a:cs typeface="Arial" charset="0"/>
              </a:rPr>
              <a:t>  October 2013</a:t>
            </a:r>
          </a:p>
        </p:txBody>
      </p:sp>
      <p:sp>
        <p:nvSpPr>
          <p:cNvPr id="59" name="Line 113"/>
          <p:cNvSpPr>
            <a:spLocks noChangeShapeType="1"/>
          </p:cNvSpPr>
          <p:nvPr/>
        </p:nvSpPr>
        <p:spPr bwMode="auto">
          <a:xfrm flipH="1">
            <a:off x="2281238" y="2343150"/>
            <a:ext cx="0" cy="403225"/>
          </a:xfrm>
          <a:prstGeom prst="line">
            <a:avLst/>
          </a:prstGeom>
          <a:noFill/>
          <a:ln w="25400">
            <a:solidFill>
              <a:srgbClr val="EEAA55"/>
            </a:solidFill>
            <a:round/>
            <a:headEnd type="oval" w="med" len="med"/>
            <a:tailEnd/>
          </a:ln>
        </p:spPr>
        <p:txBody>
          <a:bodyPr lIns="91418" tIns="45709" rIns="91418" bIns="45709"/>
          <a:lstStyle/>
          <a:p>
            <a:pPr>
              <a:defRPr/>
            </a:pPr>
            <a:endParaRPr lang="en-US" kern="0" dirty="0">
              <a:solidFill>
                <a:prstClr val="black"/>
              </a:solidFill>
              <a:cs typeface="Arial" charset="0"/>
            </a:endParaRPr>
          </a:p>
        </p:txBody>
      </p:sp>
      <p:sp>
        <p:nvSpPr>
          <p:cNvPr id="60" name="Line 113"/>
          <p:cNvSpPr>
            <a:spLocks noChangeShapeType="1"/>
          </p:cNvSpPr>
          <p:nvPr/>
        </p:nvSpPr>
        <p:spPr bwMode="auto">
          <a:xfrm flipV="1">
            <a:off x="3271838" y="3240088"/>
            <a:ext cx="0" cy="552450"/>
          </a:xfrm>
          <a:prstGeom prst="line">
            <a:avLst/>
          </a:prstGeom>
          <a:noFill/>
          <a:ln w="25400">
            <a:solidFill>
              <a:srgbClr val="006699"/>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61" name="Line 52"/>
          <p:cNvSpPr>
            <a:spLocks noChangeShapeType="1"/>
          </p:cNvSpPr>
          <p:nvPr/>
        </p:nvSpPr>
        <p:spPr bwMode="auto">
          <a:xfrm flipH="1">
            <a:off x="960438" y="1804988"/>
            <a:ext cx="0" cy="941387"/>
          </a:xfrm>
          <a:prstGeom prst="line">
            <a:avLst/>
          </a:prstGeom>
          <a:noFill/>
          <a:ln w="25400">
            <a:solidFill>
              <a:srgbClr val="EEAA55"/>
            </a:solidFill>
            <a:round/>
            <a:headEnd type="oval" w="med" len="med"/>
            <a:tailEnd/>
          </a:ln>
        </p:spPr>
        <p:txBody>
          <a:bodyPr lIns="91418" tIns="45709" rIns="91418" bIns="45709"/>
          <a:lstStyle/>
          <a:p>
            <a:pPr>
              <a:defRPr/>
            </a:pPr>
            <a:endParaRPr lang="en-US" kern="0" dirty="0">
              <a:solidFill>
                <a:prstClr val="black"/>
              </a:solidFill>
              <a:cs typeface="Arial" charset="0"/>
            </a:endParaRPr>
          </a:p>
        </p:txBody>
      </p:sp>
      <p:sp>
        <p:nvSpPr>
          <p:cNvPr id="62" name="Line 79"/>
          <p:cNvSpPr>
            <a:spLocks noChangeShapeType="1"/>
          </p:cNvSpPr>
          <p:nvPr/>
        </p:nvSpPr>
        <p:spPr bwMode="auto">
          <a:xfrm flipH="1" flipV="1">
            <a:off x="2130425" y="3240088"/>
            <a:ext cx="0" cy="393700"/>
          </a:xfrm>
          <a:prstGeom prst="line">
            <a:avLst/>
          </a:prstGeom>
          <a:noFill/>
          <a:ln w="25400">
            <a:solidFill>
              <a:srgbClr val="006699"/>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63" name="Line 79"/>
          <p:cNvSpPr>
            <a:spLocks noChangeShapeType="1"/>
          </p:cNvSpPr>
          <p:nvPr/>
        </p:nvSpPr>
        <p:spPr bwMode="auto">
          <a:xfrm flipH="1" flipV="1">
            <a:off x="2713038" y="3222625"/>
            <a:ext cx="0" cy="1001713"/>
          </a:xfrm>
          <a:prstGeom prst="line">
            <a:avLst/>
          </a:prstGeom>
          <a:noFill/>
          <a:ln w="25400">
            <a:solidFill>
              <a:srgbClr val="006699"/>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64" name="Rectangle 57"/>
          <p:cNvSpPr>
            <a:spLocks noChangeArrowheads="1"/>
          </p:cNvSpPr>
          <p:nvPr/>
        </p:nvSpPr>
        <p:spPr bwMode="auto">
          <a:xfrm>
            <a:off x="1330325" y="2697163"/>
            <a:ext cx="1371600" cy="646112"/>
          </a:xfrm>
          <a:prstGeom prst="rect">
            <a:avLst/>
          </a:prstGeom>
          <a:noFill/>
          <a:ln w="9525">
            <a:noFill/>
            <a:miter lim="800000"/>
            <a:headEnd/>
            <a:tailEnd/>
          </a:ln>
        </p:spPr>
        <p:txBody>
          <a:bodyPr lIns="91328" tIns="45665" rIns="91328" bIns="45665" anchor="b">
            <a:spAutoFit/>
          </a:bodyPr>
          <a:lstStyle/>
          <a:p>
            <a:pPr algn="ctr"/>
            <a:r>
              <a:rPr lang="en-US" b="1" dirty="0">
                <a:solidFill>
                  <a:prstClr val="black"/>
                </a:solidFill>
                <a:latin typeface="Calibri" pitchFamily="34" charset="0"/>
                <a:cs typeface="Arial" charset="0"/>
              </a:rPr>
              <a:t>  January 2014</a:t>
            </a:r>
          </a:p>
        </p:txBody>
      </p:sp>
      <p:sp>
        <p:nvSpPr>
          <p:cNvPr id="65" name="Rectangle 73"/>
          <p:cNvSpPr>
            <a:spLocks noChangeArrowheads="1"/>
          </p:cNvSpPr>
          <p:nvPr/>
        </p:nvSpPr>
        <p:spPr bwMode="auto">
          <a:xfrm>
            <a:off x="-76200" y="1492250"/>
            <a:ext cx="2103438" cy="306388"/>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Nov 15 2013</a:t>
            </a:r>
            <a:endParaRPr lang="en-US" sz="1400" dirty="0">
              <a:solidFill>
                <a:srgbClr val="000000"/>
              </a:solidFill>
              <a:latin typeface="Calibri" pitchFamily="34" charset="0"/>
              <a:cs typeface="Arial" charset="0"/>
            </a:endParaRPr>
          </a:p>
        </p:txBody>
      </p:sp>
      <p:sp>
        <p:nvSpPr>
          <p:cNvPr id="66" name="Rectangle 73"/>
          <p:cNvSpPr>
            <a:spLocks noChangeArrowheads="1"/>
          </p:cNvSpPr>
          <p:nvPr/>
        </p:nvSpPr>
        <p:spPr bwMode="auto">
          <a:xfrm>
            <a:off x="990600" y="3689350"/>
            <a:ext cx="2247900" cy="307975"/>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Jan 1 2014</a:t>
            </a:r>
            <a:endParaRPr lang="en-US" sz="1400" dirty="0">
              <a:solidFill>
                <a:srgbClr val="000000"/>
              </a:solidFill>
              <a:latin typeface="Calibri" pitchFamily="34" charset="0"/>
              <a:cs typeface="Arial" charset="0"/>
            </a:endParaRPr>
          </a:p>
        </p:txBody>
      </p:sp>
      <p:sp>
        <p:nvSpPr>
          <p:cNvPr id="67" name="Rectangle 73"/>
          <p:cNvSpPr>
            <a:spLocks noChangeArrowheads="1"/>
          </p:cNvSpPr>
          <p:nvPr/>
        </p:nvSpPr>
        <p:spPr bwMode="auto">
          <a:xfrm>
            <a:off x="1443038" y="1957388"/>
            <a:ext cx="1752600" cy="307975"/>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Feb 14 2014</a:t>
            </a:r>
            <a:endParaRPr lang="en-US" sz="1400" dirty="0">
              <a:solidFill>
                <a:srgbClr val="000000"/>
              </a:solidFill>
              <a:latin typeface="Calibri" pitchFamily="34" charset="0"/>
              <a:cs typeface="Arial" charset="0"/>
            </a:endParaRPr>
          </a:p>
        </p:txBody>
      </p:sp>
      <p:sp>
        <p:nvSpPr>
          <p:cNvPr id="68" name="Rectangle 73"/>
          <p:cNvSpPr>
            <a:spLocks noChangeArrowheads="1"/>
          </p:cNvSpPr>
          <p:nvPr/>
        </p:nvSpPr>
        <p:spPr bwMode="auto">
          <a:xfrm>
            <a:off x="1597025" y="4298950"/>
            <a:ext cx="2247900" cy="307975"/>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April 1 2014</a:t>
            </a:r>
            <a:endParaRPr lang="en-US" sz="1400" dirty="0">
              <a:solidFill>
                <a:srgbClr val="000000"/>
              </a:solidFill>
              <a:latin typeface="Calibri" pitchFamily="34" charset="0"/>
              <a:cs typeface="Arial" charset="0"/>
            </a:endParaRPr>
          </a:p>
        </p:txBody>
      </p:sp>
      <p:sp>
        <p:nvSpPr>
          <p:cNvPr id="69" name="Line 113"/>
          <p:cNvSpPr>
            <a:spLocks noChangeShapeType="1"/>
          </p:cNvSpPr>
          <p:nvPr/>
        </p:nvSpPr>
        <p:spPr bwMode="auto">
          <a:xfrm>
            <a:off x="2890838" y="1487488"/>
            <a:ext cx="9525" cy="1246187"/>
          </a:xfrm>
          <a:prstGeom prst="line">
            <a:avLst/>
          </a:prstGeom>
          <a:noFill/>
          <a:ln w="25400">
            <a:solidFill>
              <a:srgbClr val="EEAA55"/>
            </a:solidFill>
            <a:round/>
            <a:headEnd type="oval" w="med" len="med"/>
            <a:tailEnd/>
          </a:ln>
        </p:spPr>
        <p:txBody>
          <a:bodyPr lIns="91418" tIns="45709" rIns="91418" bIns="45709"/>
          <a:lstStyle/>
          <a:p>
            <a:pPr>
              <a:defRPr/>
            </a:pPr>
            <a:endParaRPr lang="en-US" kern="0" dirty="0">
              <a:solidFill>
                <a:prstClr val="black"/>
              </a:solidFill>
              <a:cs typeface="Arial" charset="0"/>
            </a:endParaRPr>
          </a:p>
        </p:txBody>
      </p:sp>
      <p:sp>
        <p:nvSpPr>
          <p:cNvPr id="70" name="Rectangle 73"/>
          <p:cNvSpPr>
            <a:spLocks noChangeArrowheads="1"/>
          </p:cNvSpPr>
          <p:nvPr/>
        </p:nvSpPr>
        <p:spPr bwMode="auto">
          <a:xfrm>
            <a:off x="1909763" y="1120775"/>
            <a:ext cx="2000250" cy="306388"/>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May 15 2014</a:t>
            </a:r>
            <a:endParaRPr lang="en-US" sz="1400" dirty="0">
              <a:solidFill>
                <a:srgbClr val="000000"/>
              </a:solidFill>
              <a:latin typeface="Calibri" pitchFamily="34" charset="0"/>
              <a:cs typeface="Arial" charset="0"/>
            </a:endParaRPr>
          </a:p>
        </p:txBody>
      </p:sp>
      <p:sp>
        <p:nvSpPr>
          <p:cNvPr id="71" name="Rectangle 73"/>
          <p:cNvSpPr>
            <a:spLocks noChangeArrowheads="1"/>
          </p:cNvSpPr>
          <p:nvPr/>
        </p:nvSpPr>
        <p:spPr bwMode="auto">
          <a:xfrm>
            <a:off x="2195513" y="3792538"/>
            <a:ext cx="2247900" cy="307975"/>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Jul 1 2014</a:t>
            </a:r>
            <a:endParaRPr lang="en-US" sz="1400" dirty="0">
              <a:solidFill>
                <a:srgbClr val="000000"/>
              </a:solidFill>
              <a:latin typeface="Calibri" pitchFamily="34" charset="0"/>
              <a:cs typeface="Arial" charset="0"/>
            </a:endParaRPr>
          </a:p>
        </p:txBody>
      </p:sp>
      <p:sp>
        <p:nvSpPr>
          <p:cNvPr id="72" name="Line 113"/>
          <p:cNvSpPr>
            <a:spLocks noChangeShapeType="1"/>
          </p:cNvSpPr>
          <p:nvPr/>
        </p:nvSpPr>
        <p:spPr bwMode="auto">
          <a:xfrm flipH="1">
            <a:off x="3451225" y="2173288"/>
            <a:ext cx="0" cy="563562"/>
          </a:xfrm>
          <a:prstGeom prst="line">
            <a:avLst/>
          </a:prstGeom>
          <a:noFill/>
          <a:ln w="25400">
            <a:solidFill>
              <a:srgbClr val="EEAA55"/>
            </a:solidFill>
            <a:round/>
            <a:headEnd type="oval" w="med" len="med"/>
            <a:tailEnd/>
          </a:ln>
        </p:spPr>
        <p:txBody>
          <a:bodyPr lIns="91418" tIns="45709" rIns="91418" bIns="45709"/>
          <a:lstStyle/>
          <a:p>
            <a:pPr>
              <a:defRPr/>
            </a:pPr>
            <a:endParaRPr lang="en-US" kern="0" dirty="0">
              <a:solidFill>
                <a:prstClr val="black"/>
              </a:solidFill>
              <a:cs typeface="Arial" charset="0"/>
            </a:endParaRPr>
          </a:p>
        </p:txBody>
      </p:sp>
      <p:sp>
        <p:nvSpPr>
          <p:cNvPr id="73" name="Rectangle 73"/>
          <p:cNvSpPr>
            <a:spLocks noChangeArrowheads="1"/>
          </p:cNvSpPr>
          <p:nvPr/>
        </p:nvSpPr>
        <p:spPr bwMode="auto">
          <a:xfrm>
            <a:off x="2433638" y="1793875"/>
            <a:ext cx="2093912" cy="307975"/>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Aug 15 2014</a:t>
            </a:r>
            <a:endParaRPr lang="en-US" sz="1400" dirty="0">
              <a:solidFill>
                <a:srgbClr val="000000"/>
              </a:solidFill>
              <a:latin typeface="Calibri" pitchFamily="34" charset="0"/>
              <a:cs typeface="Arial" charset="0"/>
            </a:endParaRPr>
          </a:p>
        </p:txBody>
      </p:sp>
      <p:sp>
        <p:nvSpPr>
          <p:cNvPr id="74" name="Line 113"/>
          <p:cNvSpPr>
            <a:spLocks noChangeShapeType="1"/>
          </p:cNvSpPr>
          <p:nvPr/>
        </p:nvSpPr>
        <p:spPr bwMode="auto">
          <a:xfrm flipV="1">
            <a:off x="3854450" y="3222625"/>
            <a:ext cx="0" cy="1320800"/>
          </a:xfrm>
          <a:prstGeom prst="line">
            <a:avLst/>
          </a:prstGeom>
          <a:noFill/>
          <a:ln w="25400">
            <a:solidFill>
              <a:srgbClr val="006699"/>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75" name="Rectangle 73"/>
          <p:cNvSpPr>
            <a:spLocks noChangeArrowheads="1"/>
          </p:cNvSpPr>
          <p:nvPr/>
        </p:nvSpPr>
        <p:spPr bwMode="auto">
          <a:xfrm>
            <a:off x="2738438" y="4435475"/>
            <a:ext cx="2247900" cy="306387"/>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Oct 1 2014</a:t>
            </a:r>
            <a:endParaRPr lang="en-US" sz="1400" dirty="0">
              <a:solidFill>
                <a:srgbClr val="000000"/>
              </a:solidFill>
              <a:latin typeface="Calibri" pitchFamily="34" charset="0"/>
              <a:cs typeface="Arial" charset="0"/>
            </a:endParaRPr>
          </a:p>
        </p:txBody>
      </p:sp>
      <p:sp>
        <p:nvSpPr>
          <p:cNvPr id="76" name="Line 113"/>
          <p:cNvSpPr>
            <a:spLocks noChangeShapeType="1"/>
          </p:cNvSpPr>
          <p:nvPr/>
        </p:nvSpPr>
        <p:spPr bwMode="auto">
          <a:xfrm flipH="1">
            <a:off x="3973513" y="1668463"/>
            <a:ext cx="1587" cy="1065212"/>
          </a:xfrm>
          <a:prstGeom prst="line">
            <a:avLst/>
          </a:prstGeom>
          <a:noFill/>
          <a:ln w="25400">
            <a:solidFill>
              <a:srgbClr val="EEAA55"/>
            </a:solidFill>
            <a:round/>
            <a:headEnd type="oval" w="med" len="med"/>
            <a:tailEnd/>
          </a:ln>
        </p:spPr>
        <p:txBody>
          <a:bodyPr lIns="91418" tIns="45709" rIns="91418" bIns="45709"/>
          <a:lstStyle/>
          <a:p>
            <a:pPr>
              <a:defRPr/>
            </a:pPr>
            <a:endParaRPr lang="en-US" kern="0" dirty="0">
              <a:solidFill>
                <a:prstClr val="black"/>
              </a:solidFill>
              <a:cs typeface="Arial" charset="0"/>
            </a:endParaRPr>
          </a:p>
        </p:txBody>
      </p:sp>
      <p:sp>
        <p:nvSpPr>
          <p:cNvPr id="77" name="Rectangle 73"/>
          <p:cNvSpPr>
            <a:spLocks noChangeArrowheads="1"/>
          </p:cNvSpPr>
          <p:nvPr/>
        </p:nvSpPr>
        <p:spPr bwMode="auto">
          <a:xfrm>
            <a:off x="3505200" y="1101725"/>
            <a:ext cx="850900" cy="523875"/>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Oct 15 2014</a:t>
            </a:r>
            <a:endParaRPr lang="en-US" sz="1400" dirty="0">
              <a:solidFill>
                <a:srgbClr val="000000"/>
              </a:solidFill>
              <a:latin typeface="Calibri" pitchFamily="34" charset="0"/>
              <a:cs typeface="Arial" charset="0"/>
            </a:endParaRPr>
          </a:p>
        </p:txBody>
      </p:sp>
      <p:sp>
        <p:nvSpPr>
          <p:cNvPr id="78" name="Line 113"/>
          <p:cNvSpPr>
            <a:spLocks noChangeShapeType="1"/>
          </p:cNvSpPr>
          <p:nvPr/>
        </p:nvSpPr>
        <p:spPr bwMode="auto">
          <a:xfrm flipH="1" flipV="1">
            <a:off x="4848225" y="3240088"/>
            <a:ext cx="3175" cy="652462"/>
          </a:xfrm>
          <a:prstGeom prst="line">
            <a:avLst/>
          </a:prstGeom>
          <a:noFill/>
          <a:ln w="25400">
            <a:solidFill>
              <a:srgbClr val="006699"/>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79" name="Rectangle 73"/>
          <p:cNvSpPr>
            <a:spLocks noChangeArrowheads="1"/>
          </p:cNvSpPr>
          <p:nvPr/>
        </p:nvSpPr>
        <p:spPr bwMode="auto">
          <a:xfrm>
            <a:off x="4038600" y="3905250"/>
            <a:ext cx="1600200" cy="307975"/>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Dec  1 2014</a:t>
            </a:r>
            <a:endParaRPr lang="en-US" sz="1400" dirty="0">
              <a:solidFill>
                <a:srgbClr val="000000"/>
              </a:solidFill>
              <a:latin typeface="Calibri" pitchFamily="34" charset="0"/>
              <a:cs typeface="Arial" charset="0"/>
            </a:endParaRPr>
          </a:p>
        </p:txBody>
      </p:sp>
      <p:sp>
        <p:nvSpPr>
          <p:cNvPr id="80" name="TextBox 79"/>
          <p:cNvSpPr txBox="1"/>
          <p:nvPr/>
        </p:nvSpPr>
        <p:spPr>
          <a:xfrm>
            <a:off x="0" y="6227763"/>
            <a:ext cx="3195638" cy="306387"/>
          </a:xfrm>
          <a:prstGeom prst="rect">
            <a:avLst/>
          </a:prstGeom>
          <a:noFill/>
        </p:spPr>
        <p:txBody>
          <a:bodyPr>
            <a:spAutoFit/>
          </a:bodyPr>
          <a:lstStyle/>
          <a:p>
            <a:pPr>
              <a:defRPr/>
            </a:pPr>
            <a:r>
              <a:rPr lang="en-US" sz="700" dirty="0">
                <a:solidFill>
                  <a:prstClr val="black"/>
                </a:solidFill>
                <a:cs typeface="Arial" charset="0"/>
              </a:rPr>
              <a:t>http://www.cms.gov/CCIIO/Resources/Funding-Opportunities/Downloads/amended-spring-2012-establishment-foa.pdf</a:t>
            </a:r>
          </a:p>
        </p:txBody>
      </p:sp>
      <p:sp>
        <p:nvSpPr>
          <p:cNvPr id="81" name="Rectangle 57"/>
          <p:cNvSpPr>
            <a:spLocks noChangeArrowheads="1"/>
          </p:cNvSpPr>
          <p:nvPr/>
        </p:nvSpPr>
        <p:spPr bwMode="auto">
          <a:xfrm>
            <a:off x="4648200" y="2668588"/>
            <a:ext cx="1371600" cy="646112"/>
          </a:xfrm>
          <a:prstGeom prst="rect">
            <a:avLst/>
          </a:prstGeom>
          <a:noFill/>
          <a:ln w="9525">
            <a:noFill/>
            <a:miter lim="800000"/>
            <a:headEnd/>
            <a:tailEnd/>
          </a:ln>
        </p:spPr>
        <p:txBody>
          <a:bodyPr lIns="91328" tIns="45665" rIns="91328" bIns="45665" anchor="b">
            <a:spAutoFit/>
          </a:bodyPr>
          <a:lstStyle/>
          <a:p>
            <a:pPr algn="ctr"/>
            <a:r>
              <a:rPr lang="en-US" b="1" dirty="0">
                <a:solidFill>
                  <a:prstClr val="black"/>
                </a:solidFill>
                <a:latin typeface="Calibri" pitchFamily="34" charset="0"/>
                <a:cs typeface="Arial" charset="0"/>
              </a:rPr>
              <a:t>  January 2015</a:t>
            </a:r>
          </a:p>
        </p:txBody>
      </p:sp>
      <p:sp>
        <p:nvSpPr>
          <p:cNvPr id="82" name="Line 113"/>
          <p:cNvSpPr>
            <a:spLocks noChangeShapeType="1"/>
          </p:cNvSpPr>
          <p:nvPr/>
        </p:nvSpPr>
        <p:spPr bwMode="auto">
          <a:xfrm>
            <a:off x="5410200" y="2455069"/>
            <a:ext cx="0" cy="292894"/>
          </a:xfrm>
          <a:prstGeom prst="line">
            <a:avLst/>
          </a:prstGeom>
          <a:noFill/>
          <a:ln w="25400">
            <a:solidFill>
              <a:srgbClr val="EEAA55"/>
            </a:solidFill>
            <a:round/>
            <a:headEnd type="oval" w="med" len="med"/>
            <a:tailEnd/>
          </a:ln>
        </p:spPr>
        <p:txBody>
          <a:bodyPr lIns="91418" tIns="45709" rIns="91418" bIns="45709"/>
          <a:lstStyle/>
          <a:p>
            <a:pPr>
              <a:defRPr/>
            </a:pPr>
            <a:endParaRPr lang="en-US" kern="0" dirty="0">
              <a:solidFill>
                <a:prstClr val="black"/>
              </a:solidFill>
              <a:cs typeface="Arial" charset="0"/>
            </a:endParaRPr>
          </a:p>
        </p:txBody>
      </p:sp>
      <p:sp>
        <p:nvSpPr>
          <p:cNvPr id="83" name="Rectangle 73"/>
          <p:cNvSpPr>
            <a:spLocks noChangeArrowheads="1"/>
          </p:cNvSpPr>
          <p:nvPr/>
        </p:nvSpPr>
        <p:spPr bwMode="auto">
          <a:xfrm>
            <a:off x="4335235" y="1207316"/>
            <a:ext cx="2779939" cy="1231084"/>
          </a:xfrm>
          <a:prstGeom prst="rect">
            <a:avLst/>
          </a:prstGeom>
          <a:solidFill>
            <a:srgbClr val="FF0000">
              <a:alpha val="30196"/>
            </a:srgbClr>
          </a:solidFill>
          <a:ln w="28575">
            <a:solidFill>
              <a:srgbClr val="EEAA55"/>
            </a:solidFill>
            <a:miter lim="800000"/>
            <a:headEnd/>
            <a:tailEnd/>
          </a:ln>
        </p:spPr>
        <p:txBody>
          <a:bodyPr wrap="square" lIns="91418" tIns="45709" rIns="91418" bIns="45709">
            <a:spAutoFit/>
          </a:bodyPr>
          <a:lstStyle/>
          <a:p>
            <a:pPr algn="ctr">
              <a:spcBef>
                <a:spcPct val="50000"/>
              </a:spcBef>
              <a:defRPr/>
            </a:pPr>
            <a:r>
              <a:rPr lang="en-US" sz="1400" b="1" kern="0" dirty="0">
                <a:solidFill>
                  <a:srgbClr val="000000"/>
                </a:solidFill>
                <a:latin typeface="Calibri" pitchFamily="34" charset="0"/>
                <a:cs typeface="Arial" charset="0"/>
              </a:rPr>
              <a:t>Jan 1 2015:</a:t>
            </a:r>
            <a:r>
              <a:rPr lang="en-US" sz="1400" kern="0" dirty="0">
                <a:solidFill>
                  <a:srgbClr val="000000"/>
                </a:solidFill>
                <a:latin typeface="Calibri" pitchFamily="34" charset="0"/>
                <a:cs typeface="Arial" charset="0"/>
              </a:rPr>
              <a:t> </a:t>
            </a:r>
            <a:r>
              <a:rPr lang="en-US" sz="1200" kern="0" dirty="0">
                <a:solidFill>
                  <a:srgbClr val="000000"/>
                </a:solidFill>
                <a:latin typeface="Calibri" pitchFamily="34" charset="0"/>
                <a:cs typeface="Arial" charset="0"/>
              </a:rPr>
              <a:t>No Section 1331(a) funding may be awarded after this date; Marketplace must be self-sustaining (implications for user fees); NCEs available for funding spend down up to five years after funding award date.</a:t>
            </a:r>
          </a:p>
        </p:txBody>
      </p:sp>
      <p:sp>
        <p:nvSpPr>
          <p:cNvPr id="84" name="TextBox 83"/>
          <p:cNvSpPr txBox="1"/>
          <p:nvPr/>
        </p:nvSpPr>
        <p:spPr>
          <a:xfrm>
            <a:off x="642938" y="5318125"/>
            <a:ext cx="1566862" cy="554037"/>
          </a:xfrm>
          <a:prstGeom prst="rect">
            <a:avLst/>
          </a:prstGeom>
          <a:noFill/>
        </p:spPr>
        <p:txBody>
          <a:bodyPr>
            <a:spAutoFit/>
          </a:bodyPr>
          <a:lstStyle/>
          <a:p>
            <a:pPr>
              <a:defRPr/>
            </a:pPr>
            <a:r>
              <a:rPr lang="en-US" sz="1000" dirty="0">
                <a:solidFill>
                  <a:srgbClr val="000000"/>
                </a:solidFill>
                <a:cs typeface="Arial" charset="0"/>
              </a:rPr>
              <a:t>Level One and Level Two Exchange Establishment Application Due</a:t>
            </a:r>
            <a:endParaRPr lang="en-US" sz="1000" dirty="0">
              <a:solidFill>
                <a:prstClr val="black"/>
              </a:solidFill>
              <a:cs typeface="Arial" charset="0"/>
            </a:endParaRPr>
          </a:p>
        </p:txBody>
      </p:sp>
      <p:sp>
        <p:nvSpPr>
          <p:cNvPr id="85" name="Line 113"/>
          <p:cNvSpPr>
            <a:spLocks noChangeShapeType="1"/>
          </p:cNvSpPr>
          <p:nvPr/>
        </p:nvSpPr>
        <p:spPr bwMode="auto">
          <a:xfrm flipH="1">
            <a:off x="609600" y="5481637"/>
            <a:ext cx="0" cy="225425"/>
          </a:xfrm>
          <a:prstGeom prst="line">
            <a:avLst/>
          </a:prstGeom>
          <a:noFill/>
          <a:ln w="25400">
            <a:solidFill>
              <a:srgbClr val="EEAA55"/>
            </a:solidFill>
            <a:round/>
            <a:headEnd type="oval" w="med" len="med"/>
            <a:tailEnd/>
          </a:ln>
        </p:spPr>
        <p:txBody>
          <a:bodyPr lIns="91418" tIns="45709" rIns="91418" bIns="45709"/>
          <a:lstStyle/>
          <a:p>
            <a:pPr>
              <a:defRPr/>
            </a:pPr>
            <a:endParaRPr lang="en-US" kern="0" dirty="0">
              <a:solidFill>
                <a:prstClr val="black"/>
              </a:solidFill>
              <a:cs typeface="Arial" charset="0"/>
            </a:endParaRPr>
          </a:p>
        </p:txBody>
      </p:sp>
      <p:sp>
        <p:nvSpPr>
          <p:cNvPr id="86" name="Line 79"/>
          <p:cNvSpPr>
            <a:spLocks noChangeShapeType="1"/>
          </p:cNvSpPr>
          <p:nvPr/>
        </p:nvSpPr>
        <p:spPr bwMode="auto">
          <a:xfrm flipH="1" flipV="1">
            <a:off x="2209800" y="5448300"/>
            <a:ext cx="0" cy="212725"/>
          </a:xfrm>
          <a:prstGeom prst="line">
            <a:avLst/>
          </a:prstGeom>
          <a:noFill/>
          <a:ln w="25400">
            <a:solidFill>
              <a:srgbClr val="006699"/>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87" name="TextBox 86"/>
          <p:cNvSpPr txBox="1"/>
          <p:nvPr/>
        </p:nvSpPr>
        <p:spPr>
          <a:xfrm>
            <a:off x="2255838" y="5300662"/>
            <a:ext cx="1782762" cy="708025"/>
          </a:xfrm>
          <a:prstGeom prst="rect">
            <a:avLst/>
          </a:prstGeom>
          <a:noFill/>
        </p:spPr>
        <p:txBody>
          <a:bodyPr>
            <a:spAutoFit/>
          </a:bodyPr>
          <a:lstStyle/>
          <a:p>
            <a:pPr>
              <a:defRPr/>
            </a:pPr>
            <a:r>
              <a:rPr lang="en-US" sz="1000" dirty="0">
                <a:solidFill>
                  <a:srgbClr val="000000"/>
                </a:solidFill>
                <a:cs typeface="Arial" charset="0"/>
              </a:rPr>
              <a:t>Anticipated Notice of Award for Prior Application  Deadline for Level One and Level Two Exchange Establishment Grant</a:t>
            </a:r>
            <a:endParaRPr lang="en-US" sz="1000" dirty="0">
              <a:solidFill>
                <a:prstClr val="black"/>
              </a:solidFill>
              <a:cs typeface="Arial" charset="0"/>
            </a:endParaRPr>
          </a:p>
        </p:txBody>
      </p:sp>
      <p:sp>
        <p:nvSpPr>
          <p:cNvPr id="88" name="TextBox 87"/>
          <p:cNvSpPr txBox="1"/>
          <p:nvPr/>
        </p:nvSpPr>
        <p:spPr>
          <a:xfrm>
            <a:off x="3886200" y="4827587"/>
            <a:ext cx="914400" cy="306388"/>
          </a:xfrm>
          <a:prstGeom prst="rect">
            <a:avLst/>
          </a:prstGeom>
          <a:solidFill>
            <a:sysClr val="window" lastClr="FFFFFF">
              <a:lumMod val="95000"/>
            </a:sysClr>
          </a:solidFill>
          <a:ln w="19050">
            <a:solidFill>
              <a:srgbClr val="C00000"/>
            </a:solidFill>
            <a:prstDash val="sysDot"/>
          </a:ln>
        </p:spPr>
        <p:txBody>
          <a:bodyPr>
            <a:spAutoFit/>
          </a:bodyPr>
          <a:lstStyle/>
          <a:p>
            <a:pPr algn="ctr">
              <a:defRPr/>
            </a:pPr>
            <a:r>
              <a:rPr lang="en-US" sz="1400" b="1" kern="0" dirty="0">
                <a:solidFill>
                  <a:prstClr val="black"/>
                </a:solidFill>
                <a:cs typeface="Arial" charset="0"/>
              </a:rPr>
              <a:t>KEY</a:t>
            </a:r>
          </a:p>
        </p:txBody>
      </p:sp>
      <p:sp>
        <p:nvSpPr>
          <p:cNvPr id="89" name="Rectangle 73"/>
          <p:cNvSpPr>
            <a:spLocks noChangeArrowheads="1"/>
          </p:cNvSpPr>
          <p:nvPr/>
        </p:nvSpPr>
        <p:spPr bwMode="auto">
          <a:xfrm>
            <a:off x="0" y="3721100"/>
            <a:ext cx="1504950" cy="677863"/>
          </a:xfrm>
          <a:prstGeom prst="rect">
            <a:avLst/>
          </a:prstGeom>
          <a:noFill/>
          <a:ln w="9525">
            <a:no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Present:  </a:t>
            </a:r>
            <a:r>
              <a:rPr lang="en-US" sz="1200" dirty="0">
                <a:solidFill>
                  <a:srgbClr val="000000"/>
                </a:solidFill>
                <a:latin typeface="Calibri" pitchFamily="34" charset="0"/>
                <a:cs typeface="Arial" charset="0"/>
              </a:rPr>
              <a:t>90/10 &amp; 50/50 funding exception available</a:t>
            </a:r>
          </a:p>
        </p:txBody>
      </p:sp>
      <p:sp>
        <p:nvSpPr>
          <p:cNvPr id="90" name="Line 79"/>
          <p:cNvSpPr>
            <a:spLocks noChangeShapeType="1"/>
          </p:cNvSpPr>
          <p:nvPr/>
        </p:nvSpPr>
        <p:spPr bwMode="auto">
          <a:xfrm flipH="1" flipV="1">
            <a:off x="685800" y="3251200"/>
            <a:ext cx="0" cy="393700"/>
          </a:xfrm>
          <a:prstGeom prst="line">
            <a:avLst/>
          </a:prstGeom>
          <a:noFill/>
          <a:ln w="25400">
            <a:solidFill>
              <a:srgbClr val="EEAA00">
                <a:lumMod val="75000"/>
              </a:srgbClr>
            </a:solidFill>
            <a:round/>
            <a:headEnd type="oval" w="med" len="med"/>
            <a:tailEnd/>
          </a:ln>
          <a:extLst/>
        </p:spPr>
        <p:txBody>
          <a:bodyPr lIns="91418" tIns="45709" rIns="91418" bIns="45709"/>
          <a:lstStyle/>
          <a:p>
            <a:pPr>
              <a:defRPr/>
            </a:pPr>
            <a:endParaRPr lang="en-US" kern="0" dirty="0">
              <a:solidFill>
                <a:srgbClr val="000000"/>
              </a:solidFill>
              <a:cs typeface="Arial" charset="0"/>
            </a:endParaRPr>
          </a:p>
        </p:txBody>
      </p:sp>
      <p:sp>
        <p:nvSpPr>
          <p:cNvPr id="91" name="Line 79"/>
          <p:cNvSpPr>
            <a:spLocks noChangeShapeType="1"/>
          </p:cNvSpPr>
          <p:nvPr/>
        </p:nvSpPr>
        <p:spPr bwMode="auto">
          <a:xfrm flipH="1" flipV="1">
            <a:off x="6623050" y="3376613"/>
            <a:ext cx="0" cy="395287"/>
          </a:xfrm>
          <a:prstGeom prst="line">
            <a:avLst/>
          </a:prstGeom>
          <a:noFill/>
          <a:ln w="25400">
            <a:solidFill>
              <a:srgbClr val="EEAA00">
                <a:lumMod val="75000"/>
              </a:srgbClr>
            </a:solidFill>
            <a:round/>
            <a:headEnd type="oval" w="med" len="med"/>
            <a:tailEnd/>
          </a:ln>
          <a:extLst/>
        </p:spPr>
        <p:txBody>
          <a:bodyPr lIns="91418" tIns="45709" rIns="91418" bIns="45709"/>
          <a:lstStyle/>
          <a:p>
            <a:pPr>
              <a:defRPr/>
            </a:pPr>
            <a:endParaRPr lang="en-US" kern="0" dirty="0">
              <a:solidFill>
                <a:srgbClr val="000000"/>
              </a:solidFill>
              <a:cs typeface="Arial" charset="0"/>
            </a:endParaRPr>
          </a:p>
        </p:txBody>
      </p:sp>
      <p:sp>
        <p:nvSpPr>
          <p:cNvPr id="92" name="Rectangle 57"/>
          <p:cNvSpPr>
            <a:spLocks noChangeArrowheads="1"/>
          </p:cNvSpPr>
          <p:nvPr/>
        </p:nvSpPr>
        <p:spPr bwMode="auto">
          <a:xfrm>
            <a:off x="6096000" y="2668588"/>
            <a:ext cx="1371600" cy="646112"/>
          </a:xfrm>
          <a:prstGeom prst="rect">
            <a:avLst/>
          </a:prstGeom>
          <a:noFill/>
          <a:ln w="9525">
            <a:noFill/>
            <a:miter lim="800000"/>
            <a:headEnd/>
            <a:tailEnd/>
          </a:ln>
        </p:spPr>
        <p:txBody>
          <a:bodyPr lIns="91328" tIns="45665" rIns="91328" bIns="45665" anchor="b">
            <a:spAutoFit/>
          </a:bodyPr>
          <a:lstStyle/>
          <a:p>
            <a:pPr algn="ctr"/>
            <a:r>
              <a:rPr lang="en-US" b="1" dirty="0">
                <a:solidFill>
                  <a:prstClr val="black"/>
                </a:solidFill>
                <a:latin typeface="Calibri" pitchFamily="34" charset="0"/>
                <a:cs typeface="Arial" charset="0"/>
              </a:rPr>
              <a:t>  January 2016</a:t>
            </a:r>
          </a:p>
        </p:txBody>
      </p:sp>
      <p:sp>
        <p:nvSpPr>
          <p:cNvPr id="93" name="Rectangle 73"/>
          <p:cNvSpPr>
            <a:spLocks noChangeArrowheads="1"/>
          </p:cNvSpPr>
          <p:nvPr/>
        </p:nvSpPr>
        <p:spPr bwMode="auto">
          <a:xfrm>
            <a:off x="5784850" y="3789363"/>
            <a:ext cx="1682750" cy="677862"/>
          </a:xfrm>
          <a:prstGeom prst="rect">
            <a:avLst/>
          </a:prstGeom>
          <a:solidFill>
            <a:srgbClr val="7AB800">
              <a:alpha val="60000"/>
            </a:srgbClr>
          </a:solidFill>
          <a:ln w="28575">
            <a:solidFill>
              <a:srgbClr val="EEAA00">
                <a:lumMod val="75000"/>
              </a:srgbClr>
            </a:solidFill>
          </a:ln>
          <a:extLst/>
        </p:spPr>
        <p:txBody>
          <a:bodyPr lIns="91418" tIns="45709" rIns="91418" bIns="45709">
            <a:spAutoFit/>
          </a:bodyPr>
          <a:lstStyle/>
          <a:p>
            <a:pPr algn="ctr">
              <a:spcBef>
                <a:spcPct val="50000"/>
              </a:spcBef>
              <a:defRPr/>
            </a:pPr>
            <a:r>
              <a:rPr lang="en-US" sz="1400" b="1" kern="0" dirty="0">
                <a:solidFill>
                  <a:srgbClr val="000000"/>
                </a:solidFill>
                <a:latin typeface="Calibri" pitchFamily="34" charset="0"/>
                <a:cs typeface="Arial" charset="0"/>
              </a:rPr>
              <a:t>Dec 31 2015:</a:t>
            </a:r>
            <a:r>
              <a:rPr lang="en-US" sz="1400" kern="0" dirty="0">
                <a:solidFill>
                  <a:srgbClr val="000000"/>
                </a:solidFill>
                <a:latin typeface="Calibri" pitchFamily="34" charset="0"/>
                <a:cs typeface="Arial" charset="0"/>
              </a:rPr>
              <a:t> </a:t>
            </a:r>
            <a:r>
              <a:rPr lang="en-US" sz="1200" kern="0" dirty="0">
                <a:solidFill>
                  <a:srgbClr val="000000"/>
                </a:solidFill>
                <a:latin typeface="Calibri" pitchFamily="34" charset="0"/>
                <a:cs typeface="Arial" charset="0"/>
              </a:rPr>
              <a:t>90/10 &amp; 50/50 funding exception ends</a:t>
            </a:r>
          </a:p>
        </p:txBody>
      </p:sp>
      <p:sp>
        <p:nvSpPr>
          <p:cNvPr id="94" name="TextBox 93"/>
          <p:cNvSpPr txBox="1"/>
          <p:nvPr/>
        </p:nvSpPr>
        <p:spPr>
          <a:xfrm>
            <a:off x="1712913" y="5051425"/>
            <a:ext cx="2859087" cy="277812"/>
          </a:xfrm>
          <a:prstGeom prst="rect">
            <a:avLst/>
          </a:prstGeom>
          <a:noFill/>
        </p:spPr>
        <p:txBody>
          <a:bodyPr>
            <a:spAutoFit/>
          </a:bodyPr>
          <a:lstStyle/>
          <a:p>
            <a:pPr algn="ctr">
              <a:defRPr/>
            </a:pPr>
            <a:r>
              <a:rPr lang="en-US" sz="1200" b="1" u="sng" dirty="0">
                <a:solidFill>
                  <a:prstClr val="black"/>
                </a:solidFill>
                <a:cs typeface="Arial" charset="0"/>
              </a:rPr>
              <a:t>Marketplace Funding</a:t>
            </a:r>
          </a:p>
        </p:txBody>
      </p:sp>
      <p:sp>
        <p:nvSpPr>
          <p:cNvPr id="95" name="TextBox 94"/>
          <p:cNvSpPr txBox="1"/>
          <p:nvPr/>
        </p:nvSpPr>
        <p:spPr>
          <a:xfrm>
            <a:off x="5980113" y="5097462"/>
            <a:ext cx="2859087" cy="277813"/>
          </a:xfrm>
          <a:prstGeom prst="rect">
            <a:avLst/>
          </a:prstGeom>
          <a:noFill/>
        </p:spPr>
        <p:txBody>
          <a:bodyPr>
            <a:spAutoFit/>
          </a:bodyPr>
          <a:lstStyle/>
          <a:p>
            <a:pPr algn="ctr">
              <a:defRPr/>
            </a:pPr>
            <a:r>
              <a:rPr lang="en-US" sz="1200" b="1" u="sng" dirty="0">
                <a:solidFill>
                  <a:prstClr val="black"/>
                </a:solidFill>
                <a:cs typeface="Arial" charset="0"/>
              </a:rPr>
              <a:t>Medicaid Funding</a:t>
            </a:r>
          </a:p>
        </p:txBody>
      </p:sp>
      <p:sp>
        <p:nvSpPr>
          <p:cNvPr id="96" name="Line 79"/>
          <p:cNvSpPr>
            <a:spLocks noChangeShapeType="1"/>
          </p:cNvSpPr>
          <p:nvPr/>
        </p:nvSpPr>
        <p:spPr bwMode="auto">
          <a:xfrm flipH="1" flipV="1">
            <a:off x="6705600" y="5494337"/>
            <a:ext cx="0" cy="241300"/>
          </a:xfrm>
          <a:prstGeom prst="line">
            <a:avLst/>
          </a:prstGeom>
          <a:noFill/>
          <a:ln w="25400">
            <a:solidFill>
              <a:srgbClr val="EEAA00">
                <a:lumMod val="75000"/>
              </a:srgbClr>
            </a:solidFill>
            <a:round/>
            <a:headEnd type="oval" w="med" len="med"/>
            <a:tailEnd/>
          </a:ln>
          <a:extLst/>
        </p:spPr>
        <p:txBody>
          <a:bodyPr lIns="91418" tIns="45709" rIns="91418" bIns="45709"/>
          <a:lstStyle/>
          <a:p>
            <a:pPr>
              <a:defRPr/>
            </a:pPr>
            <a:endParaRPr lang="en-US" kern="0" dirty="0">
              <a:solidFill>
                <a:srgbClr val="000000"/>
              </a:solidFill>
              <a:cs typeface="Arial" charset="0"/>
            </a:endParaRPr>
          </a:p>
        </p:txBody>
      </p:sp>
      <p:sp>
        <p:nvSpPr>
          <p:cNvPr id="97" name="TextBox 96"/>
          <p:cNvSpPr txBox="1"/>
          <p:nvPr/>
        </p:nvSpPr>
        <p:spPr>
          <a:xfrm>
            <a:off x="6818313" y="5429250"/>
            <a:ext cx="1543050" cy="400050"/>
          </a:xfrm>
          <a:prstGeom prst="rect">
            <a:avLst/>
          </a:prstGeom>
          <a:noFill/>
        </p:spPr>
        <p:txBody>
          <a:bodyPr>
            <a:spAutoFit/>
          </a:bodyPr>
          <a:lstStyle/>
          <a:p>
            <a:pPr>
              <a:defRPr/>
            </a:pPr>
            <a:r>
              <a:rPr lang="en-US" sz="1000" dirty="0">
                <a:solidFill>
                  <a:srgbClr val="000000"/>
                </a:solidFill>
                <a:cs typeface="Arial" charset="0"/>
              </a:rPr>
              <a:t>90/10 Funding &amp; 50/50 Funding Exception</a:t>
            </a:r>
            <a:endParaRPr lang="en-US" sz="1000" dirty="0">
              <a:solidFill>
                <a:prstClr val="black"/>
              </a:solidFill>
              <a:cs typeface="Arial" charset="0"/>
            </a:endParaRPr>
          </a:p>
        </p:txBody>
      </p:sp>
      <p:sp>
        <p:nvSpPr>
          <p:cNvPr id="98" name="Rectangle 57"/>
          <p:cNvSpPr>
            <a:spLocks noChangeArrowheads="1"/>
          </p:cNvSpPr>
          <p:nvPr/>
        </p:nvSpPr>
        <p:spPr bwMode="auto">
          <a:xfrm>
            <a:off x="7543800" y="2649538"/>
            <a:ext cx="1371600" cy="646112"/>
          </a:xfrm>
          <a:prstGeom prst="rect">
            <a:avLst/>
          </a:prstGeom>
          <a:noFill/>
          <a:ln w="9525">
            <a:noFill/>
            <a:miter lim="800000"/>
            <a:headEnd/>
            <a:tailEnd/>
          </a:ln>
        </p:spPr>
        <p:txBody>
          <a:bodyPr lIns="91328" tIns="45665" rIns="91328" bIns="45665" anchor="b">
            <a:spAutoFit/>
          </a:bodyPr>
          <a:lstStyle/>
          <a:p>
            <a:pPr algn="ctr"/>
            <a:r>
              <a:rPr lang="en-US" b="1" dirty="0">
                <a:solidFill>
                  <a:prstClr val="black"/>
                </a:solidFill>
                <a:latin typeface="Calibri" pitchFamily="34" charset="0"/>
                <a:cs typeface="Arial" charset="0"/>
              </a:rPr>
              <a:t>  December 2019</a:t>
            </a:r>
          </a:p>
        </p:txBody>
      </p:sp>
      <p:sp>
        <p:nvSpPr>
          <p:cNvPr id="99" name="Line 113"/>
          <p:cNvSpPr>
            <a:spLocks noChangeShapeType="1"/>
          </p:cNvSpPr>
          <p:nvPr/>
        </p:nvSpPr>
        <p:spPr bwMode="auto">
          <a:xfrm flipH="1">
            <a:off x="8153400" y="2438400"/>
            <a:ext cx="0" cy="295275"/>
          </a:xfrm>
          <a:prstGeom prst="line">
            <a:avLst/>
          </a:prstGeom>
          <a:noFill/>
          <a:ln w="25400">
            <a:solidFill>
              <a:srgbClr val="7030A0"/>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100" name="Rectangle 73"/>
          <p:cNvSpPr>
            <a:spLocks noChangeArrowheads="1"/>
          </p:cNvSpPr>
          <p:nvPr/>
        </p:nvSpPr>
        <p:spPr bwMode="auto">
          <a:xfrm>
            <a:off x="7215188" y="1208087"/>
            <a:ext cx="1852612" cy="1230313"/>
          </a:xfrm>
          <a:prstGeom prst="rect">
            <a:avLst/>
          </a:prstGeom>
          <a:solidFill>
            <a:srgbClr val="7030A0">
              <a:alpha val="30196"/>
            </a:srgbClr>
          </a:solidFill>
          <a:ln w="28575">
            <a:solidFill>
              <a:srgbClr val="7030A0"/>
            </a:solidFill>
            <a:miter lim="800000"/>
            <a:headEnd/>
            <a:tailEnd/>
          </a:ln>
        </p:spPr>
        <p:txBody>
          <a:bodyPr lIns="91418" tIns="45709" rIns="91418" bIns="45709">
            <a:spAutoFit/>
          </a:bodyPr>
          <a:lstStyle/>
          <a:p>
            <a:pPr algn="ctr">
              <a:spcBef>
                <a:spcPct val="50000"/>
              </a:spcBef>
            </a:pPr>
            <a:r>
              <a:rPr lang="en-US" sz="1400" b="1" dirty="0">
                <a:solidFill>
                  <a:srgbClr val="000000"/>
                </a:solidFill>
                <a:latin typeface="Calibri" pitchFamily="34" charset="0"/>
                <a:cs typeface="Arial" charset="0"/>
              </a:rPr>
              <a:t>Dec 1 2019:</a:t>
            </a:r>
            <a:r>
              <a:rPr lang="en-US" sz="14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Last day to spend down any Exchange Establishment Grant funding awarded Dec 1 2014, remaining under no-cost extensions. </a:t>
            </a:r>
          </a:p>
        </p:txBody>
      </p:sp>
      <p:sp>
        <p:nvSpPr>
          <p:cNvPr id="101" name="Line 113"/>
          <p:cNvSpPr>
            <a:spLocks noChangeShapeType="1"/>
          </p:cNvSpPr>
          <p:nvPr/>
        </p:nvSpPr>
        <p:spPr bwMode="auto">
          <a:xfrm flipH="1">
            <a:off x="4114800" y="5459412"/>
            <a:ext cx="0" cy="242888"/>
          </a:xfrm>
          <a:prstGeom prst="line">
            <a:avLst/>
          </a:prstGeom>
          <a:noFill/>
          <a:ln w="25400">
            <a:solidFill>
              <a:srgbClr val="7030A0"/>
            </a:solidFill>
            <a:round/>
            <a:headEnd type="oval" w="med" len="med"/>
            <a:tailEnd/>
          </a:ln>
        </p:spPr>
        <p:txBody>
          <a:bodyPr lIns="91418" tIns="45709" rIns="91418" bIns="45709"/>
          <a:lstStyle/>
          <a:p>
            <a:endParaRPr lang="en-US" dirty="0">
              <a:solidFill>
                <a:prstClr val="black"/>
              </a:solidFill>
              <a:cs typeface="Arial" charset="0"/>
            </a:endParaRPr>
          </a:p>
        </p:txBody>
      </p:sp>
      <p:sp>
        <p:nvSpPr>
          <p:cNvPr id="102" name="TextBox 101"/>
          <p:cNvSpPr txBox="1"/>
          <p:nvPr/>
        </p:nvSpPr>
        <p:spPr>
          <a:xfrm>
            <a:off x="4173538" y="5300662"/>
            <a:ext cx="1782762" cy="708025"/>
          </a:xfrm>
          <a:prstGeom prst="rect">
            <a:avLst/>
          </a:prstGeom>
          <a:noFill/>
        </p:spPr>
        <p:txBody>
          <a:bodyPr>
            <a:spAutoFit/>
          </a:bodyPr>
          <a:lstStyle/>
          <a:p>
            <a:pPr>
              <a:defRPr/>
            </a:pPr>
            <a:r>
              <a:rPr lang="en-US" sz="1000" dirty="0">
                <a:solidFill>
                  <a:srgbClr val="000000"/>
                </a:solidFill>
                <a:cs typeface="Arial" charset="0"/>
              </a:rPr>
              <a:t>Last date to use federal Exchange Establishment Grant funding if any remains via </a:t>
            </a:r>
            <a:r>
              <a:rPr lang="en-US" sz="1000" dirty="0" smtClean="0">
                <a:solidFill>
                  <a:srgbClr val="000000"/>
                </a:solidFill>
                <a:cs typeface="Arial" charset="0"/>
              </a:rPr>
              <a:t>No Cost Extensions</a:t>
            </a:r>
            <a:endParaRPr lang="en-US" sz="1000" dirty="0">
              <a:solidFill>
                <a:prstClr val="black"/>
              </a:solidFill>
              <a:cs typeface="Arial" charset="0"/>
            </a:endParaRPr>
          </a:p>
        </p:txBody>
      </p:sp>
    </p:spTree>
    <p:extLst>
      <p:ext uri="{BB962C8B-B14F-4D97-AF65-F5344CB8AC3E}">
        <p14:creationId xmlns="" xmlns:p14="http://schemas.microsoft.com/office/powerpoint/2010/main" val="271444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extLst>
              <p:ext uri="{D42A27DB-BD31-4B8C-83A1-F6EECF244321}">
                <p14:modId xmlns="" xmlns:p14="http://schemas.microsoft.com/office/powerpoint/2010/main" val="4151257937"/>
              </p:ext>
            </p:extLst>
          </p:nvPr>
        </p:nvGraphicFramePr>
        <p:xfrm>
          <a:off x="1588" y="1588"/>
          <a:ext cx="1587" cy="1587"/>
        </p:xfrm>
        <a:graphic>
          <a:graphicData uri="http://schemas.openxmlformats.org/presentationml/2006/ole">
            <p:oleObj spid="_x0000_s25608" name="think-cell Slide" r:id="rId4" imgW="360" imgH="360" progId="">
              <p:embed/>
            </p:oleObj>
          </a:graphicData>
        </a:graphic>
      </p:graphicFrame>
      <p:sp>
        <p:nvSpPr>
          <p:cNvPr id="3" name="Title 2"/>
          <p:cNvSpPr>
            <a:spLocks noGrp="1"/>
          </p:cNvSpPr>
          <p:nvPr>
            <p:ph type="title"/>
          </p:nvPr>
        </p:nvSpPr>
        <p:spPr/>
        <p:txBody>
          <a:bodyPr/>
          <a:lstStyle/>
          <a:p>
            <a:r>
              <a:rPr lang="en-US" dirty="0" smtClean="0"/>
              <a:t>HIX Consulting Experience </a:t>
            </a:r>
            <a:endParaRPr lang="en-US" dirty="0"/>
          </a:p>
        </p:txBody>
      </p:sp>
      <p:sp>
        <p:nvSpPr>
          <p:cNvPr id="114" name="Rectangle 113"/>
          <p:cNvSpPr/>
          <p:nvPr/>
        </p:nvSpPr>
        <p:spPr bwMode="gray">
          <a:xfrm>
            <a:off x="76200" y="2316802"/>
            <a:ext cx="1512883" cy="807398"/>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Functional Design</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Operational Readiness  </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Change Management </a:t>
            </a:r>
          </a:p>
        </p:txBody>
      </p:sp>
      <p:sp>
        <p:nvSpPr>
          <p:cNvPr id="117" name="Rectangle 116"/>
          <p:cNvSpPr/>
          <p:nvPr/>
        </p:nvSpPr>
        <p:spPr bwMode="gray">
          <a:xfrm>
            <a:off x="1831343" y="1310520"/>
            <a:ext cx="1708986" cy="777076"/>
          </a:xfrm>
          <a:prstGeom prst="rect">
            <a:avLst/>
          </a:prstGeom>
          <a:ln w="9525">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endParaRPr lang="en-US" sz="1000" kern="0" dirty="0">
              <a:solidFill>
                <a:sysClr val="windowText" lastClr="000000"/>
              </a:solidFill>
              <a:cs typeface="Arial" pitchFamily="34" charset="0"/>
            </a:endParaRPr>
          </a:p>
        </p:txBody>
      </p:sp>
      <p:sp>
        <p:nvSpPr>
          <p:cNvPr id="118" name="Rectangle 117"/>
          <p:cNvSpPr/>
          <p:nvPr/>
        </p:nvSpPr>
        <p:spPr bwMode="gray">
          <a:xfrm>
            <a:off x="1982925" y="1191572"/>
            <a:ext cx="552858" cy="228600"/>
          </a:xfrm>
          <a:prstGeom prst="rect">
            <a:avLst/>
          </a:prstGeom>
          <a:solidFill>
            <a:schemeClr val="bg1"/>
          </a:solid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3. Idaho </a:t>
            </a:r>
          </a:p>
        </p:txBody>
      </p:sp>
      <p:sp>
        <p:nvSpPr>
          <p:cNvPr id="120" name="Rectangle 119"/>
          <p:cNvSpPr/>
          <p:nvPr/>
        </p:nvSpPr>
        <p:spPr bwMode="gray">
          <a:xfrm>
            <a:off x="64307" y="2337661"/>
            <a:ext cx="1670088" cy="922815"/>
          </a:xfrm>
          <a:prstGeom prst="rect">
            <a:avLst/>
          </a:prstGeom>
          <a:noFill/>
          <a:ln w="9525">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endParaRPr lang="en-US" sz="1000" kern="0" dirty="0">
              <a:solidFill>
                <a:sysClr val="windowText" lastClr="000000"/>
              </a:solidFill>
              <a:cs typeface="Arial" pitchFamily="34" charset="0"/>
            </a:endParaRPr>
          </a:p>
        </p:txBody>
      </p:sp>
      <p:sp>
        <p:nvSpPr>
          <p:cNvPr id="124" name="Rectangle 123"/>
          <p:cNvSpPr/>
          <p:nvPr/>
        </p:nvSpPr>
        <p:spPr bwMode="gray">
          <a:xfrm>
            <a:off x="1831343" y="2323687"/>
            <a:ext cx="1708986" cy="936789"/>
          </a:xfrm>
          <a:prstGeom prst="rect">
            <a:avLst/>
          </a:prstGeom>
          <a:ln w="9525">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endParaRPr lang="en-US" sz="1000" kern="0" dirty="0">
              <a:solidFill>
                <a:sysClr val="windowText" lastClr="000000"/>
              </a:solidFill>
              <a:cs typeface="Arial" pitchFamily="34" charset="0"/>
            </a:endParaRPr>
          </a:p>
        </p:txBody>
      </p:sp>
      <p:sp>
        <p:nvSpPr>
          <p:cNvPr id="125" name="Rectangle 124"/>
          <p:cNvSpPr/>
          <p:nvPr/>
        </p:nvSpPr>
        <p:spPr bwMode="gray">
          <a:xfrm>
            <a:off x="1907117" y="2228009"/>
            <a:ext cx="1341893" cy="209872"/>
          </a:xfrm>
          <a:prstGeom prst="rect">
            <a:avLst/>
          </a:prstGeom>
          <a:solidFill>
            <a:schemeClr val="bg1"/>
          </a:solid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4. North Carolina</a:t>
            </a:r>
          </a:p>
        </p:txBody>
      </p:sp>
      <p:sp>
        <p:nvSpPr>
          <p:cNvPr id="126" name="Rectangle 125"/>
          <p:cNvSpPr/>
          <p:nvPr/>
        </p:nvSpPr>
        <p:spPr bwMode="gray">
          <a:xfrm>
            <a:off x="3690115" y="1297820"/>
            <a:ext cx="3529279" cy="789776"/>
          </a:xfrm>
          <a:prstGeom prst="rect">
            <a:avLst/>
          </a:prstGeom>
          <a:ln w="9525">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endParaRPr lang="en-US" sz="1000" kern="0" dirty="0">
              <a:solidFill>
                <a:sysClr val="windowText" lastClr="000000"/>
              </a:solidFill>
              <a:cs typeface="Arial" pitchFamily="34" charset="0"/>
            </a:endParaRPr>
          </a:p>
        </p:txBody>
      </p:sp>
      <p:sp>
        <p:nvSpPr>
          <p:cNvPr id="127" name="Rectangle 126"/>
          <p:cNvSpPr/>
          <p:nvPr/>
        </p:nvSpPr>
        <p:spPr bwMode="gray">
          <a:xfrm>
            <a:off x="3876979" y="1188168"/>
            <a:ext cx="1485963" cy="219304"/>
          </a:xfrm>
          <a:prstGeom prst="rect">
            <a:avLst/>
          </a:prstGeom>
          <a:solidFill>
            <a:schemeClr val="bg1"/>
          </a:solid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5. Massachusetts </a:t>
            </a:r>
          </a:p>
        </p:txBody>
      </p:sp>
      <p:sp>
        <p:nvSpPr>
          <p:cNvPr id="130" name="Rectangle 129"/>
          <p:cNvSpPr/>
          <p:nvPr/>
        </p:nvSpPr>
        <p:spPr bwMode="gray">
          <a:xfrm>
            <a:off x="5332439" y="1191572"/>
            <a:ext cx="1575704" cy="1096680"/>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Customer service operations advising</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Financial Management </a:t>
            </a:r>
          </a:p>
        </p:txBody>
      </p:sp>
      <p:sp>
        <p:nvSpPr>
          <p:cNvPr id="134" name="Rectangle 133"/>
          <p:cNvSpPr/>
          <p:nvPr/>
        </p:nvSpPr>
        <p:spPr bwMode="gray">
          <a:xfrm>
            <a:off x="7315302" y="1297819"/>
            <a:ext cx="1784347" cy="1962657"/>
          </a:xfrm>
          <a:prstGeom prst="rect">
            <a:avLst/>
          </a:prstGeom>
          <a:ln w="9525">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endParaRPr lang="en-US" sz="1000" b="1" kern="0" dirty="0">
              <a:solidFill>
                <a:sysClr val="windowText" lastClr="000000"/>
              </a:solidFill>
              <a:cs typeface="Arial" pitchFamily="34" charset="0"/>
            </a:endParaRPr>
          </a:p>
        </p:txBody>
      </p:sp>
      <p:sp>
        <p:nvSpPr>
          <p:cNvPr id="135" name="Rectangle 134"/>
          <p:cNvSpPr/>
          <p:nvPr/>
        </p:nvSpPr>
        <p:spPr bwMode="gray">
          <a:xfrm>
            <a:off x="7413008" y="1203949"/>
            <a:ext cx="370107" cy="219304"/>
          </a:xfrm>
          <a:prstGeom prst="rect">
            <a:avLst/>
          </a:prstGeom>
          <a:solidFill>
            <a:schemeClr val="bg1"/>
          </a:solid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7. DC</a:t>
            </a:r>
          </a:p>
        </p:txBody>
      </p:sp>
      <p:sp>
        <p:nvSpPr>
          <p:cNvPr id="138" name="Rectangle 137"/>
          <p:cNvSpPr/>
          <p:nvPr/>
        </p:nvSpPr>
        <p:spPr bwMode="gray">
          <a:xfrm>
            <a:off x="3800962" y="1160495"/>
            <a:ext cx="1784347" cy="1096680"/>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Operating Model Assessment</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Financial sustainability strategy</a:t>
            </a:r>
          </a:p>
        </p:txBody>
      </p:sp>
      <p:sp>
        <p:nvSpPr>
          <p:cNvPr id="139" name="Rectangle 138"/>
          <p:cNvSpPr/>
          <p:nvPr/>
        </p:nvSpPr>
        <p:spPr bwMode="gray">
          <a:xfrm>
            <a:off x="3690115" y="2301121"/>
            <a:ext cx="3529279" cy="959355"/>
          </a:xfrm>
          <a:prstGeom prst="rect">
            <a:avLst/>
          </a:prstGeom>
          <a:ln w="9525">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endParaRPr lang="en-US" sz="1000" kern="0" dirty="0">
              <a:solidFill>
                <a:sysClr val="windowText" lastClr="000000"/>
              </a:solidFill>
              <a:cs typeface="Arial" pitchFamily="34" charset="0"/>
            </a:endParaRPr>
          </a:p>
        </p:txBody>
      </p:sp>
      <p:sp>
        <p:nvSpPr>
          <p:cNvPr id="140" name="Rectangle 139"/>
          <p:cNvSpPr/>
          <p:nvPr/>
        </p:nvSpPr>
        <p:spPr bwMode="gray">
          <a:xfrm>
            <a:off x="3876979" y="2191469"/>
            <a:ext cx="932397" cy="161773"/>
          </a:xfrm>
          <a:prstGeom prst="rect">
            <a:avLst/>
          </a:prstGeom>
          <a:solidFill>
            <a:schemeClr val="bg1"/>
          </a:solid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6. Kentucky </a:t>
            </a:r>
          </a:p>
        </p:txBody>
      </p:sp>
      <p:sp>
        <p:nvSpPr>
          <p:cNvPr id="141" name="Rectangle 140"/>
          <p:cNvSpPr/>
          <p:nvPr/>
        </p:nvSpPr>
        <p:spPr bwMode="gray">
          <a:xfrm>
            <a:off x="5332438" y="2194873"/>
            <a:ext cx="2016542" cy="1096680"/>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BPR Transformation </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of field offices</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SHOP analysis and PMO</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HIX Standard Operation Procedures </a:t>
            </a:r>
          </a:p>
        </p:txBody>
      </p:sp>
      <p:sp>
        <p:nvSpPr>
          <p:cNvPr id="142" name="Rectangle 141"/>
          <p:cNvSpPr/>
          <p:nvPr/>
        </p:nvSpPr>
        <p:spPr bwMode="gray">
          <a:xfrm>
            <a:off x="3800963" y="2163796"/>
            <a:ext cx="1653792" cy="1096680"/>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Complete HIX </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Operational model</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Business and technical requirements and RFP </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Level 1 Grant </a:t>
            </a:r>
          </a:p>
        </p:txBody>
      </p:sp>
      <p:sp>
        <p:nvSpPr>
          <p:cNvPr id="143" name="Rectangle 142"/>
          <p:cNvSpPr/>
          <p:nvPr/>
        </p:nvSpPr>
        <p:spPr bwMode="gray">
          <a:xfrm>
            <a:off x="7411210" y="1264321"/>
            <a:ext cx="1662031" cy="1096680"/>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Complete HIX Op Model</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Business and technical requirements </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Level 1 Grant assistance</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Policy Analysis </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IV&amp;V and program design</a:t>
            </a:r>
          </a:p>
          <a:p>
            <a:pPr fontAlgn="base">
              <a:spcAft>
                <a:spcPts val="300"/>
              </a:spcAft>
            </a:pPr>
            <a:r>
              <a:rPr lang="en-US" sz="1000" b="1" kern="0" dirty="0">
                <a:solidFill>
                  <a:sysClr val="windowText" lastClr="000000"/>
                </a:solidFill>
                <a:cs typeface="Arial" pitchFamily="34" charset="0"/>
              </a:rPr>
              <a:t>Federal Government</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IRS ACA strategy </a:t>
            </a:r>
            <a:r>
              <a:rPr lang="en-US" sz="1000" b="1" kern="0" dirty="0">
                <a:solidFill>
                  <a:sysClr val="windowText" lastClr="000000"/>
                </a:solidFill>
                <a:cs typeface="Arial" pitchFamily="34" charset="0"/>
              </a:rPr>
              <a:t>  </a:t>
            </a:r>
          </a:p>
        </p:txBody>
      </p:sp>
      <p:sp>
        <p:nvSpPr>
          <p:cNvPr id="144" name="Rectangle 143"/>
          <p:cNvSpPr/>
          <p:nvPr/>
        </p:nvSpPr>
        <p:spPr bwMode="gray">
          <a:xfrm>
            <a:off x="1879334" y="1260438"/>
            <a:ext cx="1588135" cy="1096680"/>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Exchange Phase 1 Solution analysis and design support </a:t>
            </a:r>
          </a:p>
        </p:txBody>
      </p:sp>
      <p:sp>
        <p:nvSpPr>
          <p:cNvPr id="146" name="Rectangle 145"/>
          <p:cNvSpPr/>
          <p:nvPr/>
        </p:nvSpPr>
        <p:spPr bwMode="gray">
          <a:xfrm>
            <a:off x="132659" y="1280472"/>
            <a:ext cx="1662031" cy="1096680"/>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Complete Exchange Solution</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Service Center build out </a:t>
            </a:r>
          </a:p>
        </p:txBody>
      </p:sp>
      <p:sp>
        <p:nvSpPr>
          <p:cNvPr id="147" name="Rectangle 146"/>
          <p:cNvSpPr/>
          <p:nvPr/>
        </p:nvSpPr>
        <p:spPr bwMode="gray">
          <a:xfrm>
            <a:off x="64307" y="1307871"/>
            <a:ext cx="1670088" cy="779725"/>
          </a:xfrm>
          <a:prstGeom prst="rect">
            <a:avLst/>
          </a:prstGeom>
          <a:noFill/>
          <a:ln w="9525">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endParaRPr lang="en-US" sz="1000" kern="0" dirty="0">
              <a:solidFill>
                <a:sysClr val="windowText" lastClr="000000"/>
              </a:solidFill>
              <a:cs typeface="Arial" pitchFamily="34" charset="0"/>
            </a:endParaRPr>
          </a:p>
        </p:txBody>
      </p:sp>
      <p:sp>
        <p:nvSpPr>
          <p:cNvPr id="116" name="Rectangle 115"/>
          <p:cNvSpPr/>
          <p:nvPr/>
        </p:nvSpPr>
        <p:spPr bwMode="gray">
          <a:xfrm>
            <a:off x="174935" y="1198219"/>
            <a:ext cx="994856" cy="209253"/>
          </a:xfrm>
          <a:prstGeom prst="rect">
            <a:avLst/>
          </a:prstGeom>
          <a:solidFill>
            <a:schemeClr val="bg1"/>
          </a:solid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1. California </a:t>
            </a:r>
          </a:p>
        </p:txBody>
      </p:sp>
      <p:sp>
        <p:nvSpPr>
          <p:cNvPr id="148" name="Rectangle 147"/>
          <p:cNvSpPr/>
          <p:nvPr/>
        </p:nvSpPr>
        <p:spPr bwMode="gray">
          <a:xfrm>
            <a:off x="1907117" y="2389799"/>
            <a:ext cx="1769264" cy="807398"/>
          </a:xfrm>
          <a:prstGeom prst="rect">
            <a:avLst/>
          </a:prstGeom>
          <a:noFill/>
          <a:ln w="9525">
            <a:noFill/>
            <a:headEnd/>
            <a:tailEnd/>
          </a:ln>
        </p:spPr>
        <p:style>
          <a:lnRef idx="2">
            <a:schemeClr val="accent3"/>
          </a:lnRef>
          <a:fillRef idx="1">
            <a:schemeClr val="lt1"/>
          </a:fillRef>
          <a:effectRef idx="0">
            <a:schemeClr val="accent3"/>
          </a:effectRef>
          <a:fontRef idx="minor">
            <a:schemeClr val="dk1"/>
          </a:fontRef>
        </p:style>
        <p:txBody>
          <a:bodyPr vert="horz" wrap="square" lIns="0" tIns="182880" rIns="0" bIns="0" numCol="1" rtlCol="0" anchor="t" anchorCtr="0" compatLnSpc="1">
            <a:prstTxWarp prst="textNoShape">
              <a:avLst/>
            </a:prstTxWarp>
            <a:noAutofit/>
          </a:bodyPr>
          <a:lstStyle/>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Strategic Advisor</a:t>
            </a:r>
          </a:p>
          <a:p>
            <a:pPr marL="171450" indent="-171450" fontAlgn="base">
              <a:spcAft>
                <a:spcPts val="300"/>
              </a:spcAft>
              <a:buFont typeface="Arial" panose="020B0604020202020204" pitchFamily="34" charset="0"/>
              <a:buChar char="•"/>
            </a:pPr>
            <a:r>
              <a:rPr lang="en-US" sz="1000" kern="0" dirty="0">
                <a:solidFill>
                  <a:sysClr val="windowText" lastClr="000000"/>
                </a:solidFill>
                <a:cs typeface="Arial" pitchFamily="34" charset="0"/>
              </a:rPr>
              <a:t>Systems Implementation </a:t>
            </a:r>
          </a:p>
        </p:txBody>
      </p:sp>
      <p:sp>
        <p:nvSpPr>
          <p:cNvPr id="187" name="Rectangle 204"/>
          <p:cNvSpPr>
            <a:spLocks noChangeArrowheads="1"/>
          </p:cNvSpPr>
          <p:nvPr/>
        </p:nvSpPr>
        <p:spPr bwMode="auto">
          <a:xfrm>
            <a:off x="174935" y="2268604"/>
            <a:ext cx="591509" cy="169277"/>
          </a:xfrm>
          <a:prstGeom prst="rect">
            <a:avLst/>
          </a:prstGeom>
          <a:solidFill>
            <a:schemeClr val="bg1"/>
          </a:solidFill>
          <a:ln w="9525">
            <a:noFill/>
          </a:ln>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100" b="1" cap="small" dirty="0" smtClean="0">
                <a:solidFill>
                  <a:srgbClr val="000000"/>
                </a:solidFill>
              </a:rPr>
              <a:t>2. Hawaii</a:t>
            </a:r>
            <a:endParaRPr lang="en-US" altLang="en-US" sz="1100" cap="small" dirty="0" smtClean="0">
              <a:solidFill>
                <a:srgbClr val="000000"/>
              </a:solidFill>
            </a:endParaRPr>
          </a:p>
        </p:txBody>
      </p:sp>
      <p:grpSp>
        <p:nvGrpSpPr>
          <p:cNvPr id="9" name="Group 8"/>
          <p:cNvGrpSpPr/>
          <p:nvPr/>
        </p:nvGrpSpPr>
        <p:grpSpPr>
          <a:xfrm>
            <a:off x="2480811" y="3276600"/>
            <a:ext cx="6358389" cy="3466077"/>
            <a:chOff x="1654892" y="3272799"/>
            <a:chExt cx="6358389" cy="3466077"/>
          </a:xfrm>
        </p:grpSpPr>
        <p:sp>
          <p:nvSpPr>
            <p:cNvPr id="250" name="Freeform 4"/>
            <p:cNvSpPr>
              <a:spLocks/>
            </p:cNvSpPr>
            <p:nvPr/>
          </p:nvSpPr>
          <p:spPr bwMode="blackWhite">
            <a:xfrm>
              <a:off x="2012247" y="5826569"/>
              <a:ext cx="99383" cy="128304"/>
            </a:xfrm>
            <a:custGeom>
              <a:avLst/>
              <a:gdLst>
                <a:gd name="T0" fmla="*/ 0 w 47"/>
                <a:gd name="T1" fmla="*/ 69 h 69"/>
                <a:gd name="T2" fmla="*/ 0 w 47"/>
                <a:gd name="T3" fmla="*/ 48 h 69"/>
                <a:gd name="T4" fmla="*/ 26 w 47"/>
                <a:gd name="T5" fmla="*/ 0 h 69"/>
                <a:gd name="T6" fmla="*/ 47 w 47"/>
                <a:gd name="T7" fmla="*/ 14 h 69"/>
                <a:gd name="T8" fmla="*/ 24 w 47"/>
                <a:gd name="T9" fmla="*/ 69 h 69"/>
                <a:gd name="T10" fmla="*/ 0 w 47"/>
                <a:gd name="T11" fmla="*/ 69 h 69"/>
                <a:gd name="T12" fmla="*/ 0 60000 65536"/>
                <a:gd name="T13" fmla="*/ 0 60000 65536"/>
                <a:gd name="T14" fmla="*/ 0 60000 65536"/>
                <a:gd name="T15" fmla="*/ 0 60000 65536"/>
                <a:gd name="T16" fmla="*/ 0 60000 65536"/>
                <a:gd name="T17" fmla="*/ 0 60000 65536"/>
                <a:gd name="T18" fmla="*/ 0 w 47"/>
                <a:gd name="T19" fmla="*/ 0 h 69"/>
                <a:gd name="T20" fmla="*/ 47 w 47"/>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47" h="69">
                  <a:moveTo>
                    <a:pt x="0" y="69"/>
                  </a:moveTo>
                  <a:lnTo>
                    <a:pt x="0" y="48"/>
                  </a:lnTo>
                  <a:lnTo>
                    <a:pt x="26" y="0"/>
                  </a:lnTo>
                  <a:lnTo>
                    <a:pt x="47" y="14"/>
                  </a:lnTo>
                  <a:lnTo>
                    <a:pt x="24" y="69"/>
                  </a:lnTo>
                  <a:lnTo>
                    <a:pt x="0" y="6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1" name="Freeform 5"/>
            <p:cNvSpPr>
              <a:spLocks/>
            </p:cNvSpPr>
            <p:nvPr/>
          </p:nvSpPr>
          <p:spPr bwMode="blackWhite">
            <a:xfrm>
              <a:off x="2153921" y="5715000"/>
              <a:ext cx="183964" cy="161775"/>
            </a:xfrm>
            <a:custGeom>
              <a:avLst/>
              <a:gdLst>
                <a:gd name="T0" fmla="*/ 19 w 87"/>
                <a:gd name="T1" fmla="*/ 9 h 87"/>
                <a:gd name="T2" fmla="*/ 0 w 87"/>
                <a:gd name="T3" fmla="*/ 51 h 87"/>
                <a:gd name="T4" fmla="*/ 33 w 87"/>
                <a:gd name="T5" fmla="*/ 79 h 87"/>
                <a:gd name="T6" fmla="*/ 72 w 87"/>
                <a:gd name="T7" fmla="*/ 87 h 87"/>
                <a:gd name="T8" fmla="*/ 87 w 87"/>
                <a:gd name="T9" fmla="*/ 52 h 87"/>
                <a:gd name="T10" fmla="*/ 78 w 87"/>
                <a:gd name="T11" fmla="*/ 0 h 87"/>
                <a:gd name="T12" fmla="*/ 19 w 87"/>
                <a:gd name="T13" fmla="*/ 9 h 87"/>
                <a:gd name="T14" fmla="*/ 0 60000 65536"/>
                <a:gd name="T15" fmla="*/ 0 60000 65536"/>
                <a:gd name="T16" fmla="*/ 0 60000 65536"/>
                <a:gd name="T17" fmla="*/ 0 60000 65536"/>
                <a:gd name="T18" fmla="*/ 0 60000 65536"/>
                <a:gd name="T19" fmla="*/ 0 60000 65536"/>
                <a:gd name="T20" fmla="*/ 0 60000 65536"/>
                <a:gd name="T21" fmla="*/ 0 w 87"/>
                <a:gd name="T22" fmla="*/ 0 h 87"/>
                <a:gd name="T23" fmla="*/ 87 w 87"/>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87">
                  <a:moveTo>
                    <a:pt x="19" y="9"/>
                  </a:moveTo>
                  <a:lnTo>
                    <a:pt x="0" y="51"/>
                  </a:lnTo>
                  <a:lnTo>
                    <a:pt x="33" y="79"/>
                  </a:lnTo>
                  <a:lnTo>
                    <a:pt x="72" y="87"/>
                  </a:lnTo>
                  <a:lnTo>
                    <a:pt x="87" y="52"/>
                  </a:lnTo>
                  <a:lnTo>
                    <a:pt x="78" y="0"/>
                  </a:lnTo>
                  <a:lnTo>
                    <a:pt x="19" y="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2" name="Freeform 6"/>
            <p:cNvSpPr>
              <a:spLocks/>
            </p:cNvSpPr>
            <p:nvPr/>
          </p:nvSpPr>
          <p:spPr bwMode="blackWhite">
            <a:xfrm>
              <a:off x="2327312" y="5826569"/>
              <a:ext cx="274889" cy="182229"/>
            </a:xfrm>
            <a:custGeom>
              <a:avLst/>
              <a:gdLst>
                <a:gd name="T0" fmla="*/ 0 w 130"/>
                <a:gd name="T1" fmla="*/ 34 h 98"/>
                <a:gd name="T2" fmla="*/ 89 w 130"/>
                <a:gd name="T3" fmla="*/ 0 h 98"/>
                <a:gd name="T4" fmla="*/ 106 w 130"/>
                <a:gd name="T5" fmla="*/ 42 h 98"/>
                <a:gd name="T6" fmla="*/ 122 w 130"/>
                <a:gd name="T7" fmla="*/ 52 h 98"/>
                <a:gd name="T8" fmla="*/ 130 w 130"/>
                <a:gd name="T9" fmla="*/ 86 h 98"/>
                <a:gd name="T10" fmla="*/ 85 w 130"/>
                <a:gd name="T11" fmla="*/ 92 h 98"/>
                <a:gd name="T12" fmla="*/ 54 w 130"/>
                <a:gd name="T13" fmla="*/ 98 h 98"/>
                <a:gd name="T14" fmla="*/ 0 w 130"/>
                <a:gd name="T15" fmla="*/ 34 h 98"/>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98"/>
                <a:gd name="T26" fmla="*/ 130 w 130"/>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98">
                  <a:moveTo>
                    <a:pt x="0" y="34"/>
                  </a:moveTo>
                  <a:lnTo>
                    <a:pt x="89" y="0"/>
                  </a:lnTo>
                  <a:lnTo>
                    <a:pt x="106" y="42"/>
                  </a:lnTo>
                  <a:lnTo>
                    <a:pt x="122" y="52"/>
                  </a:lnTo>
                  <a:lnTo>
                    <a:pt x="130" y="86"/>
                  </a:lnTo>
                  <a:lnTo>
                    <a:pt x="85" y="92"/>
                  </a:lnTo>
                  <a:lnTo>
                    <a:pt x="54" y="98"/>
                  </a:lnTo>
                  <a:lnTo>
                    <a:pt x="0" y="34"/>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3" name="Freeform 7"/>
            <p:cNvSpPr>
              <a:spLocks/>
            </p:cNvSpPr>
            <p:nvPr/>
          </p:nvSpPr>
          <p:spPr bwMode="blackWhite">
            <a:xfrm>
              <a:off x="2610659" y="6408588"/>
              <a:ext cx="219911" cy="96693"/>
            </a:xfrm>
            <a:custGeom>
              <a:avLst/>
              <a:gdLst>
                <a:gd name="T0" fmla="*/ 16 w 104"/>
                <a:gd name="T1" fmla="*/ 2 h 52"/>
                <a:gd name="T2" fmla="*/ 0 w 104"/>
                <a:gd name="T3" fmla="*/ 49 h 52"/>
                <a:gd name="T4" fmla="*/ 28 w 104"/>
                <a:gd name="T5" fmla="*/ 52 h 52"/>
                <a:gd name="T6" fmla="*/ 44 w 104"/>
                <a:gd name="T7" fmla="*/ 41 h 52"/>
                <a:gd name="T8" fmla="*/ 76 w 104"/>
                <a:gd name="T9" fmla="*/ 42 h 52"/>
                <a:gd name="T10" fmla="*/ 104 w 104"/>
                <a:gd name="T11" fmla="*/ 22 h 52"/>
                <a:gd name="T12" fmla="*/ 86 w 104"/>
                <a:gd name="T13" fmla="*/ 14 h 52"/>
                <a:gd name="T14" fmla="*/ 72 w 104"/>
                <a:gd name="T15" fmla="*/ 0 h 52"/>
                <a:gd name="T16" fmla="*/ 16 w 104"/>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52"/>
                <a:gd name="T29" fmla="*/ 104 w 10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52">
                  <a:moveTo>
                    <a:pt x="16" y="2"/>
                  </a:moveTo>
                  <a:lnTo>
                    <a:pt x="0" y="49"/>
                  </a:lnTo>
                  <a:lnTo>
                    <a:pt x="28" y="52"/>
                  </a:lnTo>
                  <a:lnTo>
                    <a:pt x="44" y="41"/>
                  </a:lnTo>
                  <a:lnTo>
                    <a:pt x="76" y="42"/>
                  </a:lnTo>
                  <a:lnTo>
                    <a:pt x="104" y="22"/>
                  </a:lnTo>
                  <a:lnTo>
                    <a:pt x="86" y="14"/>
                  </a:lnTo>
                  <a:lnTo>
                    <a:pt x="72" y="0"/>
                  </a:lnTo>
                  <a:lnTo>
                    <a:pt x="16" y="2"/>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4" name="Freeform 8"/>
            <p:cNvSpPr>
              <a:spLocks/>
            </p:cNvSpPr>
            <p:nvPr/>
          </p:nvSpPr>
          <p:spPr bwMode="blackWhite">
            <a:xfrm>
              <a:off x="2676210" y="6101773"/>
              <a:ext cx="88810" cy="68801"/>
            </a:xfrm>
            <a:custGeom>
              <a:avLst/>
              <a:gdLst>
                <a:gd name="T0" fmla="*/ 37 w 42"/>
                <a:gd name="T1" fmla="*/ 0 h 37"/>
                <a:gd name="T2" fmla="*/ 0 w 42"/>
                <a:gd name="T3" fmla="*/ 3 h 37"/>
                <a:gd name="T4" fmla="*/ 6 w 42"/>
                <a:gd name="T5" fmla="*/ 37 h 37"/>
                <a:gd name="T6" fmla="*/ 42 w 42"/>
                <a:gd name="T7" fmla="*/ 29 h 37"/>
                <a:gd name="T8" fmla="*/ 37 w 42"/>
                <a:gd name="T9" fmla="*/ 0 h 37"/>
                <a:gd name="T10" fmla="*/ 0 60000 65536"/>
                <a:gd name="T11" fmla="*/ 0 60000 65536"/>
                <a:gd name="T12" fmla="*/ 0 60000 65536"/>
                <a:gd name="T13" fmla="*/ 0 60000 65536"/>
                <a:gd name="T14" fmla="*/ 0 60000 65536"/>
                <a:gd name="T15" fmla="*/ 0 w 42"/>
                <a:gd name="T16" fmla="*/ 0 h 37"/>
                <a:gd name="T17" fmla="*/ 42 w 42"/>
                <a:gd name="T18" fmla="*/ 37 h 37"/>
              </a:gdLst>
              <a:ahLst/>
              <a:cxnLst>
                <a:cxn ang="T10">
                  <a:pos x="T0" y="T1"/>
                </a:cxn>
                <a:cxn ang="T11">
                  <a:pos x="T2" y="T3"/>
                </a:cxn>
                <a:cxn ang="T12">
                  <a:pos x="T4" y="T5"/>
                </a:cxn>
                <a:cxn ang="T13">
                  <a:pos x="T6" y="T7"/>
                </a:cxn>
                <a:cxn ang="T14">
                  <a:pos x="T8" y="T9"/>
                </a:cxn>
              </a:cxnLst>
              <a:rect l="T15" t="T16" r="T17" b="T18"/>
              <a:pathLst>
                <a:path w="42" h="37">
                  <a:moveTo>
                    <a:pt x="37" y="0"/>
                  </a:moveTo>
                  <a:lnTo>
                    <a:pt x="0" y="3"/>
                  </a:lnTo>
                  <a:lnTo>
                    <a:pt x="6" y="37"/>
                  </a:lnTo>
                  <a:lnTo>
                    <a:pt x="42" y="29"/>
                  </a:lnTo>
                  <a:lnTo>
                    <a:pt x="37"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5" name="Freeform 10"/>
            <p:cNvSpPr>
              <a:spLocks/>
            </p:cNvSpPr>
            <p:nvPr/>
          </p:nvSpPr>
          <p:spPr bwMode="blackWhite">
            <a:xfrm>
              <a:off x="2927839" y="6211482"/>
              <a:ext cx="372157" cy="394211"/>
            </a:xfrm>
            <a:custGeom>
              <a:avLst/>
              <a:gdLst>
                <a:gd name="T0" fmla="*/ 30 w 176"/>
                <a:gd name="T1" fmla="*/ 0 h 212"/>
                <a:gd name="T2" fmla="*/ 0 w 176"/>
                <a:gd name="T3" fmla="*/ 81 h 212"/>
                <a:gd name="T4" fmla="*/ 21 w 176"/>
                <a:gd name="T5" fmla="*/ 121 h 212"/>
                <a:gd name="T6" fmla="*/ 21 w 176"/>
                <a:gd name="T7" fmla="*/ 193 h 212"/>
                <a:gd name="T8" fmla="*/ 63 w 176"/>
                <a:gd name="T9" fmla="*/ 212 h 212"/>
                <a:gd name="T10" fmla="*/ 82 w 176"/>
                <a:gd name="T11" fmla="*/ 170 h 212"/>
                <a:gd name="T12" fmla="*/ 136 w 176"/>
                <a:gd name="T13" fmla="*/ 160 h 212"/>
                <a:gd name="T14" fmla="*/ 176 w 176"/>
                <a:gd name="T15" fmla="*/ 114 h 212"/>
                <a:gd name="T16" fmla="*/ 134 w 176"/>
                <a:gd name="T17" fmla="*/ 42 h 212"/>
                <a:gd name="T18" fmla="*/ 30 w 176"/>
                <a:gd name="T19" fmla="*/ 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212"/>
                <a:gd name="T32" fmla="*/ 176 w 176"/>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212">
                  <a:moveTo>
                    <a:pt x="30" y="0"/>
                  </a:moveTo>
                  <a:lnTo>
                    <a:pt x="0" y="81"/>
                  </a:lnTo>
                  <a:lnTo>
                    <a:pt x="21" y="121"/>
                  </a:lnTo>
                  <a:lnTo>
                    <a:pt x="21" y="193"/>
                  </a:lnTo>
                  <a:lnTo>
                    <a:pt x="63" y="212"/>
                  </a:lnTo>
                  <a:lnTo>
                    <a:pt x="82" y="170"/>
                  </a:lnTo>
                  <a:lnTo>
                    <a:pt x="136" y="160"/>
                  </a:lnTo>
                  <a:lnTo>
                    <a:pt x="176" y="114"/>
                  </a:lnTo>
                  <a:lnTo>
                    <a:pt x="134" y="42"/>
                  </a:lnTo>
                  <a:lnTo>
                    <a:pt x="30"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6" name="Freeform 11"/>
            <p:cNvSpPr>
              <a:spLocks/>
            </p:cNvSpPr>
            <p:nvPr/>
          </p:nvSpPr>
          <p:spPr bwMode="blackWhite">
            <a:xfrm>
              <a:off x="2796738" y="6025534"/>
              <a:ext cx="205109" cy="154337"/>
            </a:xfrm>
            <a:custGeom>
              <a:avLst/>
              <a:gdLst>
                <a:gd name="T0" fmla="*/ 20 w 97"/>
                <a:gd name="T1" fmla="*/ 0 h 83"/>
                <a:gd name="T2" fmla="*/ 0 w 97"/>
                <a:gd name="T3" fmla="*/ 24 h 83"/>
                <a:gd name="T4" fmla="*/ 8 w 97"/>
                <a:gd name="T5" fmla="*/ 44 h 83"/>
                <a:gd name="T6" fmla="*/ 26 w 97"/>
                <a:gd name="T7" fmla="*/ 50 h 83"/>
                <a:gd name="T8" fmla="*/ 45 w 97"/>
                <a:gd name="T9" fmla="*/ 83 h 83"/>
                <a:gd name="T10" fmla="*/ 96 w 97"/>
                <a:gd name="T11" fmla="*/ 70 h 83"/>
                <a:gd name="T12" fmla="*/ 97 w 97"/>
                <a:gd name="T13" fmla="*/ 35 h 83"/>
                <a:gd name="T14" fmla="*/ 60 w 97"/>
                <a:gd name="T15" fmla="*/ 6 h 83"/>
                <a:gd name="T16" fmla="*/ 20 w 97"/>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3"/>
                <a:gd name="T29" fmla="*/ 97 w 97"/>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3">
                  <a:moveTo>
                    <a:pt x="20" y="0"/>
                  </a:moveTo>
                  <a:lnTo>
                    <a:pt x="0" y="24"/>
                  </a:lnTo>
                  <a:lnTo>
                    <a:pt x="8" y="44"/>
                  </a:lnTo>
                  <a:lnTo>
                    <a:pt x="26" y="50"/>
                  </a:lnTo>
                  <a:lnTo>
                    <a:pt x="45" y="83"/>
                  </a:lnTo>
                  <a:lnTo>
                    <a:pt x="96" y="70"/>
                  </a:lnTo>
                  <a:lnTo>
                    <a:pt x="97" y="35"/>
                  </a:lnTo>
                  <a:lnTo>
                    <a:pt x="60" y="6"/>
                  </a:lnTo>
                  <a:lnTo>
                    <a:pt x="20"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8" name="Freeform 13"/>
            <p:cNvSpPr>
              <a:spLocks/>
            </p:cNvSpPr>
            <p:nvPr/>
          </p:nvSpPr>
          <p:spPr bwMode="blackWhite">
            <a:xfrm>
              <a:off x="7545970" y="3272799"/>
              <a:ext cx="467311" cy="643381"/>
            </a:xfrm>
            <a:custGeom>
              <a:avLst/>
              <a:gdLst>
                <a:gd name="T0" fmla="*/ 51 w 221"/>
                <a:gd name="T1" fmla="*/ 11 h 346"/>
                <a:gd name="T2" fmla="*/ 19 w 221"/>
                <a:gd name="T3" fmla="*/ 75 h 346"/>
                <a:gd name="T4" fmla="*/ 34 w 221"/>
                <a:gd name="T5" fmla="*/ 99 h 346"/>
                <a:gd name="T6" fmla="*/ 19 w 221"/>
                <a:gd name="T7" fmla="*/ 128 h 346"/>
                <a:gd name="T8" fmla="*/ 28 w 221"/>
                <a:gd name="T9" fmla="*/ 137 h 346"/>
                <a:gd name="T10" fmla="*/ 22 w 221"/>
                <a:gd name="T11" fmla="*/ 157 h 346"/>
                <a:gd name="T12" fmla="*/ 22 w 221"/>
                <a:gd name="T13" fmla="*/ 189 h 346"/>
                <a:gd name="T14" fmla="*/ 0 w 221"/>
                <a:gd name="T15" fmla="*/ 201 h 346"/>
                <a:gd name="T16" fmla="*/ 8 w 221"/>
                <a:gd name="T17" fmla="*/ 211 h 346"/>
                <a:gd name="T18" fmla="*/ 54 w 221"/>
                <a:gd name="T19" fmla="*/ 331 h 346"/>
                <a:gd name="T20" fmla="*/ 91 w 221"/>
                <a:gd name="T21" fmla="*/ 346 h 346"/>
                <a:gd name="T22" fmla="*/ 89 w 221"/>
                <a:gd name="T23" fmla="*/ 322 h 346"/>
                <a:gd name="T24" fmla="*/ 107 w 221"/>
                <a:gd name="T25" fmla="*/ 302 h 346"/>
                <a:gd name="T26" fmla="*/ 101 w 221"/>
                <a:gd name="T27" fmla="*/ 282 h 346"/>
                <a:gd name="T28" fmla="*/ 146 w 221"/>
                <a:gd name="T29" fmla="*/ 257 h 346"/>
                <a:gd name="T30" fmla="*/ 148 w 221"/>
                <a:gd name="T31" fmla="*/ 224 h 346"/>
                <a:gd name="T32" fmla="*/ 175 w 221"/>
                <a:gd name="T33" fmla="*/ 221 h 346"/>
                <a:gd name="T34" fmla="*/ 196 w 221"/>
                <a:gd name="T35" fmla="*/ 196 h 346"/>
                <a:gd name="T36" fmla="*/ 221 w 221"/>
                <a:gd name="T37" fmla="*/ 178 h 346"/>
                <a:gd name="T38" fmla="*/ 221 w 221"/>
                <a:gd name="T39" fmla="*/ 157 h 346"/>
                <a:gd name="T40" fmla="*/ 186 w 221"/>
                <a:gd name="T41" fmla="*/ 150 h 346"/>
                <a:gd name="T42" fmla="*/ 180 w 221"/>
                <a:gd name="T43" fmla="*/ 127 h 346"/>
                <a:gd name="T44" fmla="*/ 145 w 221"/>
                <a:gd name="T45" fmla="*/ 123 h 346"/>
                <a:gd name="T46" fmla="*/ 117 w 221"/>
                <a:gd name="T47" fmla="*/ 21 h 346"/>
                <a:gd name="T48" fmla="*/ 104 w 221"/>
                <a:gd name="T49" fmla="*/ 0 h 346"/>
                <a:gd name="T50" fmla="*/ 69 w 221"/>
                <a:gd name="T51" fmla="*/ 9 h 346"/>
                <a:gd name="T52" fmla="*/ 63 w 221"/>
                <a:gd name="T53" fmla="*/ 19 h 346"/>
                <a:gd name="T54" fmla="*/ 51 w 221"/>
                <a:gd name="T55" fmla="*/ 11 h 3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1"/>
                <a:gd name="T85" fmla="*/ 0 h 346"/>
                <a:gd name="T86" fmla="*/ 221 w 221"/>
                <a:gd name="T87" fmla="*/ 346 h 3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1" h="346">
                  <a:moveTo>
                    <a:pt x="51" y="11"/>
                  </a:moveTo>
                  <a:lnTo>
                    <a:pt x="19" y="75"/>
                  </a:lnTo>
                  <a:lnTo>
                    <a:pt x="34" y="99"/>
                  </a:lnTo>
                  <a:lnTo>
                    <a:pt x="19" y="128"/>
                  </a:lnTo>
                  <a:lnTo>
                    <a:pt x="28" y="137"/>
                  </a:lnTo>
                  <a:lnTo>
                    <a:pt x="22" y="157"/>
                  </a:lnTo>
                  <a:lnTo>
                    <a:pt x="22" y="189"/>
                  </a:lnTo>
                  <a:lnTo>
                    <a:pt x="0" y="201"/>
                  </a:lnTo>
                  <a:lnTo>
                    <a:pt x="8" y="211"/>
                  </a:lnTo>
                  <a:lnTo>
                    <a:pt x="54" y="331"/>
                  </a:lnTo>
                  <a:lnTo>
                    <a:pt x="91" y="346"/>
                  </a:lnTo>
                  <a:lnTo>
                    <a:pt x="89" y="322"/>
                  </a:lnTo>
                  <a:lnTo>
                    <a:pt x="107" y="302"/>
                  </a:lnTo>
                  <a:lnTo>
                    <a:pt x="101" y="282"/>
                  </a:lnTo>
                  <a:lnTo>
                    <a:pt x="146" y="257"/>
                  </a:lnTo>
                  <a:lnTo>
                    <a:pt x="148" y="224"/>
                  </a:lnTo>
                  <a:lnTo>
                    <a:pt x="175" y="221"/>
                  </a:lnTo>
                  <a:lnTo>
                    <a:pt x="196" y="196"/>
                  </a:lnTo>
                  <a:lnTo>
                    <a:pt x="221" y="178"/>
                  </a:lnTo>
                  <a:lnTo>
                    <a:pt x="221" y="157"/>
                  </a:lnTo>
                  <a:lnTo>
                    <a:pt x="186" y="150"/>
                  </a:lnTo>
                  <a:lnTo>
                    <a:pt x="180" y="127"/>
                  </a:lnTo>
                  <a:lnTo>
                    <a:pt x="145" y="123"/>
                  </a:lnTo>
                  <a:lnTo>
                    <a:pt x="117" y="21"/>
                  </a:lnTo>
                  <a:lnTo>
                    <a:pt x="104" y="0"/>
                  </a:lnTo>
                  <a:lnTo>
                    <a:pt x="69" y="9"/>
                  </a:lnTo>
                  <a:lnTo>
                    <a:pt x="63" y="19"/>
                  </a:lnTo>
                  <a:lnTo>
                    <a:pt x="51" y="1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9" name="Freeform 14"/>
            <p:cNvSpPr>
              <a:spLocks/>
            </p:cNvSpPr>
            <p:nvPr/>
          </p:nvSpPr>
          <p:spPr bwMode="blackWhite">
            <a:xfrm>
              <a:off x="6846061" y="4544686"/>
              <a:ext cx="602641" cy="223138"/>
            </a:xfrm>
            <a:custGeom>
              <a:avLst/>
              <a:gdLst>
                <a:gd name="T0" fmla="*/ 0 w 285"/>
                <a:gd name="T1" fmla="*/ 41 h 120"/>
                <a:gd name="T2" fmla="*/ 212 w 285"/>
                <a:gd name="T3" fmla="*/ 0 h 120"/>
                <a:gd name="T4" fmla="*/ 247 w 285"/>
                <a:gd name="T5" fmla="*/ 82 h 120"/>
                <a:gd name="T6" fmla="*/ 284 w 285"/>
                <a:gd name="T7" fmla="*/ 73 h 120"/>
                <a:gd name="T8" fmla="*/ 285 w 285"/>
                <a:gd name="T9" fmla="*/ 114 h 120"/>
                <a:gd name="T10" fmla="*/ 256 w 285"/>
                <a:gd name="T11" fmla="*/ 120 h 120"/>
                <a:gd name="T12" fmla="*/ 229 w 285"/>
                <a:gd name="T13" fmla="*/ 93 h 120"/>
                <a:gd name="T14" fmla="*/ 212 w 285"/>
                <a:gd name="T15" fmla="*/ 60 h 120"/>
                <a:gd name="T16" fmla="*/ 209 w 285"/>
                <a:gd name="T17" fmla="*/ 15 h 120"/>
                <a:gd name="T18" fmla="*/ 196 w 285"/>
                <a:gd name="T19" fmla="*/ 38 h 120"/>
                <a:gd name="T20" fmla="*/ 211 w 285"/>
                <a:gd name="T21" fmla="*/ 106 h 120"/>
                <a:gd name="T22" fmla="*/ 149 w 285"/>
                <a:gd name="T23" fmla="*/ 115 h 120"/>
                <a:gd name="T24" fmla="*/ 147 w 285"/>
                <a:gd name="T25" fmla="*/ 66 h 120"/>
                <a:gd name="T26" fmla="*/ 109 w 285"/>
                <a:gd name="T27" fmla="*/ 44 h 120"/>
                <a:gd name="T28" fmla="*/ 76 w 285"/>
                <a:gd name="T29" fmla="*/ 39 h 120"/>
                <a:gd name="T30" fmla="*/ 9 w 285"/>
                <a:gd name="T31" fmla="*/ 73 h 120"/>
                <a:gd name="T32" fmla="*/ 0 w 285"/>
                <a:gd name="T33" fmla="*/ 41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120"/>
                <a:gd name="T53" fmla="*/ 285 w 285"/>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120">
                  <a:moveTo>
                    <a:pt x="0" y="41"/>
                  </a:moveTo>
                  <a:lnTo>
                    <a:pt x="212" y="0"/>
                  </a:lnTo>
                  <a:lnTo>
                    <a:pt x="247" y="82"/>
                  </a:lnTo>
                  <a:lnTo>
                    <a:pt x="284" y="73"/>
                  </a:lnTo>
                  <a:lnTo>
                    <a:pt x="285" y="114"/>
                  </a:lnTo>
                  <a:lnTo>
                    <a:pt x="256" y="120"/>
                  </a:lnTo>
                  <a:lnTo>
                    <a:pt x="229" y="93"/>
                  </a:lnTo>
                  <a:lnTo>
                    <a:pt x="212" y="60"/>
                  </a:lnTo>
                  <a:lnTo>
                    <a:pt x="209" y="15"/>
                  </a:lnTo>
                  <a:lnTo>
                    <a:pt x="196" y="38"/>
                  </a:lnTo>
                  <a:lnTo>
                    <a:pt x="211" y="106"/>
                  </a:lnTo>
                  <a:lnTo>
                    <a:pt x="149" y="115"/>
                  </a:lnTo>
                  <a:lnTo>
                    <a:pt x="147" y="66"/>
                  </a:lnTo>
                  <a:lnTo>
                    <a:pt x="109" y="44"/>
                  </a:lnTo>
                  <a:lnTo>
                    <a:pt x="76" y="39"/>
                  </a:lnTo>
                  <a:lnTo>
                    <a:pt x="9" y="73"/>
                  </a:lnTo>
                  <a:lnTo>
                    <a:pt x="0" y="41"/>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0" name="Freeform 15"/>
            <p:cNvSpPr>
              <a:spLocks/>
            </p:cNvSpPr>
            <p:nvPr/>
          </p:nvSpPr>
          <p:spPr bwMode="blackWhite">
            <a:xfrm>
              <a:off x="1923437" y="3321146"/>
              <a:ext cx="795063" cy="524374"/>
            </a:xfrm>
            <a:custGeom>
              <a:avLst/>
              <a:gdLst>
                <a:gd name="T0" fmla="*/ 95 w 376"/>
                <a:gd name="T1" fmla="*/ 0 h 282"/>
                <a:gd name="T2" fmla="*/ 172 w 376"/>
                <a:gd name="T3" fmla="*/ 22 h 282"/>
                <a:gd name="T4" fmla="*/ 231 w 376"/>
                <a:gd name="T5" fmla="*/ 36 h 282"/>
                <a:gd name="T6" fmla="*/ 260 w 376"/>
                <a:gd name="T7" fmla="*/ 42 h 282"/>
                <a:gd name="T8" fmla="*/ 289 w 376"/>
                <a:gd name="T9" fmla="*/ 47 h 282"/>
                <a:gd name="T10" fmla="*/ 328 w 376"/>
                <a:gd name="T11" fmla="*/ 54 h 282"/>
                <a:gd name="T12" fmla="*/ 376 w 376"/>
                <a:gd name="T13" fmla="*/ 63 h 282"/>
                <a:gd name="T14" fmla="*/ 345 w 376"/>
                <a:gd name="T15" fmla="*/ 282 h 282"/>
                <a:gd name="T16" fmla="*/ 199 w 376"/>
                <a:gd name="T17" fmla="*/ 250 h 282"/>
                <a:gd name="T18" fmla="*/ 179 w 376"/>
                <a:gd name="T19" fmla="*/ 264 h 282"/>
                <a:gd name="T20" fmla="*/ 153 w 376"/>
                <a:gd name="T21" fmla="*/ 243 h 282"/>
                <a:gd name="T22" fmla="*/ 130 w 376"/>
                <a:gd name="T23" fmla="*/ 264 h 282"/>
                <a:gd name="T24" fmla="*/ 109 w 376"/>
                <a:gd name="T25" fmla="*/ 246 h 282"/>
                <a:gd name="T26" fmla="*/ 48 w 376"/>
                <a:gd name="T27" fmla="*/ 243 h 282"/>
                <a:gd name="T28" fmla="*/ 57 w 376"/>
                <a:gd name="T29" fmla="*/ 207 h 282"/>
                <a:gd name="T30" fmla="*/ 14 w 376"/>
                <a:gd name="T31" fmla="*/ 204 h 282"/>
                <a:gd name="T32" fmla="*/ 9 w 376"/>
                <a:gd name="T33" fmla="*/ 184 h 282"/>
                <a:gd name="T34" fmla="*/ 18 w 376"/>
                <a:gd name="T35" fmla="*/ 162 h 282"/>
                <a:gd name="T36" fmla="*/ 7 w 376"/>
                <a:gd name="T37" fmla="*/ 143 h 282"/>
                <a:gd name="T38" fmla="*/ 8 w 376"/>
                <a:gd name="T39" fmla="*/ 88 h 282"/>
                <a:gd name="T40" fmla="*/ 0 w 376"/>
                <a:gd name="T41" fmla="*/ 46 h 282"/>
                <a:gd name="T42" fmla="*/ 5 w 376"/>
                <a:gd name="T43" fmla="*/ 29 h 282"/>
                <a:gd name="T44" fmla="*/ 24 w 376"/>
                <a:gd name="T45" fmla="*/ 36 h 282"/>
                <a:gd name="T46" fmla="*/ 44 w 376"/>
                <a:gd name="T47" fmla="*/ 61 h 282"/>
                <a:gd name="T48" fmla="*/ 81 w 376"/>
                <a:gd name="T49" fmla="*/ 66 h 282"/>
                <a:gd name="T50" fmla="*/ 91 w 376"/>
                <a:gd name="T51" fmla="*/ 87 h 282"/>
                <a:gd name="T52" fmla="*/ 73 w 376"/>
                <a:gd name="T53" fmla="*/ 87 h 282"/>
                <a:gd name="T54" fmla="*/ 71 w 376"/>
                <a:gd name="T55" fmla="*/ 104 h 282"/>
                <a:gd name="T56" fmla="*/ 81 w 376"/>
                <a:gd name="T57" fmla="*/ 106 h 282"/>
                <a:gd name="T58" fmla="*/ 85 w 376"/>
                <a:gd name="T59" fmla="*/ 123 h 282"/>
                <a:gd name="T60" fmla="*/ 63 w 376"/>
                <a:gd name="T61" fmla="*/ 136 h 282"/>
                <a:gd name="T62" fmla="*/ 63 w 376"/>
                <a:gd name="T63" fmla="*/ 148 h 282"/>
                <a:gd name="T64" fmla="*/ 89 w 376"/>
                <a:gd name="T65" fmla="*/ 148 h 282"/>
                <a:gd name="T66" fmla="*/ 95 w 376"/>
                <a:gd name="T67" fmla="*/ 118 h 282"/>
                <a:gd name="T68" fmla="*/ 114 w 376"/>
                <a:gd name="T69" fmla="*/ 100 h 282"/>
                <a:gd name="T70" fmla="*/ 91 w 376"/>
                <a:gd name="T71" fmla="*/ 52 h 282"/>
                <a:gd name="T72" fmla="*/ 105 w 376"/>
                <a:gd name="T73" fmla="*/ 37 h 282"/>
                <a:gd name="T74" fmla="*/ 95 w 376"/>
                <a:gd name="T75" fmla="*/ 0 h 2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6"/>
                <a:gd name="T115" fmla="*/ 0 h 282"/>
                <a:gd name="T116" fmla="*/ 376 w 376"/>
                <a:gd name="T117" fmla="*/ 282 h 2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6" h="282">
                  <a:moveTo>
                    <a:pt x="95" y="0"/>
                  </a:moveTo>
                  <a:lnTo>
                    <a:pt x="172" y="22"/>
                  </a:lnTo>
                  <a:lnTo>
                    <a:pt x="231" y="36"/>
                  </a:lnTo>
                  <a:lnTo>
                    <a:pt x="260" y="42"/>
                  </a:lnTo>
                  <a:lnTo>
                    <a:pt x="289" y="47"/>
                  </a:lnTo>
                  <a:lnTo>
                    <a:pt x="328" y="54"/>
                  </a:lnTo>
                  <a:lnTo>
                    <a:pt x="376" y="63"/>
                  </a:lnTo>
                  <a:lnTo>
                    <a:pt x="345" y="282"/>
                  </a:lnTo>
                  <a:lnTo>
                    <a:pt x="199" y="250"/>
                  </a:lnTo>
                  <a:lnTo>
                    <a:pt x="179" y="264"/>
                  </a:lnTo>
                  <a:lnTo>
                    <a:pt x="153" y="243"/>
                  </a:lnTo>
                  <a:lnTo>
                    <a:pt x="130" y="264"/>
                  </a:lnTo>
                  <a:lnTo>
                    <a:pt x="109" y="246"/>
                  </a:lnTo>
                  <a:lnTo>
                    <a:pt x="48" y="243"/>
                  </a:lnTo>
                  <a:lnTo>
                    <a:pt x="57" y="207"/>
                  </a:lnTo>
                  <a:lnTo>
                    <a:pt x="14" y="204"/>
                  </a:lnTo>
                  <a:lnTo>
                    <a:pt x="9" y="184"/>
                  </a:lnTo>
                  <a:lnTo>
                    <a:pt x="18" y="162"/>
                  </a:lnTo>
                  <a:lnTo>
                    <a:pt x="7" y="143"/>
                  </a:lnTo>
                  <a:lnTo>
                    <a:pt x="8" y="88"/>
                  </a:lnTo>
                  <a:lnTo>
                    <a:pt x="0" y="46"/>
                  </a:lnTo>
                  <a:lnTo>
                    <a:pt x="5" y="29"/>
                  </a:lnTo>
                  <a:lnTo>
                    <a:pt x="24" y="36"/>
                  </a:lnTo>
                  <a:lnTo>
                    <a:pt x="44" y="61"/>
                  </a:lnTo>
                  <a:lnTo>
                    <a:pt x="81" y="66"/>
                  </a:lnTo>
                  <a:lnTo>
                    <a:pt x="91" y="87"/>
                  </a:lnTo>
                  <a:lnTo>
                    <a:pt x="73" y="87"/>
                  </a:lnTo>
                  <a:lnTo>
                    <a:pt x="71" y="104"/>
                  </a:lnTo>
                  <a:lnTo>
                    <a:pt x="81" y="106"/>
                  </a:lnTo>
                  <a:lnTo>
                    <a:pt x="85" y="123"/>
                  </a:lnTo>
                  <a:lnTo>
                    <a:pt x="63" y="136"/>
                  </a:lnTo>
                  <a:lnTo>
                    <a:pt x="63" y="148"/>
                  </a:lnTo>
                  <a:lnTo>
                    <a:pt x="89" y="148"/>
                  </a:lnTo>
                  <a:lnTo>
                    <a:pt x="95" y="118"/>
                  </a:lnTo>
                  <a:lnTo>
                    <a:pt x="114" y="100"/>
                  </a:lnTo>
                  <a:lnTo>
                    <a:pt x="91" y="52"/>
                  </a:lnTo>
                  <a:lnTo>
                    <a:pt x="105" y="37"/>
                  </a:lnTo>
                  <a:lnTo>
                    <a:pt x="95"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1" name="Freeform 16"/>
            <p:cNvSpPr>
              <a:spLocks/>
            </p:cNvSpPr>
            <p:nvPr/>
          </p:nvSpPr>
          <p:spPr bwMode="blackWhite">
            <a:xfrm>
              <a:off x="1735244" y="3700480"/>
              <a:ext cx="991714" cy="678712"/>
            </a:xfrm>
            <a:custGeom>
              <a:avLst/>
              <a:gdLst>
                <a:gd name="T0" fmla="*/ 103 w 469"/>
                <a:gd name="T1" fmla="*/ 0 h 365"/>
                <a:gd name="T2" fmla="*/ 89 w 469"/>
                <a:gd name="T3" fmla="*/ 8 h 365"/>
                <a:gd name="T4" fmla="*/ 80 w 469"/>
                <a:gd name="T5" fmla="*/ 40 h 365"/>
                <a:gd name="T6" fmla="*/ 72 w 469"/>
                <a:gd name="T7" fmla="*/ 67 h 365"/>
                <a:gd name="T8" fmla="*/ 66 w 469"/>
                <a:gd name="T9" fmla="*/ 88 h 365"/>
                <a:gd name="T10" fmla="*/ 57 w 469"/>
                <a:gd name="T11" fmla="*/ 112 h 365"/>
                <a:gd name="T12" fmla="*/ 48 w 469"/>
                <a:gd name="T13" fmla="*/ 136 h 365"/>
                <a:gd name="T14" fmla="*/ 35 w 469"/>
                <a:gd name="T15" fmla="*/ 162 h 365"/>
                <a:gd name="T16" fmla="*/ 18 w 469"/>
                <a:gd name="T17" fmla="*/ 192 h 365"/>
                <a:gd name="T18" fmla="*/ 0 w 469"/>
                <a:gd name="T19" fmla="*/ 221 h 365"/>
                <a:gd name="T20" fmla="*/ 0 w 469"/>
                <a:gd name="T21" fmla="*/ 285 h 365"/>
                <a:gd name="T22" fmla="*/ 263 w 469"/>
                <a:gd name="T23" fmla="*/ 340 h 365"/>
                <a:gd name="T24" fmla="*/ 384 w 469"/>
                <a:gd name="T25" fmla="*/ 365 h 365"/>
                <a:gd name="T26" fmla="*/ 410 w 469"/>
                <a:gd name="T27" fmla="*/ 238 h 365"/>
                <a:gd name="T28" fmla="*/ 426 w 469"/>
                <a:gd name="T29" fmla="*/ 228 h 365"/>
                <a:gd name="T30" fmla="*/ 411 w 469"/>
                <a:gd name="T31" fmla="*/ 199 h 365"/>
                <a:gd name="T32" fmla="*/ 418 w 469"/>
                <a:gd name="T33" fmla="*/ 170 h 365"/>
                <a:gd name="T34" fmla="*/ 469 w 469"/>
                <a:gd name="T35" fmla="*/ 122 h 365"/>
                <a:gd name="T36" fmla="*/ 434 w 469"/>
                <a:gd name="T37" fmla="*/ 78 h 365"/>
                <a:gd name="T38" fmla="*/ 288 w 469"/>
                <a:gd name="T39" fmla="*/ 46 h 365"/>
                <a:gd name="T40" fmla="*/ 268 w 469"/>
                <a:gd name="T41" fmla="*/ 59 h 365"/>
                <a:gd name="T42" fmla="*/ 242 w 469"/>
                <a:gd name="T43" fmla="*/ 38 h 365"/>
                <a:gd name="T44" fmla="*/ 219 w 469"/>
                <a:gd name="T45" fmla="*/ 60 h 365"/>
                <a:gd name="T46" fmla="*/ 197 w 469"/>
                <a:gd name="T47" fmla="*/ 38 h 365"/>
                <a:gd name="T48" fmla="*/ 138 w 469"/>
                <a:gd name="T49" fmla="*/ 39 h 365"/>
                <a:gd name="T50" fmla="*/ 146 w 469"/>
                <a:gd name="T51" fmla="*/ 3 h 365"/>
                <a:gd name="T52" fmla="*/ 103 w 469"/>
                <a:gd name="T53" fmla="*/ 0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9"/>
                <a:gd name="T82" fmla="*/ 0 h 365"/>
                <a:gd name="T83" fmla="*/ 469 w 469"/>
                <a:gd name="T84" fmla="*/ 365 h 3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9" h="365">
                  <a:moveTo>
                    <a:pt x="103" y="0"/>
                  </a:moveTo>
                  <a:lnTo>
                    <a:pt x="89" y="8"/>
                  </a:lnTo>
                  <a:lnTo>
                    <a:pt x="80" y="40"/>
                  </a:lnTo>
                  <a:lnTo>
                    <a:pt x="72" y="67"/>
                  </a:lnTo>
                  <a:lnTo>
                    <a:pt x="66" y="88"/>
                  </a:lnTo>
                  <a:lnTo>
                    <a:pt x="57" y="112"/>
                  </a:lnTo>
                  <a:lnTo>
                    <a:pt x="48" y="136"/>
                  </a:lnTo>
                  <a:lnTo>
                    <a:pt x="35" y="162"/>
                  </a:lnTo>
                  <a:lnTo>
                    <a:pt x="18" y="192"/>
                  </a:lnTo>
                  <a:lnTo>
                    <a:pt x="0" y="221"/>
                  </a:lnTo>
                  <a:lnTo>
                    <a:pt x="0" y="285"/>
                  </a:lnTo>
                  <a:lnTo>
                    <a:pt x="263" y="340"/>
                  </a:lnTo>
                  <a:lnTo>
                    <a:pt x="384" y="365"/>
                  </a:lnTo>
                  <a:lnTo>
                    <a:pt x="410" y="238"/>
                  </a:lnTo>
                  <a:lnTo>
                    <a:pt x="426" y="228"/>
                  </a:lnTo>
                  <a:lnTo>
                    <a:pt x="411" y="199"/>
                  </a:lnTo>
                  <a:lnTo>
                    <a:pt x="418" y="170"/>
                  </a:lnTo>
                  <a:lnTo>
                    <a:pt x="469" y="122"/>
                  </a:lnTo>
                  <a:lnTo>
                    <a:pt x="434" y="78"/>
                  </a:lnTo>
                  <a:lnTo>
                    <a:pt x="288" y="46"/>
                  </a:lnTo>
                  <a:lnTo>
                    <a:pt x="268" y="59"/>
                  </a:lnTo>
                  <a:lnTo>
                    <a:pt x="242" y="38"/>
                  </a:lnTo>
                  <a:lnTo>
                    <a:pt x="219" y="60"/>
                  </a:lnTo>
                  <a:lnTo>
                    <a:pt x="197" y="38"/>
                  </a:lnTo>
                  <a:lnTo>
                    <a:pt x="138" y="39"/>
                  </a:lnTo>
                  <a:lnTo>
                    <a:pt x="146" y="3"/>
                  </a:lnTo>
                  <a:lnTo>
                    <a:pt x="103"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2" name="Freeform 17"/>
            <p:cNvSpPr>
              <a:spLocks/>
            </p:cNvSpPr>
            <p:nvPr/>
          </p:nvSpPr>
          <p:spPr bwMode="blackWhite">
            <a:xfrm>
              <a:off x="1654892" y="4224855"/>
              <a:ext cx="1044577" cy="1450397"/>
            </a:xfrm>
            <a:custGeom>
              <a:avLst/>
              <a:gdLst>
                <a:gd name="T0" fmla="*/ 38 w 494"/>
                <a:gd name="T1" fmla="*/ 0 h 780"/>
                <a:gd name="T2" fmla="*/ 265 w 494"/>
                <a:gd name="T3" fmla="*/ 47 h 780"/>
                <a:gd name="T4" fmla="*/ 216 w 494"/>
                <a:gd name="T5" fmla="*/ 276 h 780"/>
                <a:gd name="T6" fmla="*/ 471 w 494"/>
                <a:gd name="T7" fmla="*/ 626 h 780"/>
                <a:gd name="T8" fmla="*/ 494 w 494"/>
                <a:gd name="T9" fmla="*/ 670 h 780"/>
                <a:gd name="T10" fmla="*/ 470 w 494"/>
                <a:gd name="T11" fmla="*/ 691 h 780"/>
                <a:gd name="T12" fmla="*/ 454 w 494"/>
                <a:gd name="T13" fmla="*/ 730 h 780"/>
                <a:gd name="T14" fmla="*/ 439 w 494"/>
                <a:gd name="T15" fmla="*/ 753 h 780"/>
                <a:gd name="T16" fmla="*/ 455 w 494"/>
                <a:gd name="T17" fmla="*/ 773 h 780"/>
                <a:gd name="T18" fmla="*/ 429 w 494"/>
                <a:gd name="T19" fmla="*/ 780 h 780"/>
                <a:gd name="T20" fmla="*/ 279 w 494"/>
                <a:gd name="T21" fmla="*/ 774 h 780"/>
                <a:gd name="T22" fmla="*/ 269 w 494"/>
                <a:gd name="T23" fmla="*/ 729 h 780"/>
                <a:gd name="T24" fmla="*/ 243 w 494"/>
                <a:gd name="T25" fmla="*/ 696 h 780"/>
                <a:gd name="T26" fmla="*/ 224 w 494"/>
                <a:gd name="T27" fmla="*/ 684 h 780"/>
                <a:gd name="T28" fmla="*/ 219 w 494"/>
                <a:gd name="T29" fmla="*/ 660 h 780"/>
                <a:gd name="T30" fmla="*/ 203 w 494"/>
                <a:gd name="T31" fmla="*/ 647 h 780"/>
                <a:gd name="T32" fmla="*/ 187 w 494"/>
                <a:gd name="T33" fmla="*/ 631 h 780"/>
                <a:gd name="T34" fmla="*/ 182 w 494"/>
                <a:gd name="T35" fmla="*/ 613 h 780"/>
                <a:gd name="T36" fmla="*/ 167 w 494"/>
                <a:gd name="T37" fmla="*/ 601 h 780"/>
                <a:gd name="T38" fmla="*/ 144 w 494"/>
                <a:gd name="T39" fmla="*/ 607 h 780"/>
                <a:gd name="T40" fmla="*/ 117 w 494"/>
                <a:gd name="T41" fmla="*/ 598 h 780"/>
                <a:gd name="T42" fmla="*/ 117 w 494"/>
                <a:gd name="T43" fmla="*/ 588 h 780"/>
                <a:gd name="T44" fmla="*/ 116 w 494"/>
                <a:gd name="T45" fmla="*/ 566 h 780"/>
                <a:gd name="T46" fmla="*/ 106 w 494"/>
                <a:gd name="T47" fmla="*/ 543 h 780"/>
                <a:gd name="T48" fmla="*/ 105 w 494"/>
                <a:gd name="T49" fmla="*/ 523 h 780"/>
                <a:gd name="T50" fmla="*/ 93 w 494"/>
                <a:gd name="T51" fmla="*/ 506 h 780"/>
                <a:gd name="T52" fmla="*/ 96 w 494"/>
                <a:gd name="T53" fmla="*/ 490 h 780"/>
                <a:gd name="T54" fmla="*/ 63 w 494"/>
                <a:gd name="T55" fmla="*/ 450 h 780"/>
                <a:gd name="T56" fmla="*/ 63 w 494"/>
                <a:gd name="T57" fmla="*/ 427 h 780"/>
                <a:gd name="T58" fmla="*/ 80 w 494"/>
                <a:gd name="T59" fmla="*/ 419 h 780"/>
                <a:gd name="T60" fmla="*/ 80 w 494"/>
                <a:gd name="T61" fmla="*/ 405 h 780"/>
                <a:gd name="T62" fmla="*/ 63 w 494"/>
                <a:gd name="T63" fmla="*/ 400 h 780"/>
                <a:gd name="T64" fmla="*/ 56 w 494"/>
                <a:gd name="T65" fmla="*/ 379 h 780"/>
                <a:gd name="T66" fmla="*/ 48 w 494"/>
                <a:gd name="T67" fmla="*/ 341 h 780"/>
                <a:gd name="T68" fmla="*/ 72 w 494"/>
                <a:gd name="T69" fmla="*/ 362 h 780"/>
                <a:gd name="T70" fmla="*/ 62 w 494"/>
                <a:gd name="T71" fmla="*/ 335 h 780"/>
                <a:gd name="T72" fmla="*/ 80 w 494"/>
                <a:gd name="T73" fmla="*/ 335 h 780"/>
                <a:gd name="T74" fmla="*/ 80 w 494"/>
                <a:gd name="T75" fmla="*/ 315 h 780"/>
                <a:gd name="T76" fmla="*/ 62 w 494"/>
                <a:gd name="T77" fmla="*/ 302 h 780"/>
                <a:gd name="T78" fmla="*/ 54 w 494"/>
                <a:gd name="T79" fmla="*/ 321 h 780"/>
                <a:gd name="T80" fmla="*/ 38 w 494"/>
                <a:gd name="T81" fmla="*/ 314 h 780"/>
                <a:gd name="T82" fmla="*/ 6 w 494"/>
                <a:gd name="T83" fmla="*/ 227 h 780"/>
                <a:gd name="T84" fmla="*/ 15 w 494"/>
                <a:gd name="T85" fmla="*/ 164 h 780"/>
                <a:gd name="T86" fmla="*/ 0 w 494"/>
                <a:gd name="T87" fmla="*/ 129 h 780"/>
                <a:gd name="T88" fmla="*/ 8 w 494"/>
                <a:gd name="T89" fmla="*/ 102 h 780"/>
                <a:gd name="T90" fmla="*/ 23 w 494"/>
                <a:gd name="T91" fmla="*/ 96 h 780"/>
                <a:gd name="T92" fmla="*/ 38 w 494"/>
                <a:gd name="T93" fmla="*/ 53 h 780"/>
                <a:gd name="T94" fmla="*/ 38 w 494"/>
                <a:gd name="T95" fmla="*/ 0 h 7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4"/>
                <a:gd name="T145" fmla="*/ 0 h 780"/>
                <a:gd name="T146" fmla="*/ 494 w 494"/>
                <a:gd name="T147" fmla="*/ 780 h 7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4" h="780">
                  <a:moveTo>
                    <a:pt x="38" y="0"/>
                  </a:moveTo>
                  <a:lnTo>
                    <a:pt x="265" y="47"/>
                  </a:lnTo>
                  <a:lnTo>
                    <a:pt x="216" y="276"/>
                  </a:lnTo>
                  <a:lnTo>
                    <a:pt x="471" y="626"/>
                  </a:lnTo>
                  <a:lnTo>
                    <a:pt x="494" y="670"/>
                  </a:lnTo>
                  <a:lnTo>
                    <a:pt x="470" y="691"/>
                  </a:lnTo>
                  <a:lnTo>
                    <a:pt x="454" y="730"/>
                  </a:lnTo>
                  <a:lnTo>
                    <a:pt x="439" y="753"/>
                  </a:lnTo>
                  <a:lnTo>
                    <a:pt x="455" y="773"/>
                  </a:lnTo>
                  <a:lnTo>
                    <a:pt x="429" y="780"/>
                  </a:lnTo>
                  <a:lnTo>
                    <a:pt x="279" y="774"/>
                  </a:lnTo>
                  <a:lnTo>
                    <a:pt x="269" y="729"/>
                  </a:lnTo>
                  <a:lnTo>
                    <a:pt x="243" y="696"/>
                  </a:lnTo>
                  <a:lnTo>
                    <a:pt x="224" y="684"/>
                  </a:lnTo>
                  <a:lnTo>
                    <a:pt x="219" y="660"/>
                  </a:lnTo>
                  <a:lnTo>
                    <a:pt x="203" y="647"/>
                  </a:lnTo>
                  <a:lnTo>
                    <a:pt x="187" y="631"/>
                  </a:lnTo>
                  <a:lnTo>
                    <a:pt x="182" y="613"/>
                  </a:lnTo>
                  <a:lnTo>
                    <a:pt x="167" y="601"/>
                  </a:lnTo>
                  <a:lnTo>
                    <a:pt x="144" y="607"/>
                  </a:lnTo>
                  <a:lnTo>
                    <a:pt x="117" y="598"/>
                  </a:lnTo>
                  <a:lnTo>
                    <a:pt x="117" y="588"/>
                  </a:lnTo>
                  <a:lnTo>
                    <a:pt x="116" y="566"/>
                  </a:lnTo>
                  <a:lnTo>
                    <a:pt x="106" y="543"/>
                  </a:lnTo>
                  <a:lnTo>
                    <a:pt x="105" y="523"/>
                  </a:lnTo>
                  <a:lnTo>
                    <a:pt x="93" y="506"/>
                  </a:lnTo>
                  <a:lnTo>
                    <a:pt x="96" y="490"/>
                  </a:lnTo>
                  <a:lnTo>
                    <a:pt x="63" y="450"/>
                  </a:lnTo>
                  <a:lnTo>
                    <a:pt x="63" y="427"/>
                  </a:lnTo>
                  <a:lnTo>
                    <a:pt x="80" y="419"/>
                  </a:lnTo>
                  <a:lnTo>
                    <a:pt x="80" y="405"/>
                  </a:lnTo>
                  <a:lnTo>
                    <a:pt x="63" y="400"/>
                  </a:lnTo>
                  <a:lnTo>
                    <a:pt x="56" y="379"/>
                  </a:lnTo>
                  <a:lnTo>
                    <a:pt x="48" y="341"/>
                  </a:lnTo>
                  <a:lnTo>
                    <a:pt x="72" y="362"/>
                  </a:lnTo>
                  <a:lnTo>
                    <a:pt x="62" y="335"/>
                  </a:lnTo>
                  <a:lnTo>
                    <a:pt x="80" y="335"/>
                  </a:lnTo>
                  <a:lnTo>
                    <a:pt x="80" y="315"/>
                  </a:lnTo>
                  <a:lnTo>
                    <a:pt x="62" y="302"/>
                  </a:lnTo>
                  <a:lnTo>
                    <a:pt x="54" y="321"/>
                  </a:lnTo>
                  <a:lnTo>
                    <a:pt x="38" y="314"/>
                  </a:lnTo>
                  <a:lnTo>
                    <a:pt x="6" y="227"/>
                  </a:lnTo>
                  <a:lnTo>
                    <a:pt x="15" y="164"/>
                  </a:lnTo>
                  <a:lnTo>
                    <a:pt x="0" y="129"/>
                  </a:lnTo>
                  <a:lnTo>
                    <a:pt x="8" y="102"/>
                  </a:lnTo>
                  <a:lnTo>
                    <a:pt x="23" y="96"/>
                  </a:lnTo>
                  <a:lnTo>
                    <a:pt x="38" y="53"/>
                  </a:lnTo>
                  <a:lnTo>
                    <a:pt x="38"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3" name="Freeform 18"/>
            <p:cNvSpPr>
              <a:spLocks/>
            </p:cNvSpPr>
            <p:nvPr/>
          </p:nvSpPr>
          <p:spPr bwMode="blackWhite">
            <a:xfrm>
              <a:off x="2111630" y="4315969"/>
              <a:ext cx="788719" cy="1072922"/>
            </a:xfrm>
            <a:custGeom>
              <a:avLst/>
              <a:gdLst>
                <a:gd name="T0" fmla="*/ 47 w 373"/>
                <a:gd name="T1" fmla="*/ 0 h 577"/>
                <a:gd name="T2" fmla="*/ 0 w 373"/>
                <a:gd name="T3" fmla="*/ 229 h 577"/>
                <a:gd name="T4" fmla="*/ 254 w 373"/>
                <a:gd name="T5" fmla="*/ 577 h 577"/>
                <a:gd name="T6" fmla="*/ 270 w 373"/>
                <a:gd name="T7" fmla="*/ 562 h 577"/>
                <a:gd name="T8" fmla="*/ 269 w 373"/>
                <a:gd name="T9" fmla="*/ 493 h 577"/>
                <a:gd name="T10" fmla="*/ 300 w 373"/>
                <a:gd name="T11" fmla="*/ 498 h 577"/>
                <a:gd name="T12" fmla="*/ 333 w 373"/>
                <a:gd name="T13" fmla="*/ 287 h 577"/>
                <a:gd name="T14" fmla="*/ 355 w 373"/>
                <a:gd name="T15" fmla="*/ 143 h 577"/>
                <a:gd name="T16" fmla="*/ 362 w 373"/>
                <a:gd name="T17" fmla="*/ 100 h 577"/>
                <a:gd name="T18" fmla="*/ 373 w 373"/>
                <a:gd name="T19" fmla="*/ 61 h 577"/>
                <a:gd name="T20" fmla="*/ 205 w 373"/>
                <a:gd name="T21" fmla="*/ 34 h 577"/>
                <a:gd name="T22" fmla="*/ 47 w 373"/>
                <a:gd name="T23" fmla="*/ 0 h 5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3"/>
                <a:gd name="T37" fmla="*/ 0 h 577"/>
                <a:gd name="T38" fmla="*/ 373 w 373"/>
                <a:gd name="T39" fmla="*/ 577 h 5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3" h="577">
                  <a:moveTo>
                    <a:pt x="47" y="0"/>
                  </a:moveTo>
                  <a:lnTo>
                    <a:pt x="0" y="229"/>
                  </a:lnTo>
                  <a:lnTo>
                    <a:pt x="254" y="577"/>
                  </a:lnTo>
                  <a:lnTo>
                    <a:pt x="270" y="562"/>
                  </a:lnTo>
                  <a:lnTo>
                    <a:pt x="269" y="493"/>
                  </a:lnTo>
                  <a:lnTo>
                    <a:pt x="300" y="498"/>
                  </a:lnTo>
                  <a:lnTo>
                    <a:pt x="333" y="287"/>
                  </a:lnTo>
                  <a:lnTo>
                    <a:pt x="355" y="143"/>
                  </a:lnTo>
                  <a:lnTo>
                    <a:pt x="362" y="100"/>
                  </a:lnTo>
                  <a:lnTo>
                    <a:pt x="373" y="61"/>
                  </a:lnTo>
                  <a:lnTo>
                    <a:pt x="205" y="34"/>
                  </a:lnTo>
                  <a:lnTo>
                    <a:pt x="47"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4" name="Freeform 19"/>
            <p:cNvSpPr>
              <a:spLocks/>
            </p:cNvSpPr>
            <p:nvPr/>
          </p:nvSpPr>
          <p:spPr bwMode="blackWhite">
            <a:xfrm>
              <a:off x="2545109" y="3436434"/>
              <a:ext cx="712596" cy="1035732"/>
            </a:xfrm>
            <a:custGeom>
              <a:avLst/>
              <a:gdLst>
                <a:gd name="T0" fmla="*/ 82 w 337"/>
                <a:gd name="T1" fmla="*/ 0 h 557"/>
                <a:gd name="T2" fmla="*/ 51 w 337"/>
                <a:gd name="T3" fmla="*/ 218 h 557"/>
                <a:gd name="T4" fmla="*/ 83 w 337"/>
                <a:gd name="T5" fmla="*/ 264 h 557"/>
                <a:gd name="T6" fmla="*/ 33 w 337"/>
                <a:gd name="T7" fmla="*/ 312 h 557"/>
                <a:gd name="T8" fmla="*/ 27 w 337"/>
                <a:gd name="T9" fmla="*/ 346 h 557"/>
                <a:gd name="T10" fmla="*/ 41 w 337"/>
                <a:gd name="T11" fmla="*/ 370 h 557"/>
                <a:gd name="T12" fmla="*/ 27 w 337"/>
                <a:gd name="T13" fmla="*/ 381 h 557"/>
                <a:gd name="T14" fmla="*/ 0 w 337"/>
                <a:gd name="T15" fmla="*/ 507 h 557"/>
                <a:gd name="T16" fmla="*/ 161 w 337"/>
                <a:gd name="T17" fmla="*/ 537 h 557"/>
                <a:gd name="T18" fmla="*/ 313 w 337"/>
                <a:gd name="T19" fmla="*/ 557 h 557"/>
                <a:gd name="T20" fmla="*/ 329 w 337"/>
                <a:gd name="T21" fmla="*/ 442 h 557"/>
                <a:gd name="T22" fmla="*/ 337 w 337"/>
                <a:gd name="T23" fmla="*/ 378 h 557"/>
                <a:gd name="T24" fmla="*/ 322 w 337"/>
                <a:gd name="T25" fmla="*/ 356 h 557"/>
                <a:gd name="T26" fmla="*/ 288 w 337"/>
                <a:gd name="T27" fmla="*/ 362 h 557"/>
                <a:gd name="T28" fmla="*/ 242 w 337"/>
                <a:gd name="T29" fmla="*/ 367 h 557"/>
                <a:gd name="T30" fmla="*/ 234 w 337"/>
                <a:gd name="T31" fmla="*/ 316 h 557"/>
                <a:gd name="T32" fmla="*/ 179 w 337"/>
                <a:gd name="T33" fmla="*/ 274 h 557"/>
                <a:gd name="T34" fmla="*/ 186 w 337"/>
                <a:gd name="T35" fmla="*/ 247 h 557"/>
                <a:gd name="T36" fmla="*/ 192 w 337"/>
                <a:gd name="T37" fmla="*/ 199 h 557"/>
                <a:gd name="T38" fmla="*/ 121 w 337"/>
                <a:gd name="T39" fmla="*/ 97 h 557"/>
                <a:gd name="T40" fmla="*/ 130 w 337"/>
                <a:gd name="T41" fmla="*/ 6 h 557"/>
                <a:gd name="T42" fmla="*/ 82 w 337"/>
                <a:gd name="T43" fmla="*/ 0 h 5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7"/>
                <a:gd name="T67" fmla="*/ 0 h 557"/>
                <a:gd name="T68" fmla="*/ 337 w 337"/>
                <a:gd name="T69" fmla="*/ 557 h 5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7" h="557">
                  <a:moveTo>
                    <a:pt x="82" y="0"/>
                  </a:moveTo>
                  <a:lnTo>
                    <a:pt x="51" y="218"/>
                  </a:lnTo>
                  <a:lnTo>
                    <a:pt x="83" y="264"/>
                  </a:lnTo>
                  <a:lnTo>
                    <a:pt x="33" y="312"/>
                  </a:lnTo>
                  <a:lnTo>
                    <a:pt x="27" y="346"/>
                  </a:lnTo>
                  <a:lnTo>
                    <a:pt x="41" y="370"/>
                  </a:lnTo>
                  <a:lnTo>
                    <a:pt x="27" y="381"/>
                  </a:lnTo>
                  <a:lnTo>
                    <a:pt x="0" y="507"/>
                  </a:lnTo>
                  <a:lnTo>
                    <a:pt x="161" y="537"/>
                  </a:lnTo>
                  <a:lnTo>
                    <a:pt x="313" y="557"/>
                  </a:lnTo>
                  <a:lnTo>
                    <a:pt x="329" y="442"/>
                  </a:lnTo>
                  <a:lnTo>
                    <a:pt x="337" y="378"/>
                  </a:lnTo>
                  <a:lnTo>
                    <a:pt x="322" y="356"/>
                  </a:lnTo>
                  <a:lnTo>
                    <a:pt x="288" y="362"/>
                  </a:lnTo>
                  <a:lnTo>
                    <a:pt x="242" y="367"/>
                  </a:lnTo>
                  <a:lnTo>
                    <a:pt x="234" y="316"/>
                  </a:lnTo>
                  <a:lnTo>
                    <a:pt x="179" y="274"/>
                  </a:lnTo>
                  <a:lnTo>
                    <a:pt x="186" y="247"/>
                  </a:lnTo>
                  <a:lnTo>
                    <a:pt x="192" y="199"/>
                  </a:lnTo>
                  <a:lnTo>
                    <a:pt x="121" y="97"/>
                  </a:lnTo>
                  <a:lnTo>
                    <a:pt x="130" y="6"/>
                  </a:lnTo>
                  <a:lnTo>
                    <a:pt x="82"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5" name="Freeform 20"/>
            <p:cNvSpPr>
              <a:spLocks/>
            </p:cNvSpPr>
            <p:nvPr/>
          </p:nvSpPr>
          <p:spPr bwMode="blackWhite">
            <a:xfrm>
              <a:off x="2765020" y="4433117"/>
              <a:ext cx="659733" cy="764248"/>
            </a:xfrm>
            <a:custGeom>
              <a:avLst/>
              <a:gdLst>
                <a:gd name="T0" fmla="*/ 58 w 312"/>
                <a:gd name="T1" fmla="*/ 0 h 411"/>
                <a:gd name="T2" fmla="*/ 211 w 312"/>
                <a:gd name="T3" fmla="*/ 21 h 411"/>
                <a:gd name="T4" fmla="*/ 201 w 312"/>
                <a:gd name="T5" fmla="*/ 100 h 411"/>
                <a:gd name="T6" fmla="*/ 312 w 312"/>
                <a:gd name="T7" fmla="*/ 111 h 411"/>
                <a:gd name="T8" fmla="*/ 282 w 312"/>
                <a:gd name="T9" fmla="*/ 411 h 411"/>
                <a:gd name="T10" fmla="*/ 0 w 312"/>
                <a:gd name="T11" fmla="*/ 380 h 411"/>
                <a:gd name="T12" fmla="*/ 28 w 312"/>
                <a:gd name="T13" fmla="*/ 188 h 411"/>
                <a:gd name="T14" fmla="*/ 58 w 312"/>
                <a:gd name="T15" fmla="*/ 0 h 411"/>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411"/>
                <a:gd name="T26" fmla="*/ 312 w 312"/>
                <a:gd name="T27" fmla="*/ 411 h 4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411">
                  <a:moveTo>
                    <a:pt x="58" y="0"/>
                  </a:moveTo>
                  <a:lnTo>
                    <a:pt x="211" y="21"/>
                  </a:lnTo>
                  <a:lnTo>
                    <a:pt x="201" y="100"/>
                  </a:lnTo>
                  <a:lnTo>
                    <a:pt x="312" y="111"/>
                  </a:lnTo>
                  <a:lnTo>
                    <a:pt x="282" y="411"/>
                  </a:lnTo>
                  <a:lnTo>
                    <a:pt x="0" y="380"/>
                  </a:lnTo>
                  <a:lnTo>
                    <a:pt x="28" y="188"/>
                  </a:lnTo>
                  <a:lnTo>
                    <a:pt x="58" y="0"/>
                  </a:lnTo>
                  <a:close/>
                </a:path>
              </a:pathLst>
            </a:custGeom>
            <a:solidFill>
              <a:schemeClr val="accent2">
                <a:lumMod val="20000"/>
                <a:lumOff val="80000"/>
              </a:schemeClr>
            </a:solidFill>
            <a:ln w="9525">
              <a:solidFill>
                <a:schemeClr val="accent6">
                  <a:lumMod val="60000"/>
                  <a:lumOff val="4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6" name="Freeform 21"/>
            <p:cNvSpPr>
              <a:spLocks/>
            </p:cNvSpPr>
            <p:nvPr/>
          </p:nvSpPr>
          <p:spPr bwMode="blackWhite">
            <a:xfrm>
              <a:off x="2796738" y="3445731"/>
              <a:ext cx="1239114" cy="693587"/>
            </a:xfrm>
            <a:custGeom>
              <a:avLst/>
              <a:gdLst>
                <a:gd name="T0" fmla="*/ 9 w 586"/>
                <a:gd name="T1" fmla="*/ 0 h 373"/>
                <a:gd name="T2" fmla="*/ 124 w 586"/>
                <a:gd name="T3" fmla="*/ 15 h 373"/>
                <a:gd name="T4" fmla="*/ 194 w 586"/>
                <a:gd name="T5" fmla="*/ 25 h 373"/>
                <a:gd name="T6" fmla="*/ 286 w 586"/>
                <a:gd name="T7" fmla="*/ 35 h 373"/>
                <a:gd name="T8" fmla="*/ 370 w 586"/>
                <a:gd name="T9" fmla="*/ 43 h 373"/>
                <a:gd name="T10" fmla="*/ 517 w 586"/>
                <a:gd name="T11" fmla="*/ 54 h 373"/>
                <a:gd name="T12" fmla="*/ 586 w 586"/>
                <a:gd name="T13" fmla="*/ 59 h 373"/>
                <a:gd name="T14" fmla="*/ 584 w 586"/>
                <a:gd name="T15" fmla="*/ 363 h 373"/>
                <a:gd name="T16" fmla="*/ 225 w 586"/>
                <a:gd name="T17" fmla="*/ 332 h 373"/>
                <a:gd name="T18" fmla="*/ 217 w 586"/>
                <a:gd name="T19" fmla="*/ 373 h 373"/>
                <a:gd name="T20" fmla="*/ 203 w 586"/>
                <a:gd name="T21" fmla="*/ 354 h 373"/>
                <a:gd name="T22" fmla="*/ 171 w 586"/>
                <a:gd name="T23" fmla="*/ 357 h 373"/>
                <a:gd name="T24" fmla="*/ 123 w 586"/>
                <a:gd name="T25" fmla="*/ 365 h 373"/>
                <a:gd name="T26" fmla="*/ 115 w 586"/>
                <a:gd name="T27" fmla="*/ 312 h 373"/>
                <a:gd name="T28" fmla="*/ 59 w 586"/>
                <a:gd name="T29" fmla="*/ 270 h 373"/>
                <a:gd name="T30" fmla="*/ 67 w 586"/>
                <a:gd name="T31" fmla="*/ 230 h 373"/>
                <a:gd name="T32" fmla="*/ 73 w 586"/>
                <a:gd name="T33" fmla="*/ 197 h 373"/>
                <a:gd name="T34" fmla="*/ 0 w 586"/>
                <a:gd name="T35" fmla="*/ 93 h 373"/>
                <a:gd name="T36" fmla="*/ 9 w 586"/>
                <a:gd name="T37" fmla="*/ 0 h 3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6"/>
                <a:gd name="T58" fmla="*/ 0 h 373"/>
                <a:gd name="T59" fmla="*/ 586 w 586"/>
                <a:gd name="T60" fmla="*/ 373 h 3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6" h="373">
                  <a:moveTo>
                    <a:pt x="9" y="0"/>
                  </a:moveTo>
                  <a:lnTo>
                    <a:pt x="124" y="15"/>
                  </a:lnTo>
                  <a:lnTo>
                    <a:pt x="194" y="25"/>
                  </a:lnTo>
                  <a:lnTo>
                    <a:pt x="286" y="35"/>
                  </a:lnTo>
                  <a:lnTo>
                    <a:pt x="370" y="43"/>
                  </a:lnTo>
                  <a:lnTo>
                    <a:pt x="517" y="54"/>
                  </a:lnTo>
                  <a:lnTo>
                    <a:pt x="586" y="59"/>
                  </a:lnTo>
                  <a:lnTo>
                    <a:pt x="584" y="363"/>
                  </a:lnTo>
                  <a:lnTo>
                    <a:pt x="225" y="332"/>
                  </a:lnTo>
                  <a:lnTo>
                    <a:pt x="217" y="373"/>
                  </a:lnTo>
                  <a:lnTo>
                    <a:pt x="203" y="354"/>
                  </a:lnTo>
                  <a:lnTo>
                    <a:pt x="171" y="357"/>
                  </a:lnTo>
                  <a:lnTo>
                    <a:pt x="123" y="365"/>
                  </a:lnTo>
                  <a:lnTo>
                    <a:pt x="115" y="312"/>
                  </a:lnTo>
                  <a:lnTo>
                    <a:pt x="59" y="270"/>
                  </a:lnTo>
                  <a:lnTo>
                    <a:pt x="67" y="230"/>
                  </a:lnTo>
                  <a:lnTo>
                    <a:pt x="73" y="197"/>
                  </a:lnTo>
                  <a:lnTo>
                    <a:pt x="0" y="93"/>
                  </a:lnTo>
                  <a:lnTo>
                    <a:pt x="9"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7" name="Freeform 22"/>
            <p:cNvSpPr>
              <a:spLocks/>
            </p:cNvSpPr>
            <p:nvPr/>
          </p:nvSpPr>
          <p:spPr bwMode="blackWhite">
            <a:xfrm>
              <a:off x="3181582" y="4057501"/>
              <a:ext cx="850041" cy="622927"/>
            </a:xfrm>
            <a:custGeom>
              <a:avLst/>
              <a:gdLst>
                <a:gd name="T0" fmla="*/ 39 w 402"/>
                <a:gd name="T1" fmla="*/ 0 h 335"/>
                <a:gd name="T2" fmla="*/ 25 w 402"/>
                <a:gd name="T3" fmla="*/ 125 h 335"/>
                <a:gd name="T4" fmla="*/ 0 w 402"/>
                <a:gd name="T5" fmla="*/ 304 h 335"/>
                <a:gd name="T6" fmla="*/ 117 w 402"/>
                <a:gd name="T7" fmla="*/ 314 h 335"/>
                <a:gd name="T8" fmla="*/ 388 w 402"/>
                <a:gd name="T9" fmla="*/ 335 h 335"/>
                <a:gd name="T10" fmla="*/ 402 w 402"/>
                <a:gd name="T11" fmla="*/ 34 h 335"/>
                <a:gd name="T12" fmla="*/ 39 w 402"/>
                <a:gd name="T13" fmla="*/ 0 h 335"/>
                <a:gd name="T14" fmla="*/ 0 60000 65536"/>
                <a:gd name="T15" fmla="*/ 0 60000 65536"/>
                <a:gd name="T16" fmla="*/ 0 60000 65536"/>
                <a:gd name="T17" fmla="*/ 0 60000 65536"/>
                <a:gd name="T18" fmla="*/ 0 60000 65536"/>
                <a:gd name="T19" fmla="*/ 0 60000 65536"/>
                <a:gd name="T20" fmla="*/ 0 60000 65536"/>
                <a:gd name="T21" fmla="*/ 0 w 402"/>
                <a:gd name="T22" fmla="*/ 0 h 335"/>
                <a:gd name="T23" fmla="*/ 402 w 402"/>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2" h="335">
                  <a:moveTo>
                    <a:pt x="39" y="0"/>
                  </a:moveTo>
                  <a:lnTo>
                    <a:pt x="25" y="125"/>
                  </a:lnTo>
                  <a:lnTo>
                    <a:pt x="0" y="304"/>
                  </a:lnTo>
                  <a:lnTo>
                    <a:pt x="117" y="314"/>
                  </a:lnTo>
                  <a:lnTo>
                    <a:pt x="388" y="335"/>
                  </a:lnTo>
                  <a:lnTo>
                    <a:pt x="402" y="34"/>
                  </a:lnTo>
                  <a:lnTo>
                    <a:pt x="39"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8" name="Freeform 23"/>
            <p:cNvSpPr>
              <a:spLocks/>
            </p:cNvSpPr>
            <p:nvPr/>
          </p:nvSpPr>
          <p:spPr bwMode="blackWhite">
            <a:xfrm>
              <a:off x="3354973" y="4639519"/>
              <a:ext cx="883873" cy="591316"/>
            </a:xfrm>
            <a:custGeom>
              <a:avLst/>
              <a:gdLst>
                <a:gd name="T0" fmla="*/ 35 w 418"/>
                <a:gd name="T1" fmla="*/ 0 h 318"/>
                <a:gd name="T2" fmla="*/ 13 w 418"/>
                <a:gd name="T3" fmla="*/ 190 h 318"/>
                <a:gd name="T4" fmla="*/ 0 w 418"/>
                <a:gd name="T5" fmla="*/ 300 h 318"/>
                <a:gd name="T6" fmla="*/ 209 w 418"/>
                <a:gd name="T7" fmla="*/ 311 h 318"/>
                <a:gd name="T8" fmla="*/ 408 w 418"/>
                <a:gd name="T9" fmla="*/ 318 h 318"/>
                <a:gd name="T10" fmla="*/ 415 w 418"/>
                <a:gd name="T11" fmla="*/ 169 h 318"/>
                <a:gd name="T12" fmla="*/ 418 w 418"/>
                <a:gd name="T13" fmla="*/ 23 h 318"/>
                <a:gd name="T14" fmla="*/ 304 w 418"/>
                <a:gd name="T15" fmla="*/ 21 h 318"/>
                <a:gd name="T16" fmla="*/ 35 w 418"/>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318"/>
                <a:gd name="T29" fmla="*/ 418 w 418"/>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318">
                  <a:moveTo>
                    <a:pt x="35" y="0"/>
                  </a:moveTo>
                  <a:lnTo>
                    <a:pt x="13" y="190"/>
                  </a:lnTo>
                  <a:lnTo>
                    <a:pt x="0" y="300"/>
                  </a:lnTo>
                  <a:lnTo>
                    <a:pt x="209" y="311"/>
                  </a:lnTo>
                  <a:lnTo>
                    <a:pt x="408" y="318"/>
                  </a:lnTo>
                  <a:lnTo>
                    <a:pt x="415" y="169"/>
                  </a:lnTo>
                  <a:lnTo>
                    <a:pt x="418" y="23"/>
                  </a:lnTo>
                  <a:lnTo>
                    <a:pt x="304" y="21"/>
                  </a:lnTo>
                  <a:lnTo>
                    <a:pt x="35"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9" name="Freeform 24"/>
            <p:cNvSpPr>
              <a:spLocks/>
            </p:cNvSpPr>
            <p:nvPr/>
          </p:nvSpPr>
          <p:spPr bwMode="blackWhite">
            <a:xfrm>
              <a:off x="2559910" y="5136002"/>
              <a:ext cx="801407" cy="799578"/>
            </a:xfrm>
            <a:custGeom>
              <a:avLst/>
              <a:gdLst>
                <a:gd name="T0" fmla="*/ 96 w 379"/>
                <a:gd name="T1" fmla="*/ 0 h 430"/>
                <a:gd name="T2" fmla="*/ 88 w 379"/>
                <a:gd name="T3" fmla="*/ 56 h 430"/>
                <a:gd name="T4" fmla="*/ 56 w 379"/>
                <a:gd name="T5" fmla="*/ 49 h 430"/>
                <a:gd name="T6" fmla="*/ 58 w 379"/>
                <a:gd name="T7" fmla="*/ 122 h 430"/>
                <a:gd name="T8" fmla="*/ 42 w 379"/>
                <a:gd name="T9" fmla="*/ 136 h 430"/>
                <a:gd name="T10" fmla="*/ 65 w 379"/>
                <a:gd name="T11" fmla="*/ 180 h 430"/>
                <a:gd name="T12" fmla="*/ 42 w 379"/>
                <a:gd name="T13" fmla="*/ 199 h 430"/>
                <a:gd name="T14" fmla="*/ 29 w 379"/>
                <a:gd name="T15" fmla="*/ 232 h 430"/>
                <a:gd name="T16" fmla="*/ 11 w 379"/>
                <a:gd name="T17" fmla="*/ 263 h 430"/>
                <a:gd name="T18" fmla="*/ 24 w 379"/>
                <a:gd name="T19" fmla="*/ 281 h 430"/>
                <a:gd name="T20" fmla="*/ 2 w 379"/>
                <a:gd name="T21" fmla="*/ 289 h 430"/>
                <a:gd name="T22" fmla="*/ 0 w 379"/>
                <a:gd name="T23" fmla="*/ 318 h 430"/>
                <a:gd name="T24" fmla="*/ 213 w 379"/>
                <a:gd name="T25" fmla="*/ 428 h 430"/>
                <a:gd name="T26" fmla="*/ 333 w 379"/>
                <a:gd name="T27" fmla="*/ 430 h 430"/>
                <a:gd name="T28" fmla="*/ 379 w 379"/>
                <a:gd name="T29" fmla="*/ 33 h 430"/>
                <a:gd name="T30" fmla="*/ 96 w 379"/>
                <a:gd name="T31" fmla="*/ 0 h 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9"/>
                <a:gd name="T49" fmla="*/ 0 h 430"/>
                <a:gd name="T50" fmla="*/ 379 w 379"/>
                <a:gd name="T51" fmla="*/ 430 h 4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9" h="430">
                  <a:moveTo>
                    <a:pt x="96" y="0"/>
                  </a:moveTo>
                  <a:lnTo>
                    <a:pt x="88" y="56"/>
                  </a:lnTo>
                  <a:lnTo>
                    <a:pt x="56" y="49"/>
                  </a:lnTo>
                  <a:lnTo>
                    <a:pt x="58" y="122"/>
                  </a:lnTo>
                  <a:lnTo>
                    <a:pt x="42" y="136"/>
                  </a:lnTo>
                  <a:lnTo>
                    <a:pt x="65" y="180"/>
                  </a:lnTo>
                  <a:lnTo>
                    <a:pt x="42" y="199"/>
                  </a:lnTo>
                  <a:lnTo>
                    <a:pt x="29" y="232"/>
                  </a:lnTo>
                  <a:lnTo>
                    <a:pt x="11" y="263"/>
                  </a:lnTo>
                  <a:lnTo>
                    <a:pt x="24" y="281"/>
                  </a:lnTo>
                  <a:lnTo>
                    <a:pt x="2" y="289"/>
                  </a:lnTo>
                  <a:lnTo>
                    <a:pt x="0" y="318"/>
                  </a:lnTo>
                  <a:lnTo>
                    <a:pt x="213" y="428"/>
                  </a:lnTo>
                  <a:lnTo>
                    <a:pt x="333" y="430"/>
                  </a:lnTo>
                  <a:lnTo>
                    <a:pt x="379" y="33"/>
                  </a:lnTo>
                  <a:lnTo>
                    <a:pt x="96"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0" name="Freeform 25"/>
            <p:cNvSpPr>
              <a:spLocks/>
            </p:cNvSpPr>
            <p:nvPr/>
          </p:nvSpPr>
          <p:spPr bwMode="blackWhite">
            <a:xfrm>
              <a:off x="3257705" y="5191786"/>
              <a:ext cx="852155" cy="758669"/>
            </a:xfrm>
            <a:custGeom>
              <a:avLst/>
              <a:gdLst>
                <a:gd name="T0" fmla="*/ 49 w 403"/>
                <a:gd name="T1" fmla="*/ 0 h 408"/>
                <a:gd name="T2" fmla="*/ 403 w 403"/>
                <a:gd name="T3" fmla="*/ 16 h 408"/>
                <a:gd name="T4" fmla="*/ 386 w 403"/>
                <a:gd name="T5" fmla="*/ 376 h 408"/>
                <a:gd name="T6" fmla="*/ 271 w 403"/>
                <a:gd name="T7" fmla="*/ 370 h 408"/>
                <a:gd name="T8" fmla="*/ 163 w 403"/>
                <a:gd name="T9" fmla="*/ 367 h 408"/>
                <a:gd name="T10" fmla="*/ 163 w 403"/>
                <a:gd name="T11" fmla="*/ 381 h 408"/>
                <a:gd name="T12" fmla="*/ 73 w 403"/>
                <a:gd name="T13" fmla="*/ 381 h 408"/>
                <a:gd name="T14" fmla="*/ 68 w 403"/>
                <a:gd name="T15" fmla="*/ 408 h 408"/>
                <a:gd name="T16" fmla="*/ 0 w 403"/>
                <a:gd name="T17" fmla="*/ 399 h 408"/>
                <a:gd name="T18" fmla="*/ 38 w 403"/>
                <a:gd name="T19" fmla="*/ 94 h 408"/>
                <a:gd name="T20" fmla="*/ 49 w 403"/>
                <a:gd name="T21" fmla="*/ 0 h 4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408"/>
                <a:gd name="T35" fmla="*/ 403 w 403"/>
                <a:gd name="T36" fmla="*/ 408 h 4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408">
                  <a:moveTo>
                    <a:pt x="49" y="0"/>
                  </a:moveTo>
                  <a:lnTo>
                    <a:pt x="403" y="16"/>
                  </a:lnTo>
                  <a:lnTo>
                    <a:pt x="386" y="376"/>
                  </a:lnTo>
                  <a:lnTo>
                    <a:pt x="271" y="370"/>
                  </a:lnTo>
                  <a:lnTo>
                    <a:pt x="163" y="367"/>
                  </a:lnTo>
                  <a:lnTo>
                    <a:pt x="163" y="381"/>
                  </a:lnTo>
                  <a:lnTo>
                    <a:pt x="73" y="381"/>
                  </a:lnTo>
                  <a:lnTo>
                    <a:pt x="68" y="408"/>
                  </a:lnTo>
                  <a:lnTo>
                    <a:pt x="0" y="399"/>
                  </a:lnTo>
                  <a:lnTo>
                    <a:pt x="38" y="94"/>
                  </a:lnTo>
                  <a:lnTo>
                    <a:pt x="49"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1" name="Freeform 26"/>
            <p:cNvSpPr>
              <a:spLocks/>
            </p:cNvSpPr>
            <p:nvPr/>
          </p:nvSpPr>
          <p:spPr bwMode="blackWhite">
            <a:xfrm>
              <a:off x="3596030" y="5303355"/>
              <a:ext cx="1725456" cy="1435521"/>
            </a:xfrm>
            <a:custGeom>
              <a:avLst/>
              <a:gdLst>
                <a:gd name="T0" fmla="*/ 236 w 816"/>
                <a:gd name="T1" fmla="*/ 0 h 772"/>
                <a:gd name="T2" fmla="*/ 417 w 816"/>
                <a:gd name="T3" fmla="*/ 7 h 772"/>
                <a:gd name="T4" fmla="*/ 417 w 816"/>
                <a:gd name="T5" fmla="*/ 147 h 772"/>
                <a:gd name="T6" fmla="*/ 509 w 816"/>
                <a:gd name="T7" fmla="*/ 186 h 772"/>
                <a:gd name="T8" fmla="*/ 534 w 816"/>
                <a:gd name="T9" fmla="*/ 173 h 772"/>
                <a:gd name="T10" fmla="*/ 594 w 816"/>
                <a:gd name="T11" fmla="*/ 203 h 772"/>
                <a:gd name="T12" fmla="*/ 630 w 816"/>
                <a:gd name="T13" fmla="*/ 201 h 772"/>
                <a:gd name="T14" fmla="*/ 700 w 816"/>
                <a:gd name="T15" fmla="*/ 171 h 772"/>
                <a:gd name="T16" fmla="*/ 740 w 816"/>
                <a:gd name="T17" fmla="*/ 200 h 772"/>
                <a:gd name="T18" fmla="*/ 775 w 816"/>
                <a:gd name="T19" fmla="*/ 207 h 772"/>
                <a:gd name="T20" fmla="*/ 775 w 816"/>
                <a:gd name="T21" fmla="*/ 322 h 772"/>
                <a:gd name="T22" fmla="*/ 816 w 816"/>
                <a:gd name="T23" fmla="*/ 393 h 772"/>
                <a:gd name="T24" fmla="*/ 806 w 816"/>
                <a:gd name="T25" fmla="*/ 490 h 772"/>
                <a:gd name="T26" fmla="*/ 762 w 816"/>
                <a:gd name="T27" fmla="*/ 529 h 772"/>
                <a:gd name="T28" fmla="*/ 753 w 816"/>
                <a:gd name="T29" fmla="*/ 493 h 772"/>
                <a:gd name="T30" fmla="*/ 740 w 816"/>
                <a:gd name="T31" fmla="*/ 509 h 772"/>
                <a:gd name="T32" fmla="*/ 749 w 816"/>
                <a:gd name="T33" fmla="*/ 532 h 772"/>
                <a:gd name="T34" fmla="*/ 670 w 816"/>
                <a:gd name="T35" fmla="*/ 590 h 772"/>
                <a:gd name="T36" fmla="*/ 651 w 816"/>
                <a:gd name="T37" fmla="*/ 593 h 772"/>
                <a:gd name="T38" fmla="*/ 610 w 816"/>
                <a:gd name="T39" fmla="*/ 622 h 772"/>
                <a:gd name="T40" fmla="*/ 610 w 816"/>
                <a:gd name="T41" fmla="*/ 639 h 772"/>
                <a:gd name="T42" fmla="*/ 597 w 816"/>
                <a:gd name="T43" fmla="*/ 642 h 772"/>
                <a:gd name="T44" fmla="*/ 607 w 816"/>
                <a:gd name="T45" fmla="*/ 661 h 772"/>
                <a:gd name="T46" fmla="*/ 585 w 816"/>
                <a:gd name="T47" fmla="*/ 690 h 772"/>
                <a:gd name="T48" fmla="*/ 597 w 816"/>
                <a:gd name="T49" fmla="*/ 732 h 772"/>
                <a:gd name="T50" fmla="*/ 610 w 816"/>
                <a:gd name="T51" fmla="*/ 746 h 772"/>
                <a:gd name="T52" fmla="*/ 607 w 816"/>
                <a:gd name="T53" fmla="*/ 772 h 772"/>
                <a:gd name="T54" fmla="*/ 575 w 816"/>
                <a:gd name="T55" fmla="*/ 772 h 772"/>
                <a:gd name="T56" fmla="*/ 547 w 816"/>
                <a:gd name="T57" fmla="*/ 759 h 772"/>
                <a:gd name="T58" fmla="*/ 528 w 816"/>
                <a:gd name="T59" fmla="*/ 763 h 772"/>
                <a:gd name="T60" fmla="*/ 464 w 816"/>
                <a:gd name="T61" fmla="*/ 740 h 772"/>
                <a:gd name="T62" fmla="*/ 436 w 816"/>
                <a:gd name="T63" fmla="*/ 651 h 772"/>
                <a:gd name="T64" fmla="*/ 391 w 816"/>
                <a:gd name="T65" fmla="*/ 609 h 772"/>
                <a:gd name="T66" fmla="*/ 352 w 816"/>
                <a:gd name="T67" fmla="*/ 532 h 772"/>
                <a:gd name="T68" fmla="*/ 334 w 816"/>
                <a:gd name="T69" fmla="*/ 524 h 772"/>
                <a:gd name="T70" fmla="*/ 313 w 816"/>
                <a:gd name="T71" fmla="*/ 505 h 772"/>
                <a:gd name="T72" fmla="*/ 293 w 816"/>
                <a:gd name="T73" fmla="*/ 505 h 772"/>
                <a:gd name="T74" fmla="*/ 263 w 816"/>
                <a:gd name="T75" fmla="*/ 498 h 772"/>
                <a:gd name="T76" fmla="*/ 239 w 816"/>
                <a:gd name="T77" fmla="*/ 505 h 772"/>
                <a:gd name="T78" fmla="*/ 224 w 816"/>
                <a:gd name="T79" fmla="*/ 544 h 772"/>
                <a:gd name="T80" fmla="*/ 199 w 816"/>
                <a:gd name="T81" fmla="*/ 550 h 772"/>
                <a:gd name="T82" fmla="*/ 148 w 816"/>
                <a:gd name="T83" fmla="*/ 520 h 772"/>
                <a:gd name="T84" fmla="*/ 117 w 816"/>
                <a:gd name="T85" fmla="*/ 483 h 772"/>
                <a:gd name="T86" fmla="*/ 112 w 816"/>
                <a:gd name="T87" fmla="*/ 439 h 772"/>
                <a:gd name="T88" fmla="*/ 89 w 816"/>
                <a:gd name="T89" fmla="*/ 409 h 772"/>
                <a:gd name="T90" fmla="*/ 38 w 816"/>
                <a:gd name="T91" fmla="*/ 367 h 772"/>
                <a:gd name="T92" fmla="*/ 0 w 816"/>
                <a:gd name="T93" fmla="*/ 323 h 772"/>
                <a:gd name="T94" fmla="*/ 0 w 816"/>
                <a:gd name="T95" fmla="*/ 304 h 772"/>
                <a:gd name="T96" fmla="*/ 123 w 816"/>
                <a:gd name="T97" fmla="*/ 305 h 772"/>
                <a:gd name="T98" fmla="*/ 224 w 816"/>
                <a:gd name="T99" fmla="*/ 314 h 772"/>
                <a:gd name="T100" fmla="*/ 236 w 816"/>
                <a:gd name="T101" fmla="*/ 0 h 7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6"/>
                <a:gd name="T154" fmla="*/ 0 h 772"/>
                <a:gd name="T155" fmla="*/ 816 w 816"/>
                <a:gd name="T156" fmla="*/ 772 h 7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6" h="772">
                  <a:moveTo>
                    <a:pt x="236" y="0"/>
                  </a:moveTo>
                  <a:lnTo>
                    <a:pt x="417" y="7"/>
                  </a:lnTo>
                  <a:lnTo>
                    <a:pt x="417" y="147"/>
                  </a:lnTo>
                  <a:lnTo>
                    <a:pt x="509" y="186"/>
                  </a:lnTo>
                  <a:lnTo>
                    <a:pt x="534" y="173"/>
                  </a:lnTo>
                  <a:lnTo>
                    <a:pt x="594" y="203"/>
                  </a:lnTo>
                  <a:lnTo>
                    <a:pt x="630" y="201"/>
                  </a:lnTo>
                  <a:lnTo>
                    <a:pt x="700" y="171"/>
                  </a:lnTo>
                  <a:lnTo>
                    <a:pt x="740" y="200"/>
                  </a:lnTo>
                  <a:lnTo>
                    <a:pt x="775" y="207"/>
                  </a:lnTo>
                  <a:lnTo>
                    <a:pt x="775" y="322"/>
                  </a:lnTo>
                  <a:lnTo>
                    <a:pt x="816" y="393"/>
                  </a:lnTo>
                  <a:lnTo>
                    <a:pt x="806" y="490"/>
                  </a:lnTo>
                  <a:lnTo>
                    <a:pt x="762" y="529"/>
                  </a:lnTo>
                  <a:lnTo>
                    <a:pt x="753" y="493"/>
                  </a:lnTo>
                  <a:lnTo>
                    <a:pt x="740" y="509"/>
                  </a:lnTo>
                  <a:lnTo>
                    <a:pt x="749" y="532"/>
                  </a:lnTo>
                  <a:lnTo>
                    <a:pt x="670" y="590"/>
                  </a:lnTo>
                  <a:lnTo>
                    <a:pt x="651" y="593"/>
                  </a:lnTo>
                  <a:lnTo>
                    <a:pt x="610" y="622"/>
                  </a:lnTo>
                  <a:lnTo>
                    <a:pt x="610" y="639"/>
                  </a:lnTo>
                  <a:lnTo>
                    <a:pt x="597" y="642"/>
                  </a:lnTo>
                  <a:lnTo>
                    <a:pt x="607" y="661"/>
                  </a:lnTo>
                  <a:lnTo>
                    <a:pt x="585" y="690"/>
                  </a:lnTo>
                  <a:lnTo>
                    <a:pt x="597" y="732"/>
                  </a:lnTo>
                  <a:lnTo>
                    <a:pt x="610" y="746"/>
                  </a:lnTo>
                  <a:lnTo>
                    <a:pt x="607" y="772"/>
                  </a:lnTo>
                  <a:lnTo>
                    <a:pt x="575" y="772"/>
                  </a:lnTo>
                  <a:lnTo>
                    <a:pt x="547" y="759"/>
                  </a:lnTo>
                  <a:lnTo>
                    <a:pt x="528" y="763"/>
                  </a:lnTo>
                  <a:lnTo>
                    <a:pt x="464" y="740"/>
                  </a:lnTo>
                  <a:lnTo>
                    <a:pt x="436" y="651"/>
                  </a:lnTo>
                  <a:lnTo>
                    <a:pt x="391" y="609"/>
                  </a:lnTo>
                  <a:lnTo>
                    <a:pt x="352" y="532"/>
                  </a:lnTo>
                  <a:lnTo>
                    <a:pt x="334" y="524"/>
                  </a:lnTo>
                  <a:lnTo>
                    <a:pt x="313" y="505"/>
                  </a:lnTo>
                  <a:lnTo>
                    <a:pt x="293" y="505"/>
                  </a:lnTo>
                  <a:lnTo>
                    <a:pt x="263" y="498"/>
                  </a:lnTo>
                  <a:lnTo>
                    <a:pt x="239" y="505"/>
                  </a:lnTo>
                  <a:lnTo>
                    <a:pt x="224" y="544"/>
                  </a:lnTo>
                  <a:lnTo>
                    <a:pt x="199" y="550"/>
                  </a:lnTo>
                  <a:lnTo>
                    <a:pt x="148" y="520"/>
                  </a:lnTo>
                  <a:lnTo>
                    <a:pt x="117" y="483"/>
                  </a:lnTo>
                  <a:lnTo>
                    <a:pt x="112" y="439"/>
                  </a:lnTo>
                  <a:lnTo>
                    <a:pt x="89" y="409"/>
                  </a:lnTo>
                  <a:lnTo>
                    <a:pt x="38" y="367"/>
                  </a:lnTo>
                  <a:lnTo>
                    <a:pt x="0" y="323"/>
                  </a:lnTo>
                  <a:lnTo>
                    <a:pt x="0" y="304"/>
                  </a:lnTo>
                  <a:lnTo>
                    <a:pt x="123" y="305"/>
                  </a:lnTo>
                  <a:lnTo>
                    <a:pt x="224" y="314"/>
                  </a:lnTo>
                  <a:lnTo>
                    <a:pt x="236"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2" name="Freeform 27"/>
            <p:cNvSpPr>
              <a:spLocks/>
            </p:cNvSpPr>
            <p:nvPr/>
          </p:nvSpPr>
          <p:spPr bwMode="blackWhite">
            <a:xfrm>
              <a:off x="4033737" y="3555441"/>
              <a:ext cx="828895" cy="436979"/>
            </a:xfrm>
            <a:custGeom>
              <a:avLst/>
              <a:gdLst>
                <a:gd name="T0" fmla="*/ 1 w 392"/>
                <a:gd name="T1" fmla="*/ 0 h 235"/>
                <a:gd name="T2" fmla="*/ 329 w 392"/>
                <a:gd name="T3" fmla="*/ 8 h 235"/>
                <a:gd name="T4" fmla="*/ 353 w 392"/>
                <a:gd name="T5" fmla="*/ 77 h 235"/>
                <a:gd name="T6" fmla="*/ 377 w 392"/>
                <a:gd name="T7" fmla="*/ 130 h 235"/>
                <a:gd name="T8" fmla="*/ 392 w 392"/>
                <a:gd name="T9" fmla="*/ 216 h 235"/>
                <a:gd name="T10" fmla="*/ 383 w 392"/>
                <a:gd name="T11" fmla="*/ 235 h 235"/>
                <a:gd name="T12" fmla="*/ 262 w 392"/>
                <a:gd name="T13" fmla="*/ 232 h 235"/>
                <a:gd name="T14" fmla="*/ 0 w 392"/>
                <a:gd name="T15" fmla="*/ 228 h 235"/>
                <a:gd name="T16" fmla="*/ 1 w 392"/>
                <a:gd name="T17" fmla="*/ 0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235"/>
                <a:gd name="T29" fmla="*/ 392 w 392"/>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235">
                  <a:moveTo>
                    <a:pt x="1" y="0"/>
                  </a:moveTo>
                  <a:lnTo>
                    <a:pt x="329" y="8"/>
                  </a:lnTo>
                  <a:lnTo>
                    <a:pt x="353" y="77"/>
                  </a:lnTo>
                  <a:lnTo>
                    <a:pt x="377" y="130"/>
                  </a:lnTo>
                  <a:lnTo>
                    <a:pt x="392" y="216"/>
                  </a:lnTo>
                  <a:lnTo>
                    <a:pt x="383" y="235"/>
                  </a:lnTo>
                  <a:lnTo>
                    <a:pt x="262" y="232"/>
                  </a:lnTo>
                  <a:lnTo>
                    <a:pt x="0" y="228"/>
                  </a:lnTo>
                  <a:lnTo>
                    <a:pt x="1"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3" name="Freeform 28"/>
            <p:cNvSpPr>
              <a:spLocks/>
            </p:cNvSpPr>
            <p:nvPr/>
          </p:nvSpPr>
          <p:spPr bwMode="blackWhite">
            <a:xfrm>
              <a:off x="4010477" y="3977543"/>
              <a:ext cx="873301" cy="511358"/>
            </a:xfrm>
            <a:custGeom>
              <a:avLst/>
              <a:gdLst>
                <a:gd name="T0" fmla="*/ 7 w 413"/>
                <a:gd name="T1" fmla="*/ 0 h 275"/>
                <a:gd name="T2" fmla="*/ 6 w 413"/>
                <a:gd name="T3" fmla="*/ 107 h 275"/>
                <a:gd name="T4" fmla="*/ 0 w 413"/>
                <a:gd name="T5" fmla="*/ 232 h 275"/>
                <a:gd name="T6" fmla="*/ 300 w 413"/>
                <a:gd name="T7" fmla="*/ 236 h 275"/>
                <a:gd name="T8" fmla="*/ 332 w 413"/>
                <a:gd name="T9" fmla="*/ 253 h 275"/>
                <a:gd name="T10" fmla="*/ 354 w 413"/>
                <a:gd name="T11" fmla="*/ 229 h 275"/>
                <a:gd name="T12" fmla="*/ 413 w 413"/>
                <a:gd name="T13" fmla="*/ 275 h 275"/>
                <a:gd name="T14" fmla="*/ 405 w 413"/>
                <a:gd name="T15" fmla="*/ 227 h 275"/>
                <a:gd name="T16" fmla="*/ 410 w 413"/>
                <a:gd name="T17" fmla="*/ 191 h 275"/>
                <a:gd name="T18" fmla="*/ 413 w 413"/>
                <a:gd name="T19" fmla="*/ 66 h 275"/>
                <a:gd name="T20" fmla="*/ 387 w 413"/>
                <a:gd name="T21" fmla="*/ 39 h 275"/>
                <a:gd name="T22" fmla="*/ 397 w 413"/>
                <a:gd name="T23" fmla="*/ 4 h 275"/>
                <a:gd name="T24" fmla="*/ 201 w 413"/>
                <a:gd name="T25" fmla="*/ 3 h 275"/>
                <a:gd name="T26" fmla="*/ 7 w 413"/>
                <a:gd name="T27" fmla="*/ 0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3"/>
                <a:gd name="T43" fmla="*/ 0 h 275"/>
                <a:gd name="T44" fmla="*/ 413 w 413"/>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3" h="275">
                  <a:moveTo>
                    <a:pt x="7" y="0"/>
                  </a:moveTo>
                  <a:lnTo>
                    <a:pt x="6" y="107"/>
                  </a:lnTo>
                  <a:lnTo>
                    <a:pt x="0" y="232"/>
                  </a:lnTo>
                  <a:lnTo>
                    <a:pt x="300" y="236"/>
                  </a:lnTo>
                  <a:lnTo>
                    <a:pt x="332" y="253"/>
                  </a:lnTo>
                  <a:lnTo>
                    <a:pt x="354" y="229"/>
                  </a:lnTo>
                  <a:lnTo>
                    <a:pt x="413" y="275"/>
                  </a:lnTo>
                  <a:lnTo>
                    <a:pt x="405" y="227"/>
                  </a:lnTo>
                  <a:lnTo>
                    <a:pt x="410" y="191"/>
                  </a:lnTo>
                  <a:lnTo>
                    <a:pt x="413" y="66"/>
                  </a:lnTo>
                  <a:lnTo>
                    <a:pt x="387" y="39"/>
                  </a:lnTo>
                  <a:lnTo>
                    <a:pt x="397" y="4"/>
                  </a:lnTo>
                  <a:lnTo>
                    <a:pt x="201" y="3"/>
                  </a:lnTo>
                  <a:lnTo>
                    <a:pt x="7"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4" name="Freeform 29"/>
            <p:cNvSpPr>
              <a:spLocks/>
            </p:cNvSpPr>
            <p:nvPr/>
          </p:nvSpPr>
          <p:spPr bwMode="blackWhite">
            <a:xfrm>
              <a:off x="3997790" y="4401506"/>
              <a:ext cx="1040348" cy="422103"/>
            </a:xfrm>
            <a:custGeom>
              <a:avLst/>
              <a:gdLst>
                <a:gd name="T0" fmla="*/ 5 w 492"/>
                <a:gd name="T1" fmla="*/ 0 h 227"/>
                <a:gd name="T2" fmla="*/ 0 w 492"/>
                <a:gd name="T3" fmla="*/ 150 h 227"/>
                <a:gd name="T4" fmla="*/ 111 w 492"/>
                <a:gd name="T5" fmla="*/ 153 h 227"/>
                <a:gd name="T6" fmla="*/ 110 w 492"/>
                <a:gd name="T7" fmla="*/ 227 h 227"/>
                <a:gd name="T8" fmla="*/ 260 w 492"/>
                <a:gd name="T9" fmla="*/ 225 h 227"/>
                <a:gd name="T10" fmla="*/ 394 w 492"/>
                <a:gd name="T11" fmla="*/ 222 h 227"/>
                <a:gd name="T12" fmla="*/ 492 w 492"/>
                <a:gd name="T13" fmla="*/ 225 h 227"/>
                <a:gd name="T14" fmla="*/ 461 w 492"/>
                <a:gd name="T15" fmla="*/ 161 h 227"/>
                <a:gd name="T16" fmla="*/ 440 w 492"/>
                <a:gd name="T17" fmla="*/ 102 h 227"/>
                <a:gd name="T18" fmla="*/ 417 w 492"/>
                <a:gd name="T19" fmla="*/ 40 h 227"/>
                <a:gd name="T20" fmla="*/ 361 w 492"/>
                <a:gd name="T21" fmla="*/ 1 h 227"/>
                <a:gd name="T22" fmla="*/ 336 w 492"/>
                <a:gd name="T23" fmla="*/ 24 h 227"/>
                <a:gd name="T24" fmla="*/ 305 w 492"/>
                <a:gd name="T25" fmla="*/ 8 h 227"/>
                <a:gd name="T26" fmla="*/ 171 w 492"/>
                <a:gd name="T27" fmla="*/ 4 h 227"/>
                <a:gd name="T28" fmla="*/ 5 w 492"/>
                <a:gd name="T29" fmla="*/ 0 h 2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27"/>
                <a:gd name="T47" fmla="*/ 492 w 492"/>
                <a:gd name="T48" fmla="*/ 227 h 2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27">
                  <a:moveTo>
                    <a:pt x="5" y="0"/>
                  </a:moveTo>
                  <a:lnTo>
                    <a:pt x="0" y="150"/>
                  </a:lnTo>
                  <a:lnTo>
                    <a:pt x="111" y="153"/>
                  </a:lnTo>
                  <a:lnTo>
                    <a:pt x="110" y="227"/>
                  </a:lnTo>
                  <a:lnTo>
                    <a:pt x="260" y="225"/>
                  </a:lnTo>
                  <a:lnTo>
                    <a:pt x="394" y="222"/>
                  </a:lnTo>
                  <a:lnTo>
                    <a:pt x="492" y="225"/>
                  </a:lnTo>
                  <a:lnTo>
                    <a:pt x="461" y="161"/>
                  </a:lnTo>
                  <a:lnTo>
                    <a:pt x="440" y="102"/>
                  </a:lnTo>
                  <a:lnTo>
                    <a:pt x="417" y="40"/>
                  </a:lnTo>
                  <a:lnTo>
                    <a:pt x="361" y="1"/>
                  </a:lnTo>
                  <a:lnTo>
                    <a:pt x="336" y="24"/>
                  </a:lnTo>
                  <a:lnTo>
                    <a:pt x="305" y="8"/>
                  </a:lnTo>
                  <a:lnTo>
                    <a:pt x="171" y="4"/>
                  </a:lnTo>
                  <a:lnTo>
                    <a:pt x="5"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5" name="Freeform 30"/>
            <p:cNvSpPr>
              <a:spLocks/>
            </p:cNvSpPr>
            <p:nvPr/>
          </p:nvSpPr>
          <p:spPr bwMode="blackWhite">
            <a:xfrm>
              <a:off x="4217701" y="4812451"/>
              <a:ext cx="915591" cy="420243"/>
            </a:xfrm>
            <a:custGeom>
              <a:avLst/>
              <a:gdLst>
                <a:gd name="T0" fmla="*/ 5 w 433"/>
                <a:gd name="T1" fmla="*/ 2 h 226"/>
                <a:gd name="T2" fmla="*/ 3 w 433"/>
                <a:gd name="T3" fmla="*/ 132 h 226"/>
                <a:gd name="T4" fmla="*/ 0 w 433"/>
                <a:gd name="T5" fmla="*/ 223 h 226"/>
                <a:gd name="T6" fmla="*/ 433 w 433"/>
                <a:gd name="T7" fmla="*/ 226 h 226"/>
                <a:gd name="T8" fmla="*/ 425 w 433"/>
                <a:gd name="T9" fmla="*/ 108 h 226"/>
                <a:gd name="T10" fmla="*/ 425 w 433"/>
                <a:gd name="T11" fmla="*/ 64 h 226"/>
                <a:gd name="T12" fmla="*/ 390 w 433"/>
                <a:gd name="T13" fmla="*/ 37 h 226"/>
                <a:gd name="T14" fmla="*/ 400 w 433"/>
                <a:gd name="T15" fmla="*/ 13 h 226"/>
                <a:gd name="T16" fmla="*/ 386 w 433"/>
                <a:gd name="T17" fmla="*/ 0 h 226"/>
                <a:gd name="T18" fmla="*/ 189 w 433"/>
                <a:gd name="T19" fmla="*/ 2 h 226"/>
                <a:gd name="T20" fmla="*/ 5 w 433"/>
                <a:gd name="T21" fmla="*/ 2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3"/>
                <a:gd name="T34" fmla="*/ 0 h 226"/>
                <a:gd name="T35" fmla="*/ 433 w 433"/>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3" h="226">
                  <a:moveTo>
                    <a:pt x="5" y="2"/>
                  </a:moveTo>
                  <a:lnTo>
                    <a:pt x="3" y="132"/>
                  </a:lnTo>
                  <a:lnTo>
                    <a:pt x="0" y="223"/>
                  </a:lnTo>
                  <a:lnTo>
                    <a:pt x="433" y="226"/>
                  </a:lnTo>
                  <a:lnTo>
                    <a:pt x="425" y="108"/>
                  </a:lnTo>
                  <a:lnTo>
                    <a:pt x="425" y="64"/>
                  </a:lnTo>
                  <a:lnTo>
                    <a:pt x="390" y="37"/>
                  </a:lnTo>
                  <a:lnTo>
                    <a:pt x="400" y="13"/>
                  </a:lnTo>
                  <a:lnTo>
                    <a:pt x="386" y="0"/>
                  </a:lnTo>
                  <a:lnTo>
                    <a:pt x="189" y="2"/>
                  </a:lnTo>
                  <a:lnTo>
                    <a:pt x="5" y="2"/>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6" name="Freeform 31"/>
            <p:cNvSpPr>
              <a:spLocks/>
            </p:cNvSpPr>
            <p:nvPr/>
          </p:nvSpPr>
          <p:spPr bwMode="blackWhite">
            <a:xfrm>
              <a:off x="4095059" y="5221538"/>
              <a:ext cx="1067837" cy="461152"/>
            </a:xfrm>
            <a:custGeom>
              <a:avLst/>
              <a:gdLst>
                <a:gd name="T0" fmla="*/ 3 w 505"/>
                <a:gd name="T1" fmla="*/ 0 h 248"/>
                <a:gd name="T2" fmla="*/ 0 w 505"/>
                <a:gd name="T3" fmla="*/ 44 h 248"/>
                <a:gd name="T4" fmla="*/ 180 w 505"/>
                <a:gd name="T5" fmla="*/ 51 h 248"/>
                <a:gd name="T6" fmla="*/ 181 w 505"/>
                <a:gd name="T7" fmla="*/ 192 h 248"/>
                <a:gd name="T8" fmla="*/ 273 w 505"/>
                <a:gd name="T9" fmla="*/ 231 h 248"/>
                <a:gd name="T10" fmla="*/ 298 w 505"/>
                <a:gd name="T11" fmla="*/ 217 h 248"/>
                <a:gd name="T12" fmla="*/ 356 w 505"/>
                <a:gd name="T13" fmla="*/ 248 h 248"/>
                <a:gd name="T14" fmla="*/ 394 w 505"/>
                <a:gd name="T15" fmla="*/ 247 h 248"/>
                <a:gd name="T16" fmla="*/ 464 w 505"/>
                <a:gd name="T17" fmla="*/ 217 h 248"/>
                <a:gd name="T18" fmla="*/ 505 w 505"/>
                <a:gd name="T19" fmla="*/ 246 h 248"/>
                <a:gd name="T20" fmla="*/ 505 w 505"/>
                <a:gd name="T21" fmla="*/ 93 h 248"/>
                <a:gd name="T22" fmla="*/ 492 w 505"/>
                <a:gd name="T23" fmla="*/ 3 h 248"/>
                <a:gd name="T24" fmla="*/ 3 w 505"/>
                <a:gd name="T25" fmla="*/ 0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
                <a:gd name="T40" fmla="*/ 0 h 248"/>
                <a:gd name="T41" fmla="*/ 505 w 505"/>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 h="248">
                  <a:moveTo>
                    <a:pt x="3" y="0"/>
                  </a:moveTo>
                  <a:lnTo>
                    <a:pt x="0" y="44"/>
                  </a:lnTo>
                  <a:lnTo>
                    <a:pt x="180" y="51"/>
                  </a:lnTo>
                  <a:lnTo>
                    <a:pt x="181" y="192"/>
                  </a:lnTo>
                  <a:lnTo>
                    <a:pt x="273" y="231"/>
                  </a:lnTo>
                  <a:lnTo>
                    <a:pt x="298" y="217"/>
                  </a:lnTo>
                  <a:lnTo>
                    <a:pt x="356" y="248"/>
                  </a:lnTo>
                  <a:lnTo>
                    <a:pt x="394" y="247"/>
                  </a:lnTo>
                  <a:lnTo>
                    <a:pt x="464" y="217"/>
                  </a:lnTo>
                  <a:lnTo>
                    <a:pt x="505" y="246"/>
                  </a:lnTo>
                  <a:lnTo>
                    <a:pt x="505" y="93"/>
                  </a:lnTo>
                  <a:lnTo>
                    <a:pt x="492" y="3"/>
                  </a:lnTo>
                  <a:lnTo>
                    <a:pt x="3"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7" name="Freeform 32"/>
            <p:cNvSpPr>
              <a:spLocks/>
            </p:cNvSpPr>
            <p:nvPr/>
          </p:nvSpPr>
          <p:spPr bwMode="blackWhite">
            <a:xfrm>
              <a:off x="5141750" y="5243852"/>
              <a:ext cx="600526" cy="503920"/>
            </a:xfrm>
            <a:custGeom>
              <a:avLst/>
              <a:gdLst>
                <a:gd name="T0" fmla="*/ 0 w 284"/>
                <a:gd name="T1" fmla="*/ 25 h 271"/>
                <a:gd name="T2" fmla="*/ 112 w 284"/>
                <a:gd name="T3" fmla="*/ 11 h 271"/>
                <a:gd name="T4" fmla="*/ 251 w 284"/>
                <a:gd name="T5" fmla="*/ 0 h 271"/>
                <a:gd name="T6" fmla="*/ 243 w 284"/>
                <a:gd name="T7" fmla="*/ 36 h 271"/>
                <a:gd name="T8" fmla="*/ 274 w 284"/>
                <a:gd name="T9" fmla="*/ 28 h 271"/>
                <a:gd name="T10" fmla="*/ 284 w 284"/>
                <a:gd name="T11" fmla="*/ 52 h 271"/>
                <a:gd name="T12" fmla="*/ 253 w 284"/>
                <a:gd name="T13" fmla="*/ 73 h 271"/>
                <a:gd name="T14" fmla="*/ 260 w 284"/>
                <a:gd name="T15" fmla="*/ 111 h 271"/>
                <a:gd name="T16" fmla="*/ 227 w 284"/>
                <a:gd name="T17" fmla="*/ 174 h 271"/>
                <a:gd name="T18" fmla="*/ 203 w 284"/>
                <a:gd name="T19" fmla="*/ 212 h 271"/>
                <a:gd name="T20" fmla="*/ 217 w 284"/>
                <a:gd name="T21" fmla="*/ 262 h 271"/>
                <a:gd name="T22" fmla="*/ 42 w 284"/>
                <a:gd name="T23" fmla="*/ 271 h 271"/>
                <a:gd name="T24" fmla="*/ 41 w 284"/>
                <a:gd name="T25" fmla="*/ 240 h 271"/>
                <a:gd name="T26" fmla="*/ 6 w 284"/>
                <a:gd name="T27" fmla="*/ 234 h 271"/>
                <a:gd name="T28" fmla="*/ 6 w 284"/>
                <a:gd name="T29" fmla="*/ 73 h 271"/>
                <a:gd name="T30" fmla="*/ 0 w 284"/>
                <a:gd name="T31" fmla="*/ 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4"/>
                <a:gd name="T49" fmla="*/ 0 h 271"/>
                <a:gd name="T50" fmla="*/ 284 w 284"/>
                <a:gd name="T51" fmla="*/ 271 h 2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4" h="271">
                  <a:moveTo>
                    <a:pt x="0" y="25"/>
                  </a:moveTo>
                  <a:lnTo>
                    <a:pt x="112" y="11"/>
                  </a:lnTo>
                  <a:lnTo>
                    <a:pt x="251" y="0"/>
                  </a:lnTo>
                  <a:lnTo>
                    <a:pt x="243" y="36"/>
                  </a:lnTo>
                  <a:lnTo>
                    <a:pt x="274" y="28"/>
                  </a:lnTo>
                  <a:lnTo>
                    <a:pt x="284" y="52"/>
                  </a:lnTo>
                  <a:lnTo>
                    <a:pt x="253" y="73"/>
                  </a:lnTo>
                  <a:lnTo>
                    <a:pt x="260" y="111"/>
                  </a:lnTo>
                  <a:lnTo>
                    <a:pt x="227" y="174"/>
                  </a:lnTo>
                  <a:lnTo>
                    <a:pt x="203" y="212"/>
                  </a:lnTo>
                  <a:lnTo>
                    <a:pt x="217" y="262"/>
                  </a:lnTo>
                  <a:lnTo>
                    <a:pt x="42" y="271"/>
                  </a:lnTo>
                  <a:lnTo>
                    <a:pt x="41" y="240"/>
                  </a:lnTo>
                  <a:lnTo>
                    <a:pt x="6" y="234"/>
                  </a:lnTo>
                  <a:lnTo>
                    <a:pt x="6" y="73"/>
                  </a:lnTo>
                  <a:lnTo>
                    <a:pt x="0" y="25"/>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8" name="Freeform 33"/>
            <p:cNvSpPr>
              <a:spLocks/>
            </p:cNvSpPr>
            <p:nvPr/>
          </p:nvSpPr>
          <p:spPr bwMode="blackWhite">
            <a:xfrm>
              <a:off x="5230561" y="5729177"/>
              <a:ext cx="731627" cy="526234"/>
            </a:xfrm>
            <a:custGeom>
              <a:avLst/>
              <a:gdLst>
                <a:gd name="T0" fmla="*/ 0 w 346"/>
                <a:gd name="T1" fmla="*/ 6 h 283"/>
                <a:gd name="T2" fmla="*/ 173 w 346"/>
                <a:gd name="T3" fmla="*/ 0 h 283"/>
                <a:gd name="T4" fmla="*/ 203 w 346"/>
                <a:gd name="T5" fmla="*/ 58 h 283"/>
                <a:gd name="T6" fmla="*/ 177 w 346"/>
                <a:gd name="T7" fmla="*/ 127 h 283"/>
                <a:gd name="T8" fmla="*/ 169 w 346"/>
                <a:gd name="T9" fmla="*/ 158 h 283"/>
                <a:gd name="T10" fmla="*/ 285 w 346"/>
                <a:gd name="T11" fmla="*/ 145 h 283"/>
                <a:gd name="T12" fmla="*/ 292 w 346"/>
                <a:gd name="T13" fmla="*/ 191 h 283"/>
                <a:gd name="T14" fmla="*/ 257 w 346"/>
                <a:gd name="T15" fmla="*/ 186 h 283"/>
                <a:gd name="T16" fmla="*/ 241 w 346"/>
                <a:gd name="T17" fmla="*/ 206 h 283"/>
                <a:gd name="T18" fmla="*/ 259 w 346"/>
                <a:gd name="T19" fmla="*/ 219 h 283"/>
                <a:gd name="T20" fmla="*/ 291 w 346"/>
                <a:gd name="T21" fmla="*/ 204 h 283"/>
                <a:gd name="T22" fmla="*/ 292 w 346"/>
                <a:gd name="T23" fmla="*/ 225 h 283"/>
                <a:gd name="T24" fmla="*/ 311 w 346"/>
                <a:gd name="T25" fmla="*/ 207 h 283"/>
                <a:gd name="T26" fmla="*/ 324 w 346"/>
                <a:gd name="T27" fmla="*/ 207 h 283"/>
                <a:gd name="T28" fmla="*/ 309 w 346"/>
                <a:gd name="T29" fmla="*/ 245 h 283"/>
                <a:gd name="T30" fmla="*/ 338 w 346"/>
                <a:gd name="T31" fmla="*/ 251 h 283"/>
                <a:gd name="T32" fmla="*/ 346 w 346"/>
                <a:gd name="T33" fmla="*/ 272 h 283"/>
                <a:gd name="T34" fmla="*/ 333 w 346"/>
                <a:gd name="T35" fmla="*/ 278 h 283"/>
                <a:gd name="T36" fmla="*/ 315 w 346"/>
                <a:gd name="T37" fmla="*/ 265 h 283"/>
                <a:gd name="T38" fmla="*/ 282 w 346"/>
                <a:gd name="T39" fmla="*/ 255 h 283"/>
                <a:gd name="T40" fmla="*/ 289 w 346"/>
                <a:gd name="T41" fmla="*/ 280 h 283"/>
                <a:gd name="T42" fmla="*/ 272 w 346"/>
                <a:gd name="T43" fmla="*/ 283 h 283"/>
                <a:gd name="T44" fmla="*/ 258 w 346"/>
                <a:gd name="T45" fmla="*/ 261 h 283"/>
                <a:gd name="T46" fmla="*/ 250 w 346"/>
                <a:gd name="T47" fmla="*/ 275 h 283"/>
                <a:gd name="T48" fmla="*/ 199 w 346"/>
                <a:gd name="T49" fmla="*/ 275 h 283"/>
                <a:gd name="T50" fmla="*/ 199 w 346"/>
                <a:gd name="T51" fmla="*/ 261 h 283"/>
                <a:gd name="T52" fmla="*/ 180 w 346"/>
                <a:gd name="T53" fmla="*/ 245 h 283"/>
                <a:gd name="T54" fmla="*/ 142 w 346"/>
                <a:gd name="T55" fmla="*/ 242 h 283"/>
                <a:gd name="T56" fmla="*/ 174 w 346"/>
                <a:gd name="T57" fmla="*/ 261 h 283"/>
                <a:gd name="T58" fmla="*/ 129 w 346"/>
                <a:gd name="T59" fmla="*/ 271 h 283"/>
                <a:gd name="T60" fmla="*/ 60 w 346"/>
                <a:gd name="T61" fmla="*/ 258 h 283"/>
                <a:gd name="T62" fmla="*/ 33 w 346"/>
                <a:gd name="T63" fmla="*/ 261 h 283"/>
                <a:gd name="T64" fmla="*/ 43 w 346"/>
                <a:gd name="T65" fmla="*/ 166 h 283"/>
                <a:gd name="T66" fmla="*/ 1 w 346"/>
                <a:gd name="T67" fmla="*/ 90 h 283"/>
                <a:gd name="T68" fmla="*/ 0 w 346"/>
                <a:gd name="T69" fmla="*/ 6 h 2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283"/>
                <a:gd name="T107" fmla="*/ 346 w 346"/>
                <a:gd name="T108" fmla="*/ 283 h 2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283">
                  <a:moveTo>
                    <a:pt x="0" y="6"/>
                  </a:moveTo>
                  <a:lnTo>
                    <a:pt x="173" y="0"/>
                  </a:lnTo>
                  <a:lnTo>
                    <a:pt x="203" y="58"/>
                  </a:lnTo>
                  <a:lnTo>
                    <a:pt x="177" y="127"/>
                  </a:lnTo>
                  <a:lnTo>
                    <a:pt x="169" y="158"/>
                  </a:lnTo>
                  <a:lnTo>
                    <a:pt x="285" y="145"/>
                  </a:lnTo>
                  <a:lnTo>
                    <a:pt x="292" y="191"/>
                  </a:lnTo>
                  <a:lnTo>
                    <a:pt x="257" y="186"/>
                  </a:lnTo>
                  <a:lnTo>
                    <a:pt x="241" y="206"/>
                  </a:lnTo>
                  <a:lnTo>
                    <a:pt x="259" y="219"/>
                  </a:lnTo>
                  <a:lnTo>
                    <a:pt x="291" y="204"/>
                  </a:lnTo>
                  <a:lnTo>
                    <a:pt x="292" y="225"/>
                  </a:lnTo>
                  <a:lnTo>
                    <a:pt x="311" y="207"/>
                  </a:lnTo>
                  <a:lnTo>
                    <a:pt x="324" y="207"/>
                  </a:lnTo>
                  <a:lnTo>
                    <a:pt x="309" y="245"/>
                  </a:lnTo>
                  <a:lnTo>
                    <a:pt x="338" y="251"/>
                  </a:lnTo>
                  <a:lnTo>
                    <a:pt x="346" y="272"/>
                  </a:lnTo>
                  <a:lnTo>
                    <a:pt x="333" y="278"/>
                  </a:lnTo>
                  <a:lnTo>
                    <a:pt x="315" y="265"/>
                  </a:lnTo>
                  <a:lnTo>
                    <a:pt x="282" y="255"/>
                  </a:lnTo>
                  <a:lnTo>
                    <a:pt x="289" y="280"/>
                  </a:lnTo>
                  <a:lnTo>
                    <a:pt x="272" y="283"/>
                  </a:lnTo>
                  <a:lnTo>
                    <a:pt x="258" y="261"/>
                  </a:lnTo>
                  <a:lnTo>
                    <a:pt x="250" y="275"/>
                  </a:lnTo>
                  <a:lnTo>
                    <a:pt x="199" y="275"/>
                  </a:lnTo>
                  <a:lnTo>
                    <a:pt x="199" y="261"/>
                  </a:lnTo>
                  <a:lnTo>
                    <a:pt x="180" y="245"/>
                  </a:lnTo>
                  <a:lnTo>
                    <a:pt x="142" y="242"/>
                  </a:lnTo>
                  <a:lnTo>
                    <a:pt x="174" y="261"/>
                  </a:lnTo>
                  <a:lnTo>
                    <a:pt x="129" y="271"/>
                  </a:lnTo>
                  <a:lnTo>
                    <a:pt x="60" y="258"/>
                  </a:lnTo>
                  <a:lnTo>
                    <a:pt x="33" y="261"/>
                  </a:lnTo>
                  <a:lnTo>
                    <a:pt x="43" y="166"/>
                  </a:lnTo>
                  <a:lnTo>
                    <a:pt x="1" y="90"/>
                  </a:lnTo>
                  <a:lnTo>
                    <a:pt x="0" y="6"/>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9" name="Freeform 34"/>
            <p:cNvSpPr>
              <a:spLocks/>
            </p:cNvSpPr>
            <p:nvPr/>
          </p:nvSpPr>
          <p:spPr bwMode="blackWhite">
            <a:xfrm>
              <a:off x="4727303" y="3503375"/>
              <a:ext cx="818323" cy="827470"/>
            </a:xfrm>
            <a:custGeom>
              <a:avLst/>
              <a:gdLst>
                <a:gd name="T0" fmla="*/ 0 w 387"/>
                <a:gd name="T1" fmla="*/ 35 h 445"/>
                <a:gd name="T2" fmla="*/ 101 w 387"/>
                <a:gd name="T3" fmla="*/ 35 h 445"/>
                <a:gd name="T4" fmla="*/ 100 w 387"/>
                <a:gd name="T5" fmla="*/ 0 h 445"/>
                <a:gd name="T6" fmla="*/ 123 w 387"/>
                <a:gd name="T7" fmla="*/ 10 h 445"/>
                <a:gd name="T8" fmla="*/ 127 w 387"/>
                <a:gd name="T9" fmla="*/ 37 h 445"/>
                <a:gd name="T10" fmla="*/ 175 w 387"/>
                <a:gd name="T11" fmla="*/ 66 h 445"/>
                <a:gd name="T12" fmla="*/ 190 w 387"/>
                <a:gd name="T13" fmla="*/ 53 h 445"/>
                <a:gd name="T14" fmla="*/ 219 w 387"/>
                <a:gd name="T15" fmla="*/ 53 h 445"/>
                <a:gd name="T16" fmla="*/ 241 w 387"/>
                <a:gd name="T17" fmla="*/ 79 h 445"/>
                <a:gd name="T18" fmla="*/ 256 w 387"/>
                <a:gd name="T19" fmla="*/ 69 h 445"/>
                <a:gd name="T20" fmla="*/ 298 w 387"/>
                <a:gd name="T21" fmla="*/ 80 h 445"/>
                <a:gd name="T22" fmla="*/ 313 w 387"/>
                <a:gd name="T23" fmla="*/ 61 h 445"/>
                <a:gd name="T24" fmla="*/ 339 w 387"/>
                <a:gd name="T25" fmla="*/ 76 h 445"/>
                <a:gd name="T26" fmla="*/ 387 w 387"/>
                <a:gd name="T27" fmla="*/ 74 h 445"/>
                <a:gd name="T28" fmla="*/ 309 w 387"/>
                <a:gd name="T29" fmla="*/ 129 h 445"/>
                <a:gd name="T30" fmla="*/ 271 w 387"/>
                <a:gd name="T31" fmla="*/ 177 h 445"/>
                <a:gd name="T32" fmla="*/ 279 w 387"/>
                <a:gd name="T33" fmla="*/ 247 h 445"/>
                <a:gd name="T34" fmla="*/ 252 w 387"/>
                <a:gd name="T35" fmla="*/ 276 h 445"/>
                <a:gd name="T36" fmla="*/ 263 w 387"/>
                <a:gd name="T37" fmla="*/ 297 h 445"/>
                <a:gd name="T38" fmla="*/ 263 w 387"/>
                <a:gd name="T39" fmla="*/ 349 h 445"/>
                <a:gd name="T40" fmla="*/ 289 w 387"/>
                <a:gd name="T41" fmla="*/ 349 h 445"/>
                <a:gd name="T42" fmla="*/ 328 w 387"/>
                <a:gd name="T43" fmla="*/ 386 h 445"/>
                <a:gd name="T44" fmla="*/ 344 w 387"/>
                <a:gd name="T45" fmla="*/ 432 h 445"/>
                <a:gd name="T46" fmla="*/ 71 w 387"/>
                <a:gd name="T47" fmla="*/ 445 h 445"/>
                <a:gd name="T48" fmla="*/ 72 w 387"/>
                <a:gd name="T49" fmla="*/ 322 h 445"/>
                <a:gd name="T50" fmla="*/ 48 w 387"/>
                <a:gd name="T51" fmla="*/ 295 h 445"/>
                <a:gd name="T52" fmla="*/ 56 w 387"/>
                <a:gd name="T53" fmla="*/ 262 h 445"/>
                <a:gd name="T54" fmla="*/ 64 w 387"/>
                <a:gd name="T55" fmla="*/ 244 h 445"/>
                <a:gd name="T56" fmla="*/ 48 w 387"/>
                <a:gd name="T57" fmla="*/ 159 h 445"/>
                <a:gd name="T58" fmla="*/ 24 w 387"/>
                <a:gd name="T59" fmla="*/ 103 h 445"/>
                <a:gd name="T60" fmla="*/ 0 w 387"/>
                <a:gd name="T61" fmla="*/ 35 h 4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7"/>
                <a:gd name="T94" fmla="*/ 0 h 445"/>
                <a:gd name="T95" fmla="*/ 387 w 387"/>
                <a:gd name="T96" fmla="*/ 445 h 4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7" h="445">
                  <a:moveTo>
                    <a:pt x="0" y="35"/>
                  </a:moveTo>
                  <a:lnTo>
                    <a:pt x="101" y="35"/>
                  </a:lnTo>
                  <a:lnTo>
                    <a:pt x="100" y="0"/>
                  </a:lnTo>
                  <a:lnTo>
                    <a:pt x="123" y="10"/>
                  </a:lnTo>
                  <a:lnTo>
                    <a:pt x="127" y="37"/>
                  </a:lnTo>
                  <a:lnTo>
                    <a:pt x="175" y="66"/>
                  </a:lnTo>
                  <a:lnTo>
                    <a:pt x="190" y="53"/>
                  </a:lnTo>
                  <a:lnTo>
                    <a:pt x="219" y="53"/>
                  </a:lnTo>
                  <a:lnTo>
                    <a:pt x="241" y="79"/>
                  </a:lnTo>
                  <a:lnTo>
                    <a:pt x="256" y="69"/>
                  </a:lnTo>
                  <a:lnTo>
                    <a:pt x="298" y="80"/>
                  </a:lnTo>
                  <a:lnTo>
                    <a:pt x="313" y="61"/>
                  </a:lnTo>
                  <a:lnTo>
                    <a:pt x="339" y="76"/>
                  </a:lnTo>
                  <a:lnTo>
                    <a:pt x="387" y="74"/>
                  </a:lnTo>
                  <a:lnTo>
                    <a:pt x="309" y="129"/>
                  </a:lnTo>
                  <a:lnTo>
                    <a:pt x="271" y="177"/>
                  </a:lnTo>
                  <a:lnTo>
                    <a:pt x="279" y="247"/>
                  </a:lnTo>
                  <a:lnTo>
                    <a:pt x="252" y="276"/>
                  </a:lnTo>
                  <a:lnTo>
                    <a:pt x="263" y="297"/>
                  </a:lnTo>
                  <a:lnTo>
                    <a:pt x="263" y="349"/>
                  </a:lnTo>
                  <a:lnTo>
                    <a:pt x="289" y="349"/>
                  </a:lnTo>
                  <a:lnTo>
                    <a:pt x="328" y="386"/>
                  </a:lnTo>
                  <a:lnTo>
                    <a:pt x="344" y="432"/>
                  </a:lnTo>
                  <a:lnTo>
                    <a:pt x="71" y="445"/>
                  </a:lnTo>
                  <a:lnTo>
                    <a:pt x="72" y="322"/>
                  </a:lnTo>
                  <a:lnTo>
                    <a:pt x="48" y="295"/>
                  </a:lnTo>
                  <a:lnTo>
                    <a:pt x="56" y="262"/>
                  </a:lnTo>
                  <a:lnTo>
                    <a:pt x="64" y="244"/>
                  </a:lnTo>
                  <a:lnTo>
                    <a:pt x="48" y="159"/>
                  </a:lnTo>
                  <a:lnTo>
                    <a:pt x="24" y="103"/>
                  </a:lnTo>
                  <a:lnTo>
                    <a:pt x="0" y="35"/>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0" name="Freeform 35"/>
            <p:cNvSpPr>
              <a:spLocks/>
            </p:cNvSpPr>
            <p:nvPr/>
          </p:nvSpPr>
          <p:spPr bwMode="blackWhite">
            <a:xfrm>
              <a:off x="5255935" y="3787876"/>
              <a:ext cx="621672" cy="652679"/>
            </a:xfrm>
            <a:custGeom>
              <a:avLst/>
              <a:gdLst>
                <a:gd name="T0" fmla="*/ 21 w 294"/>
                <a:gd name="T1" fmla="*/ 24 h 351"/>
                <a:gd name="T2" fmla="*/ 44 w 294"/>
                <a:gd name="T3" fmla="*/ 21 h 351"/>
                <a:gd name="T4" fmla="*/ 64 w 294"/>
                <a:gd name="T5" fmla="*/ 21 h 351"/>
                <a:gd name="T6" fmla="*/ 76 w 294"/>
                <a:gd name="T7" fmla="*/ 0 h 351"/>
                <a:gd name="T8" fmla="*/ 86 w 294"/>
                <a:gd name="T9" fmla="*/ 26 h 351"/>
                <a:gd name="T10" fmla="*/ 117 w 294"/>
                <a:gd name="T11" fmla="*/ 26 h 351"/>
                <a:gd name="T12" fmla="*/ 134 w 294"/>
                <a:gd name="T13" fmla="*/ 50 h 351"/>
                <a:gd name="T14" fmla="*/ 167 w 294"/>
                <a:gd name="T15" fmla="*/ 44 h 351"/>
                <a:gd name="T16" fmla="*/ 189 w 294"/>
                <a:gd name="T17" fmla="*/ 59 h 351"/>
                <a:gd name="T18" fmla="*/ 230 w 294"/>
                <a:gd name="T19" fmla="*/ 69 h 351"/>
                <a:gd name="T20" fmla="*/ 238 w 294"/>
                <a:gd name="T21" fmla="*/ 88 h 351"/>
                <a:gd name="T22" fmla="*/ 259 w 294"/>
                <a:gd name="T23" fmla="*/ 89 h 351"/>
                <a:gd name="T24" fmla="*/ 253 w 294"/>
                <a:gd name="T25" fmla="*/ 107 h 351"/>
                <a:gd name="T26" fmla="*/ 260 w 294"/>
                <a:gd name="T27" fmla="*/ 128 h 351"/>
                <a:gd name="T28" fmla="*/ 246 w 294"/>
                <a:gd name="T29" fmla="*/ 154 h 351"/>
                <a:gd name="T30" fmla="*/ 256 w 294"/>
                <a:gd name="T31" fmla="*/ 159 h 351"/>
                <a:gd name="T32" fmla="*/ 279 w 294"/>
                <a:gd name="T33" fmla="*/ 131 h 351"/>
                <a:gd name="T34" fmla="*/ 278 w 294"/>
                <a:gd name="T35" fmla="*/ 121 h 351"/>
                <a:gd name="T36" fmla="*/ 287 w 294"/>
                <a:gd name="T37" fmla="*/ 117 h 351"/>
                <a:gd name="T38" fmla="*/ 294 w 294"/>
                <a:gd name="T39" fmla="*/ 131 h 351"/>
                <a:gd name="T40" fmla="*/ 276 w 294"/>
                <a:gd name="T41" fmla="*/ 150 h 351"/>
                <a:gd name="T42" fmla="*/ 268 w 294"/>
                <a:gd name="T43" fmla="*/ 195 h 351"/>
                <a:gd name="T44" fmla="*/ 268 w 294"/>
                <a:gd name="T45" fmla="*/ 269 h 351"/>
                <a:gd name="T46" fmla="*/ 279 w 294"/>
                <a:gd name="T47" fmla="*/ 282 h 351"/>
                <a:gd name="T48" fmla="*/ 275 w 294"/>
                <a:gd name="T49" fmla="*/ 328 h 351"/>
                <a:gd name="T50" fmla="*/ 135 w 294"/>
                <a:gd name="T51" fmla="*/ 351 h 351"/>
                <a:gd name="T52" fmla="*/ 101 w 294"/>
                <a:gd name="T53" fmla="*/ 329 h 351"/>
                <a:gd name="T54" fmla="*/ 108 w 294"/>
                <a:gd name="T55" fmla="*/ 301 h 351"/>
                <a:gd name="T56" fmla="*/ 91 w 294"/>
                <a:gd name="T57" fmla="*/ 271 h 351"/>
                <a:gd name="T58" fmla="*/ 76 w 294"/>
                <a:gd name="T59" fmla="*/ 233 h 351"/>
                <a:gd name="T60" fmla="*/ 37 w 294"/>
                <a:gd name="T61" fmla="*/ 196 h 351"/>
                <a:gd name="T62" fmla="*/ 13 w 294"/>
                <a:gd name="T63" fmla="*/ 196 h 351"/>
                <a:gd name="T64" fmla="*/ 13 w 294"/>
                <a:gd name="T65" fmla="*/ 144 h 351"/>
                <a:gd name="T66" fmla="*/ 0 w 294"/>
                <a:gd name="T67" fmla="*/ 124 h 351"/>
                <a:gd name="T68" fmla="*/ 28 w 294"/>
                <a:gd name="T69" fmla="*/ 94 h 351"/>
                <a:gd name="T70" fmla="*/ 21 w 294"/>
                <a:gd name="T71" fmla="*/ 24 h 3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351"/>
                <a:gd name="T110" fmla="*/ 294 w 294"/>
                <a:gd name="T111" fmla="*/ 351 h 3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351">
                  <a:moveTo>
                    <a:pt x="21" y="24"/>
                  </a:moveTo>
                  <a:lnTo>
                    <a:pt x="44" y="21"/>
                  </a:lnTo>
                  <a:lnTo>
                    <a:pt x="64" y="21"/>
                  </a:lnTo>
                  <a:lnTo>
                    <a:pt x="76" y="0"/>
                  </a:lnTo>
                  <a:lnTo>
                    <a:pt x="86" y="26"/>
                  </a:lnTo>
                  <a:lnTo>
                    <a:pt x="117" y="26"/>
                  </a:lnTo>
                  <a:lnTo>
                    <a:pt x="134" y="50"/>
                  </a:lnTo>
                  <a:lnTo>
                    <a:pt x="167" y="44"/>
                  </a:lnTo>
                  <a:lnTo>
                    <a:pt x="189" y="59"/>
                  </a:lnTo>
                  <a:lnTo>
                    <a:pt x="230" y="69"/>
                  </a:lnTo>
                  <a:lnTo>
                    <a:pt x="238" y="88"/>
                  </a:lnTo>
                  <a:lnTo>
                    <a:pt x="259" y="89"/>
                  </a:lnTo>
                  <a:lnTo>
                    <a:pt x="253" y="107"/>
                  </a:lnTo>
                  <a:lnTo>
                    <a:pt x="260" y="128"/>
                  </a:lnTo>
                  <a:lnTo>
                    <a:pt x="246" y="154"/>
                  </a:lnTo>
                  <a:lnTo>
                    <a:pt x="256" y="159"/>
                  </a:lnTo>
                  <a:lnTo>
                    <a:pt x="279" y="131"/>
                  </a:lnTo>
                  <a:lnTo>
                    <a:pt x="278" y="121"/>
                  </a:lnTo>
                  <a:lnTo>
                    <a:pt x="287" y="117"/>
                  </a:lnTo>
                  <a:lnTo>
                    <a:pt x="294" y="131"/>
                  </a:lnTo>
                  <a:lnTo>
                    <a:pt x="276" y="150"/>
                  </a:lnTo>
                  <a:lnTo>
                    <a:pt x="268" y="195"/>
                  </a:lnTo>
                  <a:lnTo>
                    <a:pt x="268" y="269"/>
                  </a:lnTo>
                  <a:lnTo>
                    <a:pt x="279" y="282"/>
                  </a:lnTo>
                  <a:lnTo>
                    <a:pt x="275" y="328"/>
                  </a:lnTo>
                  <a:lnTo>
                    <a:pt x="135" y="351"/>
                  </a:lnTo>
                  <a:lnTo>
                    <a:pt x="101" y="329"/>
                  </a:lnTo>
                  <a:lnTo>
                    <a:pt x="108" y="301"/>
                  </a:lnTo>
                  <a:lnTo>
                    <a:pt x="91" y="271"/>
                  </a:lnTo>
                  <a:lnTo>
                    <a:pt x="76" y="233"/>
                  </a:lnTo>
                  <a:lnTo>
                    <a:pt x="37" y="196"/>
                  </a:lnTo>
                  <a:lnTo>
                    <a:pt x="13" y="196"/>
                  </a:lnTo>
                  <a:lnTo>
                    <a:pt x="13" y="144"/>
                  </a:lnTo>
                  <a:lnTo>
                    <a:pt x="0" y="124"/>
                  </a:lnTo>
                  <a:lnTo>
                    <a:pt x="28" y="94"/>
                  </a:lnTo>
                  <a:lnTo>
                    <a:pt x="21" y="24"/>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1" name="Freeform 36"/>
            <p:cNvSpPr>
              <a:spLocks/>
            </p:cNvSpPr>
            <p:nvPr/>
          </p:nvSpPr>
          <p:spPr bwMode="blackWhite">
            <a:xfrm>
              <a:off x="4862633" y="4304812"/>
              <a:ext cx="723169" cy="420243"/>
            </a:xfrm>
            <a:custGeom>
              <a:avLst/>
              <a:gdLst>
                <a:gd name="T0" fmla="*/ 6 w 342"/>
                <a:gd name="T1" fmla="*/ 11 h 226"/>
                <a:gd name="T2" fmla="*/ 0 w 342"/>
                <a:gd name="T3" fmla="*/ 51 h 226"/>
                <a:gd name="T4" fmla="*/ 8 w 342"/>
                <a:gd name="T5" fmla="*/ 93 h 226"/>
                <a:gd name="T6" fmla="*/ 40 w 342"/>
                <a:gd name="T7" fmla="*/ 180 h 226"/>
                <a:gd name="T8" fmla="*/ 57 w 342"/>
                <a:gd name="T9" fmla="*/ 226 h 226"/>
                <a:gd name="T10" fmla="*/ 258 w 342"/>
                <a:gd name="T11" fmla="*/ 215 h 226"/>
                <a:gd name="T12" fmla="*/ 291 w 342"/>
                <a:gd name="T13" fmla="*/ 226 h 226"/>
                <a:gd name="T14" fmla="*/ 311 w 342"/>
                <a:gd name="T15" fmla="*/ 182 h 226"/>
                <a:gd name="T16" fmla="*/ 303 w 342"/>
                <a:gd name="T17" fmla="*/ 150 h 226"/>
                <a:gd name="T18" fmla="*/ 337 w 342"/>
                <a:gd name="T19" fmla="*/ 144 h 226"/>
                <a:gd name="T20" fmla="*/ 342 w 342"/>
                <a:gd name="T21" fmla="*/ 94 h 226"/>
                <a:gd name="T22" fmla="*/ 321 w 342"/>
                <a:gd name="T23" fmla="*/ 73 h 226"/>
                <a:gd name="T24" fmla="*/ 287 w 342"/>
                <a:gd name="T25" fmla="*/ 51 h 226"/>
                <a:gd name="T26" fmla="*/ 294 w 342"/>
                <a:gd name="T27" fmla="*/ 21 h 226"/>
                <a:gd name="T28" fmla="*/ 279 w 342"/>
                <a:gd name="T29" fmla="*/ 0 h 226"/>
                <a:gd name="T30" fmla="*/ 204 w 342"/>
                <a:gd name="T31" fmla="*/ 3 h 226"/>
                <a:gd name="T32" fmla="*/ 128 w 342"/>
                <a:gd name="T33" fmla="*/ 6 h 226"/>
                <a:gd name="T34" fmla="*/ 6 w 342"/>
                <a:gd name="T35" fmla="*/ 11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26"/>
                <a:gd name="T56" fmla="*/ 342 w 342"/>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26">
                  <a:moveTo>
                    <a:pt x="6" y="11"/>
                  </a:moveTo>
                  <a:lnTo>
                    <a:pt x="0" y="51"/>
                  </a:lnTo>
                  <a:lnTo>
                    <a:pt x="8" y="93"/>
                  </a:lnTo>
                  <a:lnTo>
                    <a:pt x="40" y="180"/>
                  </a:lnTo>
                  <a:lnTo>
                    <a:pt x="57" y="226"/>
                  </a:lnTo>
                  <a:lnTo>
                    <a:pt x="258" y="215"/>
                  </a:lnTo>
                  <a:lnTo>
                    <a:pt x="291" y="226"/>
                  </a:lnTo>
                  <a:lnTo>
                    <a:pt x="311" y="182"/>
                  </a:lnTo>
                  <a:lnTo>
                    <a:pt x="303" y="150"/>
                  </a:lnTo>
                  <a:lnTo>
                    <a:pt x="337" y="144"/>
                  </a:lnTo>
                  <a:lnTo>
                    <a:pt x="342" y="94"/>
                  </a:lnTo>
                  <a:lnTo>
                    <a:pt x="321" y="73"/>
                  </a:lnTo>
                  <a:lnTo>
                    <a:pt x="287" y="51"/>
                  </a:lnTo>
                  <a:lnTo>
                    <a:pt x="294" y="21"/>
                  </a:lnTo>
                  <a:lnTo>
                    <a:pt x="279" y="0"/>
                  </a:lnTo>
                  <a:lnTo>
                    <a:pt x="204" y="3"/>
                  </a:lnTo>
                  <a:lnTo>
                    <a:pt x="128" y="6"/>
                  </a:lnTo>
                  <a:lnTo>
                    <a:pt x="6" y="11"/>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2" name="Freeform 37"/>
            <p:cNvSpPr>
              <a:spLocks/>
            </p:cNvSpPr>
            <p:nvPr/>
          </p:nvSpPr>
          <p:spPr bwMode="blackWhite">
            <a:xfrm>
              <a:off x="5499106" y="3696761"/>
              <a:ext cx="668191" cy="258468"/>
            </a:xfrm>
            <a:custGeom>
              <a:avLst/>
              <a:gdLst>
                <a:gd name="T0" fmla="*/ 0 w 316"/>
                <a:gd name="T1" fmla="*/ 76 h 139"/>
                <a:gd name="T2" fmla="*/ 71 w 316"/>
                <a:gd name="T3" fmla="*/ 0 h 139"/>
                <a:gd name="T4" fmla="*/ 58 w 316"/>
                <a:gd name="T5" fmla="*/ 31 h 139"/>
                <a:gd name="T6" fmla="*/ 68 w 316"/>
                <a:gd name="T7" fmla="*/ 41 h 139"/>
                <a:gd name="T8" fmla="*/ 90 w 316"/>
                <a:gd name="T9" fmla="*/ 28 h 139"/>
                <a:gd name="T10" fmla="*/ 139 w 316"/>
                <a:gd name="T11" fmla="*/ 47 h 139"/>
                <a:gd name="T12" fmla="*/ 160 w 316"/>
                <a:gd name="T13" fmla="*/ 31 h 139"/>
                <a:gd name="T14" fmla="*/ 225 w 316"/>
                <a:gd name="T15" fmla="*/ 23 h 139"/>
                <a:gd name="T16" fmla="*/ 238 w 316"/>
                <a:gd name="T17" fmla="*/ 42 h 139"/>
                <a:gd name="T18" fmla="*/ 263 w 316"/>
                <a:gd name="T19" fmla="*/ 38 h 139"/>
                <a:gd name="T20" fmla="*/ 313 w 316"/>
                <a:gd name="T21" fmla="*/ 58 h 139"/>
                <a:gd name="T22" fmla="*/ 316 w 316"/>
                <a:gd name="T23" fmla="*/ 73 h 139"/>
                <a:gd name="T24" fmla="*/ 262 w 316"/>
                <a:gd name="T25" fmla="*/ 86 h 139"/>
                <a:gd name="T26" fmla="*/ 246 w 316"/>
                <a:gd name="T27" fmla="*/ 76 h 139"/>
                <a:gd name="T28" fmla="*/ 219 w 316"/>
                <a:gd name="T29" fmla="*/ 80 h 139"/>
                <a:gd name="T30" fmla="*/ 187 w 316"/>
                <a:gd name="T31" fmla="*/ 99 h 139"/>
                <a:gd name="T32" fmla="*/ 172 w 316"/>
                <a:gd name="T33" fmla="*/ 100 h 139"/>
                <a:gd name="T34" fmla="*/ 161 w 316"/>
                <a:gd name="T35" fmla="*/ 86 h 139"/>
                <a:gd name="T36" fmla="*/ 143 w 316"/>
                <a:gd name="T37" fmla="*/ 138 h 139"/>
                <a:gd name="T38" fmla="*/ 123 w 316"/>
                <a:gd name="T39" fmla="*/ 139 h 139"/>
                <a:gd name="T40" fmla="*/ 114 w 316"/>
                <a:gd name="T41" fmla="*/ 118 h 139"/>
                <a:gd name="T42" fmla="*/ 72 w 316"/>
                <a:gd name="T43" fmla="*/ 109 h 139"/>
                <a:gd name="T44" fmla="*/ 52 w 316"/>
                <a:gd name="T45" fmla="*/ 94 h 139"/>
                <a:gd name="T46" fmla="*/ 17 w 316"/>
                <a:gd name="T47" fmla="*/ 99 h 139"/>
                <a:gd name="T48" fmla="*/ 0 w 316"/>
                <a:gd name="T49" fmla="*/ 76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6"/>
                <a:gd name="T76" fmla="*/ 0 h 139"/>
                <a:gd name="T77" fmla="*/ 316 w 316"/>
                <a:gd name="T78" fmla="*/ 139 h 1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6" h="139">
                  <a:moveTo>
                    <a:pt x="0" y="76"/>
                  </a:moveTo>
                  <a:lnTo>
                    <a:pt x="71" y="0"/>
                  </a:lnTo>
                  <a:lnTo>
                    <a:pt x="58" y="31"/>
                  </a:lnTo>
                  <a:lnTo>
                    <a:pt x="68" y="41"/>
                  </a:lnTo>
                  <a:lnTo>
                    <a:pt x="90" y="28"/>
                  </a:lnTo>
                  <a:lnTo>
                    <a:pt x="139" y="47"/>
                  </a:lnTo>
                  <a:lnTo>
                    <a:pt x="160" y="31"/>
                  </a:lnTo>
                  <a:lnTo>
                    <a:pt x="225" y="23"/>
                  </a:lnTo>
                  <a:lnTo>
                    <a:pt x="238" y="42"/>
                  </a:lnTo>
                  <a:lnTo>
                    <a:pt x="263" y="38"/>
                  </a:lnTo>
                  <a:lnTo>
                    <a:pt x="313" y="58"/>
                  </a:lnTo>
                  <a:lnTo>
                    <a:pt x="316" y="73"/>
                  </a:lnTo>
                  <a:lnTo>
                    <a:pt x="262" y="86"/>
                  </a:lnTo>
                  <a:lnTo>
                    <a:pt x="246" y="76"/>
                  </a:lnTo>
                  <a:lnTo>
                    <a:pt x="219" y="80"/>
                  </a:lnTo>
                  <a:lnTo>
                    <a:pt x="187" y="99"/>
                  </a:lnTo>
                  <a:lnTo>
                    <a:pt x="172" y="100"/>
                  </a:lnTo>
                  <a:lnTo>
                    <a:pt x="161" y="86"/>
                  </a:lnTo>
                  <a:lnTo>
                    <a:pt x="143" y="138"/>
                  </a:lnTo>
                  <a:lnTo>
                    <a:pt x="123" y="139"/>
                  </a:lnTo>
                  <a:lnTo>
                    <a:pt x="114" y="118"/>
                  </a:lnTo>
                  <a:lnTo>
                    <a:pt x="72" y="109"/>
                  </a:lnTo>
                  <a:lnTo>
                    <a:pt x="52" y="94"/>
                  </a:lnTo>
                  <a:lnTo>
                    <a:pt x="17" y="99"/>
                  </a:lnTo>
                  <a:lnTo>
                    <a:pt x="0" y="76"/>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3" name="Freeform 38"/>
            <p:cNvSpPr>
              <a:spLocks/>
            </p:cNvSpPr>
            <p:nvPr/>
          </p:nvSpPr>
          <p:spPr bwMode="blackWhite">
            <a:xfrm>
              <a:off x="5962188" y="3878991"/>
              <a:ext cx="477884" cy="582018"/>
            </a:xfrm>
            <a:custGeom>
              <a:avLst/>
              <a:gdLst>
                <a:gd name="T0" fmla="*/ 57 w 226"/>
                <a:gd name="T1" fmla="*/ 13 h 313"/>
                <a:gd name="T2" fmla="*/ 65 w 226"/>
                <a:gd name="T3" fmla="*/ 32 h 313"/>
                <a:gd name="T4" fmla="*/ 50 w 226"/>
                <a:gd name="T5" fmla="*/ 44 h 313"/>
                <a:gd name="T6" fmla="*/ 49 w 226"/>
                <a:gd name="T7" fmla="*/ 94 h 313"/>
                <a:gd name="T8" fmla="*/ 40 w 226"/>
                <a:gd name="T9" fmla="*/ 61 h 313"/>
                <a:gd name="T10" fmla="*/ 7 w 226"/>
                <a:gd name="T11" fmla="*/ 93 h 313"/>
                <a:gd name="T12" fmla="*/ 0 w 226"/>
                <a:gd name="T13" fmla="*/ 182 h 313"/>
                <a:gd name="T14" fmla="*/ 21 w 226"/>
                <a:gd name="T15" fmla="*/ 226 h 313"/>
                <a:gd name="T16" fmla="*/ 23 w 226"/>
                <a:gd name="T17" fmla="*/ 249 h 313"/>
                <a:gd name="T18" fmla="*/ 24 w 226"/>
                <a:gd name="T19" fmla="*/ 267 h 313"/>
                <a:gd name="T20" fmla="*/ 23 w 226"/>
                <a:gd name="T21" fmla="*/ 284 h 313"/>
                <a:gd name="T22" fmla="*/ 19 w 226"/>
                <a:gd name="T23" fmla="*/ 313 h 313"/>
                <a:gd name="T24" fmla="*/ 108 w 226"/>
                <a:gd name="T25" fmla="*/ 307 h 313"/>
                <a:gd name="T26" fmla="*/ 225 w 226"/>
                <a:gd name="T27" fmla="*/ 296 h 313"/>
                <a:gd name="T28" fmla="*/ 204 w 226"/>
                <a:gd name="T29" fmla="*/ 290 h 313"/>
                <a:gd name="T30" fmla="*/ 192 w 226"/>
                <a:gd name="T31" fmla="*/ 274 h 313"/>
                <a:gd name="T32" fmla="*/ 210 w 226"/>
                <a:gd name="T33" fmla="*/ 260 h 313"/>
                <a:gd name="T34" fmla="*/ 210 w 226"/>
                <a:gd name="T35" fmla="*/ 243 h 313"/>
                <a:gd name="T36" fmla="*/ 202 w 226"/>
                <a:gd name="T37" fmla="*/ 227 h 313"/>
                <a:gd name="T38" fmla="*/ 210 w 226"/>
                <a:gd name="T39" fmla="*/ 217 h 313"/>
                <a:gd name="T40" fmla="*/ 226 w 226"/>
                <a:gd name="T41" fmla="*/ 218 h 313"/>
                <a:gd name="T42" fmla="*/ 223 w 226"/>
                <a:gd name="T43" fmla="*/ 175 h 313"/>
                <a:gd name="T44" fmla="*/ 219 w 226"/>
                <a:gd name="T45" fmla="*/ 149 h 313"/>
                <a:gd name="T46" fmla="*/ 209 w 226"/>
                <a:gd name="T47" fmla="*/ 133 h 313"/>
                <a:gd name="T48" fmla="*/ 200 w 226"/>
                <a:gd name="T49" fmla="*/ 123 h 313"/>
                <a:gd name="T50" fmla="*/ 185 w 226"/>
                <a:gd name="T51" fmla="*/ 120 h 313"/>
                <a:gd name="T52" fmla="*/ 171 w 226"/>
                <a:gd name="T53" fmla="*/ 120 h 313"/>
                <a:gd name="T54" fmla="*/ 156 w 226"/>
                <a:gd name="T55" fmla="*/ 140 h 313"/>
                <a:gd name="T56" fmla="*/ 147 w 226"/>
                <a:gd name="T57" fmla="*/ 147 h 313"/>
                <a:gd name="T58" fmla="*/ 140 w 226"/>
                <a:gd name="T59" fmla="*/ 149 h 313"/>
                <a:gd name="T60" fmla="*/ 133 w 226"/>
                <a:gd name="T61" fmla="*/ 146 h 313"/>
                <a:gd name="T62" fmla="*/ 131 w 226"/>
                <a:gd name="T63" fmla="*/ 136 h 313"/>
                <a:gd name="T64" fmla="*/ 133 w 226"/>
                <a:gd name="T65" fmla="*/ 129 h 313"/>
                <a:gd name="T66" fmla="*/ 139 w 226"/>
                <a:gd name="T67" fmla="*/ 123 h 313"/>
                <a:gd name="T68" fmla="*/ 146 w 226"/>
                <a:gd name="T69" fmla="*/ 120 h 313"/>
                <a:gd name="T70" fmla="*/ 152 w 226"/>
                <a:gd name="T71" fmla="*/ 119 h 313"/>
                <a:gd name="T72" fmla="*/ 152 w 226"/>
                <a:gd name="T73" fmla="*/ 107 h 313"/>
                <a:gd name="T74" fmla="*/ 169 w 226"/>
                <a:gd name="T75" fmla="*/ 94 h 313"/>
                <a:gd name="T76" fmla="*/ 152 w 226"/>
                <a:gd name="T77" fmla="*/ 53 h 313"/>
                <a:gd name="T78" fmla="*/ 152 w 226"/>
                <a:gd name="T79" fmla="*/ 33 h 313"/>
                <a:gd name="T80" fmla="*/ 123 w 226"/>
                <a:gd name="T81" fmla="*/ 26 h 313"/>
                <a:gd name="T82" fmla="*/ 82 w 226"/>
                <a:gd name="T83" fmla="*/ 0 h 313"/>
                <a:gd name="T84" fmla="*/ 57 w 226"/>
                <a:gd name="T85" fmla="*/ 13 h 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313"/>
                <a:gd name="T131" fmla="*/ 226 w 226"/>
                <a:gd name="T132" fmla="*/ 313 h 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313">
                  <a:moveTo>
                    <a:pt x="57" y="13"/>
                  </a:moveTo>
                  <a:lnTo>
                    <a:pt x="65" y="32"/>
                  </a:lnTo>
                  <a:lnTo>
                    <a:pt x="50" y="44"/>
                  </a:lnTo>
                  <a:lnTo>
                    <a:pt x="49" y="94"/>
                  </a:lnTo>
                  <a:lnTo>
                    <a:pt x="40" y="61"/>
                  </a:lnTo>
                  <a:lnTo>
                    <a:pt x="7" y="93"/>
                  </a:lnTo>
                  <a:lnTo>
                    <a:pt x="0" y="182"/>
                  </a:lnTo>
                  <a:lnTo>
                    <a:pt x="21" y="226"/>
                  </a:lnTo>
                  <a:lnTo>
                    <a:pt x="23" y="249"/>
                  </a:lnTo>
                  <a:lnTo>
                    <a:pt x="24" y="267"/>
                  </a:lnTo>
                  <a:lnTo>
                    <a:pt x="23" y="284"/>
                  </a:lnTo>
                  <a:lnTo>
                    <a:pt x="19" y="313"/>
                  </a:lnTo>
                  <a:lnTo>
                    <a:pt x="108" y="307"/>
                  </a:lnTo>
                  <a:lnTo>
                    <a:pt x="225" y="296"/>
                  </a:lnTo>
                  <a:lnTo>
                    <a:pt x="204" y="290"/>
                  </a:lnTo>
                  <a:lnTo>
                    <a:pt x="192" y="274"/>
                  </a:lnTo>
                  <a:lnTo>
                    <a:pt x="210" y="260"/>
                  </a:lnTo>
                  <a:lnTo>
                    <a:pt x="210" y="243"/>
                  </a:lnTo>
                  <a:lnTo>
                    <a:pt x="202" y="227"/>
                  </a:lnTo>
                  <a:lnTo>
                    <a:pt x="210" y="217"/>
                  </a:lnTo>
                  <a:lnTo>
                    <a:pt x="226" y="218"/>
                  </a:lnTo>
                  <a:lnTo>
                    <a:pt x="223" y="175"/>
                  </a:lnTo>
                  <a:lnTo>
                    <a:pt x="219" y="149"/>
                  </a:lnTo>
                  <a:lnTo>
                    <a:pt x="209" y="133"/>
                  </a:lnTo>
                  <a:lnTo>
                    <a:pt x="200" y="123"/>
                  </a:lnTo>
                  <a:lnTo>
                    <a:pt x="185" y="120"/>
                  </a:lnTo>
                  <a:lnTo>
                    <a:pt x="171" y="120"/>
                  </a:lnTo>
                  <a:lnTo>
                    <a:pt x="156" y="140"/>
                  </a:lnTo>
                  <a:lnTo>
                    <a:pt x="147" y="147"/>
                  </a:lnTo>
                  <a:lnTo>
                    <a:pt x="140" y="149"/>
                  </a:lnTo>
                  <a:lnTo>
                    <a:pt x="133" y="146"/>
                  </a:lnTo>
                  <a:lnTo>
                    <a:pt x="131" y="136"/>
                  </a:lnTo>
                  <a:lnTo>
                    <a:pt x="133" y="129"/>
                  </a:lnTo>
                  <a:lnTo>
                    <a:pt x="139" y="123"/>
                  </a:lnTo>
                  <a:lnTo>
                    <a:pt x="146" y="120"/>
                  </a:lnTo>
                  <a:lnTo>
                    <a:pt x="152" y="119"/>
                  </a:lnTo>
                  <a:lnTo>
                    <a:pt x="152" y="107"/>
                  </a:lnTo>
                  <a:lnTo>
                    <a:pt x="169" y="94"/>
                  </a:lnTo>
                  <a:lnTo>
                    <a:pt x="152" y="53"/>
                  </a:lnTo>
                  <a:lnTo>
                    <a:pt x="152" y="33"/>
                  </a:lnTo>
                  <a:lnTo>
                    <a:pt x="123" y="26"/>
                  </a:lnTo>
                  <a:lnTo>
                    <a:pt x="82" y="0"/>
                  </a:lnTo>
                  <a:lnTo>
                    <a:pt x="57" y="13"/>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4" name="Freeform 39"/>
            <p:cNvSpPr>
              <a:spLocks/>
            </p:cNvSpPr>
            <p:nvPr/>
          </p:nvSpPr>
          <p:spPr bwMode="blackWhite">
            <a:xfrm>
              <a:off x="5442014" y="4394068"/>
              <a:ext cx="518060" cy="767967"/>
            </a:xfrm>
            <a:custGeom>
              <a:avLst/>
              <a:gdLst>
                <a:gd name="T0" fmla="*/ 45 w 245"/>
                <a:gd name="T1" fmla="*/ 24 h 413"/>
                <a:gd name="T2" fmla="*/ 186 w 245"/>
                <a:gd name="T3" fmla="*/ 0 h 413"/>
                <a:gd name="T4" fmla="*/ 208 w 245"/>
                <a:gd name="T5" fmla="*/ 51 h 413"/>
                <a:gd name="T6" fmla="*/ 236 w 245"/>
                <a:gd name="T7" fmla="*/ 262 h 413"/>
                <a:gd name="T8" fmla="*/ 245 w 245"/>
                <a:gd name="T9" fmla="*/ 290 h 413"/>
                <a:gd name="T10" fmla="*/ 223 w 245"/>
                <a:gd name="T11" fmla="*/ 346 h 413"/>
                <a:gd name="T12" fmla="*/ 223 w 245"/>
                <a:gd name="T13" fmla="*/ 385 h 413"/>
                <a:gd name="T14" fmla="*/ 197 w 245"/>
                <a:gd name="T15" fmla="*/ 381 h 413"/>
                <a:gd name="T16" fmla="*/ 198 w 245"/>
                <a:gd name="T17" fmla="*/ 413 h 413"/>
                <a:gd name="T18" fmla="*/ 172 w 245"/>
                <a:gd name="T19" fmla="*/ 400 h 413"/>
                <a:gd name="T20" fmla="*/ 158 w 245"/>
                <a:gd name="T21" fmla="*/ 404 h 413"/>
                <a:gd name="T22" fmla="*/ 138 w 245"/>
                <a:gd name="T23" fmla="*/ 401 h 413"/>
                <a:gd name="T24" fmla="*/ 123 w 245"/>
                <a:gd name="T25" fmla="*/ 351 h 413"/>
                <a:gd name="T26" fmla="*/ 95 w 245"/>
                <a:gd name="T27" fmla="*/ 336 h 413"/>
                <a:gd name="T28" fmla="*/ 95 w 245"/>
                <a:gd name="T29" fmla="*/ 284 h 413"/>
                <a:gd name="T30" fmla="*/ 66 w 245"/>
                <a:gd name="T31" fmla="*/ 290 h 413"/>
                <a:gd name="T32" fmla="*/ 51 w 245"/>
                <a:gd name="T33" fmla="*/ 251 h 413"/>
                <a:gd name="T34" fmla="*/ 0 w 245"/>
                <a:gd name="T35" fmla="*/ 206 h 413"/>
                <a:gd name="T36" fmla="*/ 37 w 245"/>
                <a:gd name="T37" fmla="*/ 135 h 413"/>
                <a:gd name="T38" fmla="*/ 26 w 245"/>
                <a:gd name="T39" fmla="*/ 101 h 413"/>
                <a:gd name="T40" fmla="*/ 63 w 245"/>
                <a:gd name="T41" fmla="*/ 95 h 413"/>
                <a:gd name="T42" fmla="*/ 66 w 245"/>
                <a:gd name="T43" fmla="*/ 49 h 413"/>
                <a:gd name="T44" fmla="*/ 45 w 245"/>
                <a:gd name="T45" fmla="*/ 24 h 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413"/>
                <a:gd name="T71" fmla="*/ 245 w 245"/>
                <a:gd name="T72" fmla="*/ 413 h 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413">
                  <a:moveTo>
                    <a:pt x="45" y="24"/>
                  </a:moveTo>
                  <a:lnTo>
                    <a:pt x="186" y="0"/>
                  </a:lnTo>
                  <a:lnTo>
                    <a:pt x="208" y="51"/>
                  </a:lnTo>
                  <a:lnTo>
                    <a:pt x="236" y="262"/>
                  </a:lnTo>
                  <a:lnTo>
                    <a:pt x="245" y="290"/>
                  </a:lnTo>
                  <a:lnTo>
                    <a:pt x="223" y="346"/>
                  </a:lnTo>
                  <a:lnTo>
                    <a:pt x="223" y="385"/>
                  </a:lnTo>
                  <a:lnTo>
                    <a:pt x="197" y="381"/>
                  </a:lnTo>
                  <a:lnTo>
                    <a:pt x="198" y="413"/>
                  </a:lnTo>
                  <a:lnTo>
                    <a:pt x="172" y="400"/>
                  </a:lnTo>
                  <a:lnTo>
                    <a:pt x="158" y="404"/>
                  </a:lnTo>
                  <a:lnTo>
                    <a:pt x="138" y="401"/>
                  </a:lnTo>
                  <a:lnTo>
                    <a:pt x="123" y="351"/>
                  </a:lnTo>
                  <a:lnTo>
                    <a:pt x="95" y="336"/>
                  </a:lnTo>
                  <a:lnTo>
                    <a:pt x="95" y="284"/>
                  </a:lnTo>
                  <a:lnTo>
                    <a:pt x="66" y="290"/>
                  </a:lnTo>
                  <a:lnTo>
                    <a:pt x="51" y="251"/>
                  </a:lnTo>
                  <a:lnTo>
                    <a:pt x="0" y="206"/>
                  </a:lnTo>
                  <a:lnTo>
                    <a:pt x="37" y="135"/>
                  </a:lnTo>
                  <a:lnTo>
                    <a:pt x="26" y="101"/>
                  </a:lnTo>
                  <a:lnTo>
                    <a:pt x="63" y="95"/>
                  </a:lnTo>
                  <a:lnTo>
                    <a:pt x="66" y="49"/>
                  </a:lnTo>
                  <a:lnTo>
                    <a:pt x="45" y="24"/>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5" name="Freeform 40"/>
            <p:cNvSpPr>
              <a:spLocks/>
            </p:cNvSpPr>
            <p:nvPr/>
          </p:nvSpPr>
          <p:spPr bwMode="blackWhite">
            <a:xfrm>
              <a:off x="4981046" y="4704601"/>
              <a:ext cx="822552" cy="608051"/>
            </a:xfrm>
            <a:custGeom>
              <a:avLst/>
              <a:gdLst>
                <a:gd name="T0" fmla="*/ 0 w 389"/>
                <a:gd name="T1" fmla="*/ 11 h 327"/>
                <a:gd name="T2" fmla="*/ 170 w 389"/>
                <a:gd name="T3" fmla="*/ 0 h 327"/>
                <a:gd name="T4" fmla="*/ 206 w 389"/>
                <a:gd name="T5" fmla="*/ 0 h 327"/>
                <a:gd name="T6" fmla="*/ 234 w 389"/>
                <a:gd name="T7" fmla="*/ 10 h 327"/>
                <a:gd name="T8" fmla="*/ 219 w 389"/>
                <a:gd name="T9" fmla="*/ 38 h 327"/>
                <a:gd name="T10" fmla="*/ 269 w 389"/>
                <a:gd name="T11" fmla="*/ 84 h 327"/>
                <a:gd name="T12" fmla="*/ 284 w 389"/>
                <a:gd name="T13" fmla="*/ 123 h 327"/>
                <a:gd name="T14" fmla="*/ 314 w 389"/>
                <a:gd name="T15" fmla="*/ 113 h 327"/>
                <a:gd name="T16" fmla="*/ 313 w 389"/>
                <a:gd name="T17" fmla="*/ 168 h 327"/>
                <a:gd name="T18" fmla="*/ 343 w 389"/>
                <a:gd name="T19" fmla="*/ 184 h 327"/>
                <a:gd name="T20" fmla="*/ 356 w 389"/>
                <a:gd name="T21" fmla="*/ 233 h 327"/>
                <a:gd name="T22" fmla="*/ 377 w 389"/>
                <a:gd name="T23" fmla="*/ 237 h 327"/>
                <a:gd name="T24" fmla="*/ 389 w 389"/>
                <a:gd name="T25" fmla="*/ 258 h 327"/>
                <a:gd name="T26" fmla="*/ 363 w 389"/>
                <a:gd name="T27" fmla="*/ 286 h 327"/>
                <a:gd name="T28" fmla="*/ 354 w 389"/>
                <a:gd name="T29" fmla="*/ 318 h 327"/>
                <a:gd name="T30" fmla="*/ 317 w 389"/>
                <a:gd name="T31" fmla="*/ 327 h 327"/>
                <a:gd name="T32" fmla="*/ 327 w 389"/>
                <a:gd name="T33" fmla="*/ 291 h 327"/>
                <a:gd name="T34" fmla="*/ 181 w 389"/>
                <a:gd name="T35" fmla="*/ 304 h 327"/>
                <a:gd name="T36" fmla="*/ 76 w 389"/>
                <a:gd name="T37" fmla="*/ 317 h 327"/>
                <a:gd name="T38" fmla="*/ 70 w 389"/>
                <a:gd name="T39" fmla="*/ 283 h 327"/>
                <a:gd name="T40" fmla="*/ 63 w 389"/>
                <a:gd name="T41" fmla="*/ 178 h 327"/>
                <a:gd name="T42" fmla="*/ 62 w 389"/>
                <a:gd name="T43" fmla="*/ 121 h 327"/>
                <a:gd name="T44" fmla="*/ 27 w 389"/>
                <a:gd name="T45" fmla="*/ 95 h 327"/>
                <a:gd name="T46" fmla="*/ 39 w 389"/>
                <a:gd name="T47" fmla="*/ 71 h 327"/>
                <a:gd name="T48" fmla="*/ 23 w 389"/>
                <a:gd name="T49" fmla="*/ 58 h 327"/>
                <a:gd name="T50" fmla="*/ 0 w 389"/>
                <a:gd name="T51" fmla="*/ 11 h 3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9"/>
                <a:gd name="T79" fmla="*/ 0 h 327"/>
                <a:gd name="T80" fmla="*/ 389 w 389"/>
                <a:gd name="T81" fmla="*/ 327 h 3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9" h="327">
                  <a:moveTo>
                    <a:pt x="0" y="11"/>
                  </a:moveTo>
                  <a:lnTo>
                    <a:pt x="170" y="0"/>
                  </a:lnTo>
                  <a:lnTo>
                    <a:pt x="206" y="0"/>
                  </a:lnTo>
                  <a:lnTo>
                    <a:pt x="234" y="10"/>
                  </a:lnTo>
                  <a:lnTo>
                    <a:pt x="219" y="38"/>
                  </a:lnTo>
                  <a:lnTo>
                    <a:pt x="269" y="84"/>
                  </a:lnTo>
                  <a:lnTo>
                    <a:pt x="284" y="123"/>
                  </a:lnTo>
                  <a:lnTo>
                    <a:pt x="314" y="113"/>
                  </a:lnTo>
                  <a:lnTo>
                    <a:pt x="313" y="168"/>
                  </a:lnTo>
                  <a:lnTo>
                    <a:pt x="343" y="184"/>
                  </a:lnTo>
                  <a:lnTo>
                    <a:pt x="356" y="233"/>
                  </a:lnTo>
                  <a:lnTo>
                    <a:pt x="377" y="237"/>
                  </a:lnTo>
                  <a:lnTo>
                    <a:pt x="389" y="258"/>
                  </a:lnTo>
                  <a:lnTo>
                    <a:pt x="363" y="286"/>
                  </a:lnTo>
                  <a:lnTo>
                    <a:pt x="354" y="318"/>
                  </a:lnTo>
                  <a:lnTo>
                    <a:pt x="317" y="327"/>
                  </a:lnTo>
                  <a:lnTo>
                    <a:pt x="327" y="291"/>
                  </a:lnTo>
                  <a:lnTo>
                    <a:pt x="181" y="304"/>
                  </a:lnTo>
                  <a:lnTo>
                    <a:pt x="76" y="317"/>
                  </a:lnTo>
                  <a:lnTo>
                    <a:pt x="70" y="283"/>
                  </a:lnTo>
                  <a:lnTo>
                    <a:pt x="63" y="178"/>
                  </a:lnTo>
                  <a:lnTo>
                    <a:pt x="62" y="121"/>
                  </a:lnTo>
                  <a:lnTo>
                    <a:pt x="27" y="95"/>
                  </a:lnTo>
                  <a:lnTo>
                    <a:pt x="39" y="71"/>
                  </a:lnTo>
                  <a:lnTo>
                    <a:pt x="23" y="58"/>
                  </a:lnTo>
                  <a:lnTo>
                    <a:pt x="0" y="1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6" name="Freeform 41"/>
            <p:cNvSpPr>
              <a:spLocks/>
            </p:cNvSpPr>
            <p:nvPr/>
          </p:nvSpPr>
          <p:spPr bwMode="blackWhite">
            <a:xfrm>
              <a:off x="5881836" y="4447993"/>
              <a:ext cx="401761" cy="593175"/>
            </a:xfrm>
            <a:custGeom>
              <a:avLst/>
              <a:gdLst>
                <a:gd name="T0" fmla="*/ 0 w 190"/>
                <a:gd name="T1" fmla="*/ 23 h 319"/>
                <a:gd name="T2" fmla="*/ 22 w 190"/>
                <a:gd name="T3" fmla="*/ 35 h 319"/>
                <a:gd name="T4" fmla="*/ 43 w 190"/>
                <a:gd name="T5" fmla="*/ 32 h 319"/>
                <a:gd name="T6" fmla="*/ 51 w 190"/>
                <a:gd name="T7" fmla="*/ 26 h 319"/>
                <a:gd name="T8" fmla="*/ 56 w 190"/>
                <a:gd name="T9" fmla="*/ 7 h 319"/>
                <a:gd name="T10" fmla="*/ 148 w 190"/>
                <a:gd name="T11" fmla="*/ 0 h 319"/>
                <a:gd name="T12" fmla="*/ 190 w 190"/>
                <a:gd name="T13" fmla="*/ 225 h 319"/>
                <a:gd name="T14" fmla="*/ 187 w 190"/>
                <a:gd name="T15" fmla="*/ 223 h 319"/>
                <a:gd name="T16" fmla="*/ 155 w 190"/>
                <a:gd name="T17" fmla="*/ 236 h 319"/>
                <a:gd name="T18" fmla="*/ 133 w 190"/>
                <a:gd name="T19" fmla="*/ 297 h 319"/>
                <a:gd name="T20" fmla="*/ 100 w 190"/>
                <a:gd name="T21" fmla="*/ 288 h 319"/>
                <a:gd name="T22" fmla="*/ 62 w 190"/>
                <a:gd name="T23" fmla="*/ 311 h 319"/>
                <a:gd name="T24" fmla="*/ 13 w 190"/>
                <a:gd name="T25" fmla="*/ 319 h 319"/>
                <a:gd name="T26" fmla="*/ 35 w 190"/>
                <a:gd name="T27" fmla="*/ 260 h 319"/>
                <a:gd name="T28" fmla="*/ 25 w 190"/>
                <a:gd name="T29" fmla="*/ 227 h 319"/>
                <a:gd name="T30" fmla="*/ 0 w 190"/>
                <a:gd name="T31" fmla="*/ 23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0"/>
                <a:gd name="T49" fmla="*/ 0 h 319"/>
                <a:gd name="T50" fmla="*/ 190 w 190"/>
                <a:gd name="T51" fmla="*/ 319 h 3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0" h="319">
                  <a:moveTo>
                    <a:pt x="0" y="23"/>
                  </a:moveTo>
                  <a:lnTo>
                    <a:pt x="22" y="35"/>
                  </a:lnTo>
                  <a:lnTo>
                    <a:pt x="43" y="32"/>
                  </a:lnTo>
                  <a:lnTo>
                    <a:pt x="51" y="26"/>
                  </a:lnTo>
                  <a:lnTo>
                    <a:pt x="56" y="7"/>
                  </a:lnTo>
                  <a:lnTo>
                    <a:pt x="148" y="0"/>
                  </a:lnTo>
                  <a:lnTo>
                    <a:pt x="190" y="225"/>
                  </a:lnTo>
                  <a:lnTo>
                    <a:pt x="187" y="223"/>
                  </a:lnTo>
                  <a:lnTo>
                    <a:pt x="155" y="236"/>
                  </a:lnTo>
                  <a:lnTo>
                    <a:pt x="133" y="297"/>
                  </a:lnTo>
                  <a:lnTo>
                    <a:pt x="100" y="288"/>
                  </a:lnTo>
                  <a:lnTo>
                    <a:pt x="62" y="311"/>
                  </a:lnTo>
                  <a:lnTo>
                    <a:pt x="13" y="319"/>
                  </a:lnTo>
                  <a:lnTo>
                    <a:pt x="35" y="260"/>
                  </a:lnTo>
                  <a:lnTo>
                    <a:pt x="25" y="227"/>
                  </a:lnTo>
                  <a:lnTo>
                    <a:pt x="0" y="23"/>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7" name="Freeform 42"/>
            <p:cNvSpPr>
              <a:spLocks/>
            </p:cNvSpPr>
            <p:nvPr/>
          </p:nvSpPr>
          <p:spPr bwMode="blackWhite">
            <a:xfrm>
              <a:off x="6194786" y="4327126"/>
              <a:ext cx="515945" cy="535531"/>
            </a:xfrm>
            <a:custGeom>
              <a:avLst/>
              <a:gdLst>
                <a:gd name="T0" fmla="*/ 0 w 244"/>
                <a:gd name="T1" fmla="*/ 65 h 288"/>
                <a:gd name="T2" fmla="*/ 110 w 244"/>
                <a:gd name="T3" fmla="*/ 54 h 288"/>
                <a:gd name="T4" fmla="*/ 133 w 244"/>
                <a:gd name="T5" fmla="*/ 59 h 288"/>
                <a:gd name="T6" fmla="*/ 185 w 244"/>
                <a:gd name="T7" fmla="*/ 34 h 288"/>
                <a:gd name="T8" fmla="*/ 196 w 244"/>
                <a:gd name="T9" fmla="*/ 11 h 288"/>
                <a:gd name="T10" fmla="*/ 227 w 244"/>
                <a:gd name="T11" fmla="*/ 0 h 288"/>
                <a:gd name="T12" fmla="*/ 244 w 244"/>
                <a:gd name="T13" fmla="*/ 109 h 288"/>
                <a:gd name="T14" fmla="*/ 231 w 244"/>
                <a:gd name="T15" fmla="*/ 121 h 288"/>
                <a:gd name="T16" fmla="*/ 234 w 244"/>
                <a:gd name="T17" fmla="*/ 197 h 288"/>
                <a:gd name="T18" fmla="*/ 210 w 244"/>
                <a:gd name="T19" fmla="*/ 203 h 288"/>
                <a:gd name="T20" fmla="*/ 196 w 244"/>
                <a:gd name="T21" fmla="*/ 245 h 288"/>
                <a:gd name="T22" fmla="*/ 177 w 244"/>
                <a:gd name="T23" fmla="*/ 240 h 288"/>
                <a:gd name="T24" fmla="*/ 171 w 244"/>
                <a:gd name="T25" fmla="*/ 288 h 288"/>
                <a:gd name="T26" fmla="*/ 143 w 244"/>
                <a:gd name="T27" fmla="*/ 268 h 288"/>
                <a:gd name="T28" fmla="*/ 90 w 244"/>
                <a:gd name="T29" fmla="*/ 281 h 288"/>
                <a:gd name="T30" fmla="*/ 66 w 244"/>
                <a:gd name="T31" fmla="*/ 262 h 288"/>
                <a:gd name="T32" fmla="*/ 36 w 244"/>
                <a:gd name="T33" fmla="*/ 261 h 288"/>
                <a:gd name="T34" fmla="*/ 20 w 244"/>
                <a:gd name="T35" fmla="*/ 180 h 288"/>
                <a:gd name="T36" fmla="*/ 0 w 244"/>
                <a:gd name="T37" fmla="*/ 65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288"/>
                <a:gd name="T59" fmla="*/ 244 w 244"/>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288">
                  <a:moveTo>
                    <a:pt x="0" y="65"/>
                  </a:moveTo>
                  <a:lnTo>
                    <a:pt x="110" y="54"/>
                  </a:lnTo>
                  <a:lnTo>
                    <a:pt x="133" y="59"/>
                  </a:lnTo>
                  <a:lnTo>
                    <a:pt x="185" y="34"/>
                  </a:lnTo>
                  <a:lnTo>
                    <a:pt x="196" y="11"/>
                  </a:lnTo>
                  <a:lnTo>
                    <a:pt x="227" y="0"/>
                  </a:lnTo>
                  <a:lnTo>
                    <a:pt x="244" y="109"/>
                  </a:lnTo>
                  <a:lnTo>
                    <a:pt x="231" y="121"/>
                  </a:lnTo>
                  <a:lnTo>
                    <a:pt x="234" y="197"/>
                  </a:lnTo>
                  <a:lnTo>
                    <a:pt x="210" y="203"/>
                  </a:lnTo>
                  <a:lnTo>
                    <a:pt x="196" y="245"/>
                  </a:lnTo>
                  <a:lnTo>
                    <a:pt x="177" y="240"/>
                  </a:lnTo>
                  <a:lnTo>
                    <a:pt x="171" y="288"/>
                  </a:lnTo>
                  <a:lnTo>
                    <a:pt x="143" y="268"/>
                  </a:lnTo>
                  <a:lnTo>
                    <a:pt x="90" y="281"/>
                  </a:lnTo>
                  <a:lnTo>
                    <a:pt x="66" y="262"/>
                  </a:lnTo>
                  <a:lnTo>
                    <a:pt x="36" y="261"/>
                  </a:lnTo>
                  <a:lnTo>
                    <a:pt x="20" y="180"/>
                  </a:lnTo>
                  <a:lnTo>
                    <a:pt x="0" y="65"/>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8" name="Freeform 43"/>
            <p:cNvSpPr>
              <a:spLocks/>
            </p:cNvSpPr>
            <p:nvPr/>
          </p:nvSpPr>
          <p:spPr bwMode="blackWhite">
            <a:xfrm>
              <a:off x="5733819" y="4810592"/>
              <a:ext cx="909248" cy="453714"/>
            </a:xfrm>
            <a:custGeom>
              <a:avLst/>
              <a:gdLst>
                <a:gd name="T0" fmla="*/ 0 w 430"/>
                <a:gd name="T1" fmla="*/ 244 h 244"/>
                <a:gd name="T2" fmla="*/ 105 w 430"/>
                <a:gd name="T3" fmla="*/ 229 h 244"/>
                <a:gd name="T4" fmla="*/ 105 w 430"/>
                <a:gd name="T5" fmla="*/ 218 h 244"/>
                <a:gd name="T6" fmla="*/ 357 w 430"/>
                <a:gd name="T7" fmla="*/ 182 h 244"/>
                <a:gd name="T8" fmla="*/ 361 w 430"/>
                <a:gd name="T9" fmla="*/ 164 h 244"/>
                <a:gd name="T10" fmla="*/ 398 w 430"/>
                <a:gd name="T11" fmla="*/ 150 h 244"/>
                <a:gd name="T12" fmla="*/ 403 w 430"/>
                <a:gd name="T13" fmla="*/ 131 h 244"/>
                <a:gd name="T14" fmla="*/ 418 w 430"/>
                <a:gd name="T15" fmla="*/ 124 h 244"/>
                <a:gd name="T16" fmla="*/ 430 w 430"/>
                <a:gd name="T17" fmla="*/ 95 h 244"/>
                <a:gd name="T18" fmla="*/ 395 w 430"/>
                <a:gd name="T19" fmla="*/ 66 h 244"/>
                <a:gd name="T20" fmla="*/ 389 w 430"/>
                <a:gd name="T21" fmla="*/ 27 h 244"/>
                <a:gd name="T22" fmla="*/ 361 w 430"/>
                <a:gd name="T23" fmla="*/ 8 h 244"/>
                <a:gd name="T24" fmla="*/ 305 w 430"/>
                <a:gd name="T25" fmla="*/ 19 h 244"/>
                <a:gd name="T26" fmla="*/ 279 w 430"/>
                <a:gd name="T27" fmla="*/ 1 h 244"/>
                <a:gd name="T28" fmla="*/ 254 w 430"/>
                <a:gd name="T29" fmla="*/ 0 h 244"/>
                <a:gd name="T30" fmla="*/ 259 w 430"/>
                <a:gd name="T31" fmla="*/ 27 h 244"/>
                <a:gd name="T32" fmla="*/ 224 w 430"/>
                <a:gd name="T33" fmla="*/ 41 h 244"/>
                <a:gd name="T34" fmla="*/ 201 w 430"/>
                <a:gd name="T35" fmla="*/ 102 h 244"/>
                <a:gd name="T36" fmla="*/ 169 w 430"/>
                <a:gd name="T37" fmla="*/ 92 h 244"/>
                <a:gd name="T38" fmla="*/ 131 w 430"/>
                <a:gd name="T39" fmla="*/ 115 h 244"/>
                <a:gd name="T40" fmla="*/ 83 w 430"/>
                <a:gd name="T41" fmla="*/ 123 h 244"/>
                <a:gd name="T42" fmla="*/ 83 w 430"/>
                <a:gd name="T43" fmla="*/ 158 h 244"/>
                <a:gd name="T44" fmla="*/ 58 w 430"/>
                <a:gd name="T45" fmla="*/ 157 h 244"/>
                <a:gd name="T46" fmla="*/ 59 w 430"/>
                <a:gd name="T47" fmla="*/ 187 h 244"/>
                <a:gd name="T48" fmla="*/ 34 w 430"/>
                <a:gd name="T49" fmla="*/ 175 h 244"/>
                <a:gd name="T50" fmla="*/ 19 w 430"/>
                <a:gd name="T51" fmla="*/ 180 h 244"/>
                <a:gd name="T52" fmla="*/ 32 w 430"/>
                <a:gd name="T53" fmla="*/ 201 h 244"/>
                <a:gd name="T54" fmla="*/ 6 w 430"/>
                <a:gd name="T55" fmla="*/ 228 h 244"/>
                <a:gd name="T56" fmla="*/ 0 w 430"/>
                <a:gd name="T57" fmla="*/ 244 h 2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0"/>
                <a:gd name="T88" fmla="*/ 0 h 244"/>
                <a:gd name="T89" fmla="*/ 430 w 430"/>
                <a:gd name="T90" fmla="*/ 244 h 2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0" h="244">
                  <a:moveTo>
                    <a:pt x="0" y="244"/>
                  </a:moveTo>
                  <a:lnTo>
                    <a:pt x="105" y="229"/>
                  </a:lnTo>
                  <a:lnTo>
                    <a:pt x="105" y="218"/>
                  </a:lnTo>
                  <a:lnTo>
                    <a:pt x="357" y="182"/>
                  </a:lnTo>
                  <a:lnTo>
                    <a:pt x="361" y="164"/>
                  </a:lnTo>
                  <a:lnTo>
                    <a:pt x="398" y="150"/>
                  </a:lnTo>
                  <a:lnTo>
                    <a:pt x="403" y="131"/>
                  </a:lnTo>
                  <a:lnTo>
                    <a:pt x="418" y="124"/>
                  </a:lnTo>
                  <a:lnTo>
                    <a:pt x="430" y="95"/>
                  </a:lnTo>
                  <a:lnTo>
                    <a:pt x="395" y="66"/>
                  </a:lnTo>
                  <a:lnTo>
                    <a:pt x="389" y="27"/>
                  </a:lnTo>
                  <a:lnTo>
                    <a:pt x="361" y="8"/>
                  </a:lnTo>
                  <a:lnTo>
                    <a:pt x="305" y="19"/>
                  </a:lnTo>
                  <a:lnTo>
                    <a:pt x="279" y="1"/>
                  </a:lnTo>
                  <a:lnTo>
                    <a:pt x="254" y="0"/>
                  </a:lnTo>
                  <a:lnTo>
                    <a:pt x="259" y="27"/>
                  </a:lnTo>
                  <a:lnTo>
                    <a:pt x="224" y="41"/>
                  </a:lnTo>
                  <a:lnTo>
                    <a:pt x="201" y="102"/>
                  </a:lnTo>
                  <a:lnTo>
                    <a:pt x="169" y="92"/>
                  </a:lnTo>
                  <a:lnTo>
                    <a:pt x="131" y="115"/>
                  </a:lnTo>
                  <a:lnTo>
                    <a:pt x="83" y="123"/>
                  </a:lnTo>
                  <a:lnTo>
                    <a:pt x="83" y="158"/>
                  </a:lnTo>
                  <a:lnTo>
                    <a:pt x="58" y="157"/>
                  </a:lnTo>
                  <a:lnTo>
                    <a:pt x="59" y="187"/>
                  </a:lnTo>
                  <a:lnTo>
                    <a:pt x="34" y="175"/>
                  </a:lnTo>
                  <a:lnTo>
                    <a:pt x="19" y="180"/>
                  </a:lnTo>
                  <a:lnTo>
                    <a:pt x="32" y="201"/>
                  </a:lnTo>
                  <a:lnTo>
                    <a:pt x="6" y="228"/>
                  </a:lnTo>
                  <a:lnTo>
                    <a:pt x="0" y="244"/>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9" name="Freeform 44"/>
            <p:cNvSpPr>
              <a:spLocks/>
            </p:cNvSpPr>
            <p:nvPr/>
          </p:nvSpPr>
          <p:spPr bwMode="blackWhite">
            <a:xfrm>
              <a:off x="5674612" y="5104390"/>
              <a:ext cx="1046692" cy="342145"/>
            </a:xfrm>
            <a:custGeom>
              <a:avLst/>
              <a:gdLst>
                <a:gd name="T0" fmla="*/ 29 w 495"/>
                <a:gd name="T1" fmla="*/ 84 h 184"/>
                <a:gd name="T2" fmla="*/ 29 w 495"/>
                <a:gd name="T3" fmla="*/ 87 h 184"/>
                <a:gd name="T4" fmla="*/ 21 w 495"/>
                <a:gd name="T5" fmla="*/ 104 h 184"/>
                <a:gd name="T6" fmla="*/ 30 w 495"/>
                <a:gd name="T7" fmla="*/ 128 h 184"/>
                <a:gd name="T8" fmla="*/ 0 w 495"/>
                <a:gd name="T9" fmla="*/ 148 h 184"/>
                <a:gd name="T10" fmla="*/ 6 w 495"/>
                <a:gd name="T11" fmla="*/ 184 h 184"/>
                <a:gd name="T12" fmla="*/ 136 w 495"/>
                <a:gd name="T13" fmla="*/ 173 h 184"/>
                <a:gd name="T14" fmla="*/ 290 w 495"/>
                <a:gd name="T15" fmla="*/ 155 h 184"/>
                <a:gd name="T16" fmla="*/ 367 w 495"/>
                <a:gd name="T17" fmla="*/ 141 h 184"/>
                <a:gd name="T18" fmla="*/ 383 w 495"/>
                <a:gd name="T19" fmla="*/ 93 h 184"/>
                <a:gd name="T20" fmla="*/ 410 w 495"/>
                <a:gd name="T21" fmla="*/ 91 h 184"/>
                <a:gd name="T22" fmla="*/ 495 w 495"/>
                <a:gd name="T23" fmla="*/ 0 h 184"/>
                <a:gd name="T24" fmla="*/ 385 w 495"/>
                <a:gd name="T25" fmla="*/ 22 h 184"/>
                <a:gd name="T26" fmla="*/ 130 w 495"/>
                <a:gd name="T27" fmla="*/ 60 h 184"/>
                <a:gd name="T28" fmla="*/ 132 w 495"/>
                <a:gd name="T29" fmla="*/ 71 h 184"/>
                <a:gd name="T30" fmla="*/ 29 w 495"/>
                <a:gd name="T31" fmla="*/ 84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5"/>
                <a:gd name="T49" fmla="*/ 0 h 184"/>
                <a:gd name="T50" fmla="*/ 495 w 495"/>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5" h="184">
                  <a:moveTo>
                    <a:pt x="29" y="84"/>
                  </a:moveTo>
                  <a:lnTo>
                    <a:pt x="29" y="87"/>
                  </a:lnTo>
                  <a:lnTo>
                    <a:pt x="21" y="104"/>
                  </a:lnTo>
                  <a:lnTo>
                    <a:pt x="30" y="128"/>
                  </a:lnTo>
                  <a:lnTo>
                    <a:pt x="0" y="148"/>
                  </a:lnTo>
                  <a:lnTo>
                    <a:pt x="6" y="184"/>
                  </a:lnTo>
                  <a:lnTo>
                    <a:pt x="136" y="173"/>
                  </a:lnTo>
                  <a:lnTo>
                    <a:pt x="290" y="155"/>
                  </a:lnTo>
                  <a:lnTo>
                    <a:pt x="367" y="141"/>
                  </a:lnTo>
                  <a:lnTo>
                    <a:pt x="383" y="93"/>
                  </a:lnTo>
                  <a:lnTo>
                    <a:pt x="410" y="91"/>
                  </a:lnTo>
                  <a:lnTo>
                    <a:pt x="495" y="0"/>
                  </a:lnTo>
                  <a:lnTo>
                    <a:pt x="385" y="22"/>
                  </a:lnTo>
                  <a:lnTo>
                    <a:pt x="130" y="60"/>
                  </a:lnTo>
                  <a:lnTo>
                    <a:pt x="132" y="71"/>
                  </a:lnTo>
                  <a:lnTo>
                    <a:pt x="29" y="84"/>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0" name="Freeform 45"/>
            <p:cNvSpPr>
              <a:spLocks/>
            </p:cNvSpPr>
            <p:nvPr/>
          </p:nvSpPr>
          <p:spPr bwMode="blackWhite">
            <a:xfrm>
              <a:off x="5571000" y="5420503"/>
              <a:ext cx="429249" cy="671274"/>
            </a:xfrm>
            <a:custGeom>
              <a:avLst/>
              <a:gdLst>
                <a:gd name="T0" fmla="*/ 57 w 203"/>
                <a:gd name="T1" fmla="*/ 12 h 361"/>
                <a:gd name="T2" fmla="*/ 27 w 203"/>
                <a:gd name="T3" fmla="*/ 73 h 361"/>
                <a:gd name="T4" fmla="*/ 0 w 203"/>
                <a:gd name="T5" fmla="*/ 113 h 361"/>
                <a:gd name="T6" fmla="*/ 9 w 203"/>
                <a:gd name="T7" fmla="*/ 161 h 361"/>
                <a:gd name="T8" fmla="*/ 40 w 203"/>
                <a:gd name="T9" fmla="*/ 225 h 361"/>
                <a:gd name="T10" fmla="*/ 16 w 203"/>
                <a:gd name="T11" fmla="*/ 291 h 361"/>
                <a:gd name="T12" fmla="*/ 5 w 203"/>
                <a:gd name="T13" fmla="*/ 325 h 361"/>
                <a:gd name="T14" fmla="*/ 124 w 203"/>
                <a:gd name="T15" fmla="*/ 311 h 361"/>
                <a:gd name="T16" fmla="*/ 129 w 203"/>
                <a:gd name="T17" fmla="*/ 356 h 361"/>
                <a:gd name="T18" fmla="*/ 153 w 203"/>
                <a:gd name="T19" fmla="*/ 361 h 361"/>
                <a:gd name="T20" fmla="*/ 160 w 203"/>
                <a:gd name="T21" fmla="*/ 338 h 361"/>
                <a:gd name="T22" fmla="*/ 203 w 203"/>
                <a:gd name="T23" fmla="*/ 332 h 361"/>
                <a:gd name="T24" fmla="*/ 193 w 203"/>
                <a:gd name="T25" fmla="*/ 259 h 361"/>
                <a:gd name="T26" fmla="*/ 191 w 203"/>
                <a:gd name="T27" fmla="*/ 0 h 361"/>
                <a:gd name="T28" fmla="*/ 57 w 203"/>
                <a:gd name="T29" fmla="*/ 12 h 3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
                <a:gd name="T46" fmla="*/ 0 h 361"/>
                <a:gd name="T47" fmla="*/ 203 w 203"/>
                <a:gd name="T48" fmla="*/ 361 h 3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 h="361">
                  <a:moveTo>
                    <a:pt x="57" y="12"/>
                  </a:moveTo>
                  <a:lnTo>
                    <a:pt x="27" y="73"/>
                  </a:lnTo>
                  <a:lnTo>
                    <a:pt x="0" y="113"/>
                  </a:lnTo>
                  <a:lnTo>
                    <a:pt x="9" y="161"/>
                  </a:lnTo>
                  <a:lnTo>
                    <a:pt x="40" y="225"/>
                  </a:lnTo>
                  <a:lnTo>
                    <a:pt x="16" y="291"/>
                  </a:lnTo>
                  <a:lnTo>
                    <a:pt x="5" y="325"/>
                  </a:lnTo>
                  <a:lnTo>
                    <a:pt x="124" y="311"/>
                  </a:lnTo>
                  <a:lnTo>
                    <a:pt x="129" y="356"/>
                  </a:lnTo>
                  <a:lnTo>
                    <a:pt x="153" y="361"/>
                  </a:lnTo>
                  <a:lnTo>
                    <a:pt x="160" y="338"/>
                  </a:lnTo>
                  <a:lnTo>
                    <a:pt x="203" y="332"/>
                  </a:lnTo>
                  <a:lnTo>
                    <a:pt x="193" y="259"/>
                  </a:lnTo>
                  <a:lnTo>
                    <a:pt x="191" y="0"/>
                  </a:lnTo>
                  <a:lnTo>
                    <a:pt x="57" y="12"/>
                  </a:lnTo>
                  <a:close/>
                </a:path>
              </a:pathLst>
            </a:custGeom>
            <a:solidFill>
              <a:schemeClr val="accent2">
                <a:lumMod val="20000"/>
                <a:lumOff val="80000"/>
              </a:schemeClr>
            </a:solidFill>
            <a:ln w="9525">
              <a:solidFill>
                <a:schemeClr val="accent6">
                  <a:lumMod val="60000"/>
                  <a:lumOff val="4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1" name="Freeform 46"/>
            <p:cNvSpPr>
              <a:spLocks/>
            </p:cNvSpPr>
            <p:nvPr/>
          </p:nvSpPr>
          <p:spPr bwMode="blackWhite">
            <a:xfrm>
              <a:off x="5972760" y="5388891"/>
              <a:ext cx="484227" cy="676852"/>
            </a:xfrm>
            <a:custGeom>
              <a:avLst/>
              <a:gdLst>
                <a:gd name="T0" fmla="*/ 0 w 229"/>
                <a:gd name="T1" fmla="*/ 18 h 364"/>
                <a:gd name="T2" fmla="*/ 149 w 229"/>
                <a:gd name="T3" fmla="*/ 0 h 364"/>
                <a:gd name="T4" fmla="*/ 197 w 229"/>
                <a:gd name="T5" fmla="*/ 168 h 364"/>
                <a:gd name="T6" fmla="*/ 229 w 229"/>
                <a:gd name="T7" fmla="*/ 195 h 364"/>
                <a:gd name="T8" fmla="*/ 203 w 229"/>
                <a:gd name="T9" fmla="*/ 244 h 364"/>
                <a:gd name="T10" fmla="*/ 228 w 229"/>
                <a:gd name="T11" fmla="*/ 292 h 364"/>
                <a:gd name="T12" fmla="*/ 76 w 229"/>
                <a:gd name="T13" fmla="*/ 309 h 364"/>
                <a:gd name="T14" fmla="*/ 83 w 229"/>
                <a:gd name="T15" fmla="*/ 350 h 364"/>
                <a:gd name="T16" fmla="*/ 60 w 229"/>
                <a:gd name="T17" fmla="*/ 364 h 364"/>
                <a:gd name="T18" fmla="*/ 42 w 229"/>
                <a:gd name="T19" fmla="*/ 312 h 364"/>
                <a:gd name="T20" fmla="*/ 32 w 229"/>
                <a:gd name="T21" fmla="*/ 354 h 364"/>
                <a:gd name="T22" fmla="*/ 13 w 229"/>
                <a:gd name="T23" fmla="*/ 350 h 364"/>
                <a:gd name="T24" fmla="*/ 7 w 229"/>
                <a:gd name="T25" fmla="*/ 308 h 364"/>
                <a:gd name="T26" fmla="*/ 1 w 229"/>
                <a:gd name="T27" fmla="*/ 271 h 364"/>
                <a:gd name="T28" fmla="*/ 0 w 229"/>
                <a:gd name="T29" fmla="*/ 18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
                <a:gd name="T46" fmla="*/ 0 h 364"/>
                <a:gd name="T47" fmla="*/ 229 w 229"/>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 h="364">
                  <a:moveTo>
                    <a:pt x="0" y="18"/>
                  </a:moveTo>
                  <a:lnTo>
                    <a:pt x="149" y="0"/>
                  </a:lnTo>
                  <a:lnTo>
                    <a:pt x="197" y="168"/>
                  </a:lnTo>
                  <a:lnTo>
                    <a:pt x="229" y="195"/>
                  </a:lnTo>
                  <a:lnTo>
                    <a:pt x="203" y="244"/>
                  </a:lnTo>
                  <a:lnTo>
                    <a:pt x="228" y="292"/>
                  </a:lnTo>
                  <a:lnTo>
                    <a:pt x="76" y="309"/>
                  </a:lnTo>
                  <a:lnTo>
                    <a:pt x="83" y="350"/>
                  </a:lnTo>
                  <a:lnTo>
                    <a:pt x="60" y="364"/>
                  </a:lnTo>
                  <a:lnTo>
                    <a:pt x="42" y="312"/>
                  </a:lnTo>
                  <a:lnTo>
                    <a:pt x="32" y="354"/>
                  </a:lnTo>
                  <a:lnTo>
                    <a:pt x="13" y="350"/>
                  </a:lnTo>
                  <a:lnTo>
                    <a:pt x="7" y="308"/>
                  </a:lnTo>
                  <a:lnTo>
                    <a:pt x="1" y="271"/>
                  </a:lnTo>
                  <a:lnTo>
                    <a:pt x="0" y="18"/>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2" name="Freeform 47"/>
            <p:cNvSpPr>
              <a:spLocks/>
            </p:cNvSpPr>
            <p:nvPr/>
          </p:nvSpPr>
          <p:spPr bwMode="blackWhite">
            <a:xfrm>
              <a:off x="6287825" y="5353561"/>
              <a:ext cx="670306" cy="624787"/>
            </a:xfrm>
            <a:custGeom>
              <a:avLst/>
              <a:gdLst>
                <a:gd name="T0" fmla="*/ 0 w 317"/>
                <a:gd name="T1" fmla="*/ 21 h 336"/>
                <a:gd name="T2" fmla="*/ 3 w 317"/>
                <a:gd name="T3" fmla="*/ 21 h 336"/>
                <a:gd name="T4" fmla="*/ 77 w 317"/>
                <a:gd name="T5" fmla="*/ 7 h 336"/>
                <a:gd name="T6" fmla="*/ 143 w 317"/>
                <a:gd name="T7" fmla="*/ 0 h 336"/>
                <a:gd name="T8" fmla="*/ 133 w 317"/>
                <a:gd name="T9" fmla="*/ 18 h 336"/>
                <a:gd name="T10" fmla="*/ 153 w 317"/>
                <a:gd name="T11" fmla="*/ 18 h 336"/>
                <a:gd name="T12" fmla="*/ 266 w 317"/>
                <a:gd name="T13" fmla="*/ 121 h 336"/>
                <a:gd name="T14" fmla="*/ 311 w 317"/>
                <a:gd name="T15" fmla="*/ 188 h 336"/>
                <a:gd name="T16" fmla="*/ 317 w 317"/>
                <a:gd name="T17" fmla="*/ 233 h 336"/>
                <a:gd name="T18" fmla="*/ 302 w 317"/>
                <a:gd name="T19" fmla="*/ 244 h 336"/>
                <a:gd name="T20" fmla="*/ 311 w 317"/>
                <a:gd name="T21" fmla="*/ 289 h 336"/>
                <a:gd name="T22" fmla="*/ 279 w 317"/>
                <a:gd name="T23" fmla="*/ 291 h 336"/>
                <a:gd name="T24" fmla="*/ 279 w 317"/>
                <a:gd name="T25" fmla="*/ 330 h 336"/>
                <a:gd name="T26" fmla="*/ 254 w 317"/>
                <a:gd name="T27" fmla="*/ 311 h 336"/>
                <a:gd name="T28" fmla="*/ 91 w 317"/>
                <a:gd name="T29" fmla="*/ 336 h 336"/>
                <a:gd name="T30" fmla="*/ 54 w 317"/>
                <a:gd name="T31" fmla="*/ 263 h 336"/>
                <a:gd name="T32" fmla="*/ 80 w 317"/>
                <a:gd name="T33" fmla="*/ 214 h 336"/>
                <a:gd name="T34" fmla="*/ 46 w 317"/>
                <a:gd name="T35" fmla="*/ 189 h 336"/>
                <a:gd name="T36" fmla="*/ 0 w 317"/>
                <a:gd name="T37" fmla="*/ 21 h 3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36"/>
                <a:gd name="T59" fmla="*/ 317 w 317"/>
                <a:gd name="T60" fmla="*/ 336 h 3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36">
                  <a:moveTo>
                    <a:pt x="0" y="21"/>
                  </a:moveTo>
                  <a:lnTo>
                    <a:pt x="3" y="21"/>
                  </a:lnTo>
                  <a:lnTo>
                    <a:pt x="77" y="7"/>
                  </a:lnTo>
                  <a:lnTo>
                    <a:pt x="143" y="0"/>
                  </a:lnTo>
                  <a:lnTo>
                    <a:pt x="133" y="18"/>
                  </a:lnTo>
                  <a:lnTo>
                    <a:pt x="153" y="18"/>
                  </a:lnTo>
                  <a:lnTo>
                    <a:pt x="266" y="121"/>
                  </a:lnTo>
                  <a:lnTo>
                    <a:pt x="311" y="188"/>
                  </a:lnTo>
                  <a:lnTo>
                    <a:pt x="317" y="233"/>
                  </a:lnTo>
                  <a:lnTo>
                    <a:pt x="302" y="244"/>
                  </a:lnTo>
                  <a:lnTo>
                    <a:pt x="311" y="289"/>
                  </a:lnTo>
                  <a:lnTo>
                    <a:pt x="279" y="291"/>
                  </a:lnTo>
                  <a:lnTo>
                    <a:pt x="279" y="330"/>
                  </a:lnTo>
                  <a:lnTo>
                    <a:pt x="254" y="311"/>
                  </a:lnTo>
                  <a:lnTo>
                    <a:pt x="91" y="336"/>
                  </a:lnTo>
                  <a:lnTo>
                    <a:pt x="54" y="263"/>
                  </a:lnTo>
                  <a:lnTo>
                    <a:pt x="80" y="214"/>
                  </a:lnTo>
                  <a:lnTo>
                    <a:pt x="46" y="189"/>
                  </a:lnTo>
                  <a:lnTo>
                    <a:pt x="0" y="2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3" name="Freeform 48"/>
            <p:cNvSpPr>
              <a:spLocks/>
            </p:cNvSpPr>
            <p:nvPr/>
          </p:nvSpPr>
          <p:spPr bwMode="blackWhite">
            <a:xfrm>
              <a:off x="6569058" y="5269884"/>
              <a:ext cx="611099" cy="435119"/>
            </a:xfrm>
            <a:custGeom>
              <a:avLst/>
              <a:gdLst>
                <a:gd name="T0" fmla="*/ 11 w 289"/>
                <a:gd name="T1" fmla="*/ 42 h 234"/>
                <a:gd name="T2" fmla="*/ 34 w 289"/>
                <a:gd name="T3" fmla="*/ 19 h 234"/>
                <a:gd name="T4" fmla="*/ 121 w 289"/>
                <a:gd name="T5" fmla="*/ 0 h 234"/>
                <a:gd name="T6" fmla="*/ 147 w 289"/>
                <a:gd name="T7" fmla="*/ 13 h 234"/>
                <a:gd name="T8" fmla="*/ 203 w 289"/>
                <a:gd name="T9" fmla="*/ 3 h 234"/>
                <a:gd name="T10" fmla="*/ 248 w 289"/>
                <a:gd name="T11" fmla="*/ 37 h 234"/>
                <a:gd name="T12" fmla="*/ 289 w 289"/>
                <a:gd name="T13" fmla="*/ 63 h 234"/>
                <a:gd name="T14" fmla="*/ 266 w 289"/>
                <a:gd name="T15" fmla="*/ 133 h 234"/>
                <a:gd name="T16" fmla="*/ 231 w 289"/>
                <a:gd name="T17" fmla="*/ 168 h 234"/>
                <a:gd name="T18" fmla="*/ 193 w 289"/>
                <a:gd name="T19" fmla="*/ 179 h 234"/>
                <a:gd name="T20" fmla="*/ 201 w 289"/>
                <a:gd name="T21" fmla="*/ 207 h 234"/>
                <a:gd name="T22" fmla="*/ 178 w 289"/>
                <a:gd name="T23" fmla="*/ 234 h 234"/>
                <a:gd name="T24" fmla="*/ 133 w 289"/>
                <a:gd name="T25" fmla="*/ 168 h 234"/>
                <a:gd name="T26" fmla="*/ 19 w 289"/>
                <a:gd name="T27" fmla="*/ 63 h 234"/>
                <a:gd name="T28" fmla="*/ 0 w 289"/>
                <a:gd name="T29" fmla="*/ 63 h 234"/>
                <a:gd name="T30" fmla="*/ 11 w 289"/>
                <a:gd name="T31" fmla="*/ 42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9"/>
                <a:gd name="T49" fmla="*/ 0 h 234"/>
                <a:gd name="T50" fmla="*/ 289 w 289"/>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9" h="234">
                  <a:moveTo>
                    <a:pt x="11" y="42"/>
                  </a:moveTo>
                  <a:lnTo>
                    <a:pt x="34" y="19"/>
                  </a:lnTo>
                  <a:lnTo>
                    <a:pt x="121" y="0"/>
                  </a:lnTo>
                  <a:lnTo>
                    <a:pt x="147" y="13"/>
                  </a:lnTo>
                  <a:lnTo>
                    <a:pt x="203" y="3"/>
                  </a:lnTo>
                  <a:lnTo>
                    <a:pt x="248" y="37"/>
                  </a:lnTo>
                  <a:lnTo>
                    <a:pt x="289" y="63"/>
                  </a:lnTo>
                  <a:lnTo>
                    <a:pt x="266" y="133"/>
                  </a:lnTo>
                  <a:lnTo>
                    <a:pt x="231" y="168"/>
                  </a:lnTo>
                  <a:lnTo>
                    <a:pt x="193" y="179"/>
                  </a:lnTo>
                  <a:lnTo>
                    <a:pt x="201" y="207"/>
                  </a:lnTo>
                  <a:lnTo>
                    <a:pt x="178" y="234"/>
                  </a:lnTo>
                  <a:lnTo>
                    <a:pt x="133" y="168"/>
                  </a:lnTo>
                  <a:lnTo>
                    <a:pt x="19" y="63"/>
                  </a:lnTo>
                  <a:lnTo>
                    <a:pt x="0" y="63"/>
                  </a:lnTo>
                  <a:lnTo>
                    <a:pt x="11" y="42"/>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4" name="Freeform 49"/>
            <p:cNvSpPr>
              <a:spLocks/>
            </p:cNvSpPr>
            <p:nvPr/>
          </p:nvSpPr>
          <p:spPr bwMode="blackWhite">
            <a:xfrm>
              <a:off x="6133465" y="5890952"/>
              <a:ext cx="1146075" cy="697306"/>
            </a:xfrm>
            <a:custGeom>
              <a:avLst/>
              <a:gdLst>
                <a:gd name="T0" fmla="*/ 0 w 542"/>
                <a:gd name="T1" fmla="*/ 37 h 375"/>
                <a:gd name="T2" fmla="*/ 149 w 542"/>
                <a:gd name="T3" fmla="*/ 22 h 375"/>
                <a:gd name="T4" fmla="*/ 165 w 542"/>
                <a:gd name="T5" fmla="*/ 47 h 375"/>
                <a:gd name="T6" fmla="*/ 324 w 542"/>
                <a:gd name="T7" fmla="*/ 22 h 375"/>
                <a:gd name="T8" fmla="*/ 352 w 542"/>
                <a:gd name="T9" fmla="*/ 42 h 375"/>
                <a:gd name="T10" fmla="*/ 352 w 542"/>
                <a:gd name="T11" fmla="*/ 3 h 375"/>
                <a:gd name="T12" fmla="*/ 350 w 542"/>
                <a:gd name="T13" fmla="*/ 0 h 375"/>
                <a:gd name="T14" fmla="*/ 381 w 542"/>
                <a:gd name="T15" fmla="*/ 2 h 375"/>
                <a:gd name="T16" fmla="*/ 415 w 542"/>
                <a:gd name="T17" fmla="*/ 61 h 375"/>
                <a:gd name="T18" fmla="*/ 469 w 542"/>
                <a:gd name="T19" fmla="*/ 139 h 375"/>
                <a:gd name="T20" fmla="*/ 495 w 542"/>
                <a:gd name="T21" fmla="*/ 207 h 375"/>
                <a:gd name="T22" fmla="*/ 536 w 542"/>
                <a:gd name="T23" fmla="*/ 255 h 375"/>
                <a:gd name="T24" fmla="*/ 542 w 542"/>
                <a:gd name="T25" fmla="*/ 324 h 375"/>
                <a:gd name="T26" fmla="*/ 529 w 542"/>
                <a:gd name="T27" fmla="*/ 365 h 375"/>
                <a:gd name="T28" fmla="*/ 472 w 542"/>
                <a:gd name="T29" fmla="*/ 375 h 375"/>
                <a:gd name="T30" fmla="*/ 463 w 542"/>
                <a:gd name="T31" fmla="*/ 358 h 375"/>
                <a:gd name="T32" fmla="*/ 423 w 542"/>
                <a:gd name="T33" fmla="*/ 333 h 375"/>
                <a:gd name="T34" fmla="*/ 410 w 542"/>
                <a:gd name="T35" fmla="*/ 307 h 375"/>
                <a:gd name="T36" fmla="*/ 399 w 542"/>
                <a:gd name="T37" fmla="*/ 298 h 375"/>
                <a:gd name="T38" fmla="*/ 393 w 542"/>
                <a:gd name="T39" fmla="*/ 274 h 375"/>
                <a:gd name="T40" fmla="*/ 384 w 542"/>
                <a:gd name="T41" fmla="*/ 281 h 375"/>
                <a:gd name="T42" fmla="*/ 352 w 542"/>
                <a:gd name="T43" fmla="*/ 249 h 375"/>
                <a:gd name="T44" fmla="*/ 359 w 542"/>
                <a:gd name="T45" fmla="*/ 220 h 375"/>
                <a:gd name="T46" fmla="*/ 352 w 542"/>
                <a:gd name="T47" fmla="*/ 204 h 375"/>
                <a:gd name="T48" fmla="*/ 342 w 542"/>
                <a:gd name="T49" fmla="*/ 209 h 375"/>
                <a:gd name="T50" fmla="*/ 343 w 542"/>
                <a:gd name="T51" fmla="*/ 227 h 375"/>
                <a:gd name="T52" fmla="*/ 333 w 542"/>
                <a:gd name="T53" fmla="*/ 204 h 375"/>
                <a:gd name="T54" fmla="*/ 334 w 542"/>
                <a:gd name="T55" fmla="*/ 151 h 375"/>
                <a:gd name="T56" fmla="*/ 314 w 542"/>
                <a:gd name="T57" fmla="*/ 120 h 375"/>
                <a:gd name="T58" fmla="*/ 263 w 542"/>
                <a:gd name="T59" fmla="*/ 94 h 375"/>
                <a:gd name="T60" fmla="*/ 238 w 542"/>
                <a:gd name="T61" fmla="*/ 65 h 375"/>
                <a:gd name="T62" fmla="*/ 209 w 542"/>
                <a:gd name="T63" fmla="*/ 62 h 375"/>
                <a:gd name="T64" fmla="*/ 198 w 542"/>
                <a:gd name="T65" fmla="*/ 80 h 375"/>
                <a:gd name="T66" fmla="*/ 155 w 542"/>
                <a:gd name="T67" fmla="*/ 93 h 375"/>
                <a:gd name="T68" fmla="*/ 131 w 542"/>
                <a:gd name="T69" fmla="*/ 80 h 375"/>
                <a:gd name="T70" fmla="*/ 119 w 542"/>
                <a:gd name="T71" fmla="*/ 61 h 375"/>
                <a:gd name="T72" fmla="*/ 39 w 542"/>
                <a:gd name="T73" fmla="*/ 78 h 375"/>
                <a:gd name="T74" fmla="*/ 22 w 542"/>
                <a:gd name="T75" fmla="*/ 64 h 375"/>
                <a:gd name="T76" fmla="*/ 4 w 542"/>
                <a:gd name="T77" fmla="*/ 79 h 375"/>
                <a:gd name="T78" fmla="*/ 0 w 542"/>
                <a:gd name="T79" fmla="*/ 3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2"/>
                <a:gd name="T121" fmla="*/ 0 h 375"/>
                <a:gd name="T122" fmla="*/ 542 w 542"/>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2" h="375">
                  <a:moveTo>
                    <a:pt x="0" y="37"/>
                  </a:moveTo>
                  <a:lnTo>
                    <a:pt x="149" y="22"/>
                  </a:lnTo>
                  <a:lnTo>
                    <a:pt x="165" y="47"/>
                  </a:lnTo>
                  <a:lnTo>
                    <a:pt x="324" y="22"/>
                  </a:lnTo>
                  <a:lnTo>
                    <a:pt x="352" y="42"/>
                  </a:lnTo>
                  <a:lnTo>
                    <a:pt x="352" y="3"/>
                  </a:lnTo>
                  <a:lnTo>
                    <a:pt x="350" y="0"/>
                  </a:lnTo>
                  <a:lnTo>
                    <a:pt x="381" y="2"/>
                  </a:lnTo>
                  <a:lnTo>
                    <a:pt x="415" y="61"/>
                  </a:lnTo>
                  <a:lnTo>
                    <a:pt x="469" y="139"/>
                  </a:lnTo>
                  <a:lnTo>
                    <a:pt x="495" y="207"/>
                  </a:lnTo>
                  <a:lnTo>
                    <a:pt x="536" y="255"/>
                  </a:lnTo>
                  <a:lnTo>
                    <a:pt x="542" y="324"/>
                  </a:lnTo>
                  <a:lnTo>
                    <a:pt x="529" y="365"/>
                  </a:lnTo>
                  <a:lnTo>
                    <a:pt x="472" y="375"/>
                  </a:lnTo>
                  <a:lnTo>
                    <a:pt x="463" y="358"/>
                  </a:lnTo>
                  <a:lnTo>
                    <a:pt x="423" y="333"/>
                  </a:lnTo>
                  <a:lnTo>
                    <a:pt x="410" y="307"/>
                  </a:lnTo>
                  <a:lnTo>
                    <a:pt x="399" y="298"/>
                  </a:lnTo>
                  <a:lnTo>
                    <a:pt x="393" y="274"/>
                  </a:lnTo>
                  <a:lnTo>
                    <a:pt x="384" y="281"/>
                  </a:lnTo>
                  <a:lnTo>
                    <a:pt x="352" y="249"/>
                  </a:lnTo>
                  <a:lnTo>
                    <a:pt x="359" y="220"/>
                  </a:lnTo>
                  <a:lnTo>
                    <a:pt x="352" y="204"/>
                  </a:lnTo>
                  <a:lnTo>
                    <a:pt x="342" y="209"/>
                  </a:lnTo>
                  <a:lnTo>
                    <a:pt x="343" y="227"/>
                  </a:lnTo>
                  <a:lnTo>
                    <a:pt x="333" y="204"/>
                  </a:lnTo>
                  <a:lnTo>
                    <a:pt x="334" y="151"/>
                  </a:lnTo>
                  <a:lnTo>
                    <a:pt x="314" y="120"/>
                  </a:lnTo>
                  <a:lnTo>
                    <a:pt x="263" y="94"/>
                  </a:lnTo>
                  <a:lnTo>
                    <a:pt x="238" y="65"/>
                  </a:lnTo>
                  <a:lnTo>
                    <a:pt x="209" y="62"/>
                  </a:lnTo>
                  <a:lnTo>
                    <a:pt x="198" y="80"/>
                  </a:lnTo>
                  <a:lnTo>
                    <a:pt x="155" y="93"/>
                  </a:lnTo>
                  <a:lnTo>
                    <a:pt x="131" y="80"/>
                  </a:lnTo>
                  <a:lnTo>
                    <a:pt x="119" y="61"/>
                  </a:lnTo>
                  <a:lnTo>
                    <a:pt x="39" y="78"/>
                  </a:lnTo>
                  <a:lnTo>
                    <a:pt x="22" y="64"/>
                  </a:lnTo>
                  <a:lnTo>
                    <a:pt x="4" y="79"/>
                  </a:lnTo>
                  <a:lnTo>
                    <a:pt x="0" y="37"/>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5" name="Freeform 50"/>
            <p:cNvSpPr>
              <a:spLocks/>
            </p:cNvSpPr>
            <p:nvPr/>
          </p:nvSpPr>
          <p:spPr bwMode="blackWhite">
            <a:xfrm>
              <a:off x="6448529" y="4970508"/>
              <a:ext cx="1055150" cy="416524"/>
            </a:xfrm>
            <a:custGeom>
              <a:avLst/>
              <a:gdLst>
                <a:gd name="T0" fmla="*/ 17 w 499"/>
                <a:gd name="T1" fmla="*/ 165 h 224"/>
                <a:gd name="T2" fmla="*/ 0 w 499"/>
                <a:gd name="T3" fmla="*/ 213 h 224"/>
                <a:gd name="T4" fmla="*/ 65 w 499"/>
                <a:gd name="T5" fmla="*/ 206 h 224"/>
                <a:gd name="T6" fmla="*/ 90 w 499"/>
                <a:gd name="T7" fmla="*/ 185 h 224"/>
                <a:gd name="T8" fmla="*/ 178 w 499"/>
                <a:gd name="T9" fmla="*/ 161 h 224"/>
                <a:gd name="T10" fmla="*/ 202 w 499"/>
                <a:gd name="T11" fmla="*/ 174 h 224"/>
                <a:gd name="T12" fmla="*/ 260 w 499"/>
                <a:gd name="T13" fmla="*/ 165 h 224"/>
                <a:gd name="T14" fmla="*/ 260 w 499"/>
                <a:gd name="T15" fmla="*/ 169 h 224"/>
                <a:gd name="T16" fmla="*/ 346 w 499"/>
                <a:gd name="T17" fmla="*/ 224 h 224"/>
                <a:gd name="T18" fmla="*/ 397 w 499"/>
                <a:gd name="T19" fmla="*/ 207 h 224"/>
                <a:gd name="T20" fmla="*/ 426 w 499"/>
                <a:gd name="T21" fmla="*/ 146 h 224"/>
                <a:gd name="T22" fmla="*/ 475 w 499"/>
                <a:gd name="T23" fmla="*/ 129 h 224"/>
                <a:gd name="T24" fmla="*/ 499 w 499"/>
                <a:gd name="T25" fmla="*/ 83 h 224"/>
                <a:gd name="T26" fmla="*/ 497 w 499"/>
                <a:gd name="T27" fmla="*/ 29 h 224"/>
                <a:gd name="T28" fmla="*/ 491 w 499"/>
                <a:gd name="T29" fmla="*/ 74 h 224"/>
                <a:gd name="T30" fmla="*/ 464 w 499"/>
                <a:gd name="T31" fmla="*/ 113 h 224"/>
                <a:gd name="T32" fmla="*/ 453 w 499"/>
                <a:gd name="T33" fmla="*/ 109 h 224"/>
                <a:gd name="T34" fmla="*/ 416 w 499"/>
                <a:gd name="T35" fmla="*/ 120 h 224"/>
                <a:gd name="T36" fmla="*/ 416 w 499"/>
                <a:gd name="T37" fmla="*/ 107 h 224"/>
                <a:gd name="T38" fmla="*/ 453 w 499"/>
                <a:gd name="T39" fmla="*/ 94 h 224"/>
                <a:gd name="T40" fmla="*/ 419 w 499"/>
                <a:gd name="T41" fmla="*/ 90 h 224"/>
                <a:gd name="T42" fmla="*/ 457 w 499"/>
                <a:gd name="T43" fmla="*/ 78 h 224"/>
                <a:gd name="T44" fmla="*/ 472 w 499"/>
                <a:gd name="T45" fmla="*/ 85 h 224"/>
                <a:gd name="T46" fmla="*/ 480 w 499"/>
                <a:gd name="T47" fmla="*/ 41 h 224"/>
                <a:gd name="T48" fmla="*/ 470 w 499"/>
                <a:gd name="T49" fmla="*/ 32 h 224"/>
                <a:gd name="T50" fmla="*/ 425 w 499"/>
                <a:gd name="T51" fmla="*/ 49 h 224"/>
                <a:gd name="T52" fmla="*/ 426 w 499"/>
                <a:gd name="T53" fmla="*/ 23 h 224"/>
                <a:gd name="T54" fmla="*/ 445 w 499"/>
                <a:gd name="T55" fmla="*/ 30 h 224"/>
                <a:gd name="T56" fmla="*/ 470 w 499"/>
                <a:gd name="T57" fmla="*/ 10 h 224"/>
                <a:gd name="T58" fmla="*/ 456 w 499"/>
                <a:gd name="T59" fmla="*/ 0 h 224"/>
                <a:gd name="T60" fmla="*/ 307 w 499"/>
                <a:gd name="T61" fmla="*/ 35 h 224"/>
                <a:gd name="T62" fmla="*/ 125 w 499"/>
                <a:gd name="T63" fmla="*/ 73 h 224"/>
                <a:gd name="T64" fmla="*/ 41 w 499"/>
                <a:gd name="T65" fmla="*/ 164 h 224"/>
                <a:gd name="T66" fmla="*/ 17 w 499"/>
                <a:gd name="T67" fmla="*/ 165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9"/>
                <a:gd name="T103" fmla="*/ 0 h 224"/>
                <a:gd name="T104" fmla="*/ 499 w 499"/>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9" h="224">
                  <a:moveTo>
                    <a:pt x="17" y="165"/>
                  </a:moveTo>
                  <a:lnTo>
                    <a:pt x="0" y="213"/>
                  </a:lnTo>
                  <a:lnTo>
                    <a:pt x="65" y="206"/>
                  </a:lnTo>
                  <a:lnTo>
                    <a:pt x="90" y="185"/>
                  </a:lnTo>
                  <a:lnTo>
                    <a:pt x="178" y="161"/>
                  </a:lnTo>
                  <a:lnTo>
                    <a:pt x="202" y="174"/>
                  </a:lnTo>
                  <a:lnTo>
                    <a:pt x="260" y="165"/>
                  </a:lnTo>
                  <a:lnTo>
                    <a:pt x="260" y="169"/>
                  </a:lnTo>
                  <a:lnTo>
                    <a:pt x="346" y="224"/>
                  </a:lnTo>
                  <a:lnTo>
                    <a:pt x="397" y="207"/>
                  </a:lnTo>
                  <a:lnTo>
                    <a:pt x="426" y="146"/>
                  </a:lnTo>
                  <a:lnTo>
                    <a:pt x="475" y="129"/>
                  </a:lnTo>
                  <a:lnTo>
                    <a:pt x="499" y="83"/>
                  </a:lnTo>
                  <a:lnTo>
                    <a:pt x="497" y="29"/>
                  </a:lnTo>
                  <a:lnTo>
                    <a:pt x="491" y="74"/>
                  </a:lnTo>
                  <a:lnTo>
                    <a:pt x="464" y="113"/>
                  </a:lnTo>
                  <a:lnTo>
                    <a:pt x="453" y="109"/>
                  </a:lnTo>
                  <a:lnTo>
                    <a:pt x="416" y="120"/>
                  </a:lnTo>
                  <a:lnTo>
                    <a:pt x="416" y="107"/>
                  </a:lnTo>
                  <a:lnTo>
                    <a:pt x="453" y="94"/>
                  </a:lnTo>
                  <a:lnTo>
                    <a:pt x="419" y="90"/>
                  </a:lnTo>
                  <a:lnTo>
                    <a:pt x="457" y="78"/>
                  </a:lnTo>
                  <a:lnTo>
                    <a:pt x="472" y="85"/>
                  </a:lnTo>
                  <a:lnTo>
                    <a:pt x="480" y="41"/>
                  </a:lnTo>
                  <a:lnTo>
                    <a:pt x="470" y="32"/>
                  </a:lnTo>
                  <a:lnTo>
                    <a:pt x="425" y="49"/>
                  </a:lnTo>
                  <a:lnTo>
                    <a:pt x="426" y="23"/>
                  </a:lnTo>
                  <a:lnTo>
                    <a:pt x="445" y="30"/>
                  </a:lnTo>
                  <a:lnTo>
                    <a:pt x="470" y="10"/>
                  </a:lnTo>
                  <a:lnTo>
                    <a:pt x="456" y="0"/>
                  </a:lnTo>
                  <a:lnTo>
                    <a:pt x="307" y="35"/>
                  </a:lnTo>
                  <a:lnTo>
                    <a:pt x="125" y="73"/>
                  </a:lnTo>
                  <a:lnTo>
                    <a:pt x="41" y="164"/>
                  </a:lnTo>
                  <a:lnTo>
                    <a:pt x="17" y="165"/>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6" name="Freeform 51"/>
            <p:cNvSpPr>
              <a:spLocks/>
            </p:cNvSpPr>
            <p:nvPr/>
          </p:nvSpPr>
          <p:spPr bwMode="blackWhite">
            <a:xfrm>
              <a:off x="6490820" y="4628363"/>
              <a:ext cx="921935" cy="515077"/>
            </a:xfrm>
            <a:custGeom>
              <a:avLst/>
              <a:gdLst>
                <a:gd name="T0" fmla="*/ 72 w 436"/>
                <a:gd name="T1" fmla="*/ 194 h 277"/>
                <a:gd name="T2" fmla="*/ 59 w 436"/>
                <a:gd name="T3" fmla="*/ 222 h 277"/>
                <a:gd name="T4" fmla="*/ 41 w 436"/>
                <a:gd name="T5" fmla="*/ 230 h 277"/>
                <a:gd name="T6" fmla="*/ 40 w 436"/>
                <a:gd name="T7" fmla="*/ 248 h 277"/>
                <a:gd name="T8" fmla="*/ 2 w 436"/>
                <a:gd name="T9" fmla="*/ 262 h 277"/>
                <a:gd name="T10" fmla="*/ 0 w 436"/>
                <a:gd name="T11" fmla="*/ 277 h 277"/>
                <a:gd name="T12" fmla="*/ 104 w 436"/>
                <a:gd name="T13" fmla="*/ 259 h 277"/>
                <a:gd name="T14" fmla="*/ 292 w 436"/>
                <a:gd name="T15" fmla="*/ 219 h 277"/>
                <a:gd name="T16" fmla="*/ 436 w 436"/>
                <a:gd name="T17" fmla="*/ 183 h 277"/>
                <a:gd name="T18" fmla="*/ 436 w 436"/>
                <a:gd name="T19" fmla="*/ 155 h 277"/>
                <a:gd name="T20" fmla="*/ 420 w 436"/>
                <a:gd name="T21" fmla="*/ 147 h 277"/>
                <a:gd name="T22" fmla="*/ 408 w 436"/>
                <a:gd name="T23" fmla="*/ 161 h 277"/>
                <a:gd name="T24" fmla="*/ 400 w 436"/>
                <a:gd name="T25" fmla="*/ 123 h 277"/>
                <a:gd name="T26" fmla="*/ 408 w 436"/>
                <a:gd name="T27" fmla="*/ 90 h 277"/>
                <a:gd name="T28" fmla="*/ 354 w 436"/>
                <a:gd name="T29" fmla="*/ 65 h 277"/>
                <a:gd name="T30" fmla="*/ 317 w 436"/>
                <a:gd name="T31" fmla="*/ 71 h 277"/>
                <a:gd name="T32" fmla="*/ 316 w 436"/>
                <a:gd name="T33" fmla="*/ 20 h 277"/>
                <a:gd name="T34" fmla="*/ 278 w 436"/>
                <a:gd name="T35" fmla="*/ 0 h 277"/>
                <a:gd name="T36" fmla="*/ 249 w 436"/>
                <a:gd name="T37" fmla="*/ 12 h 277"/>
                <a:gd name="T38" fmla="*/ 230 w 436"/>
                <a:gd name="T39" fmla="*/ 61 h 277"/>
                <a:gd name="T40" fmla="*/ 197 w 436"/>
                <a:gd name="T41" fmla="*/ 80 h 277"/>
                <a:gd name="T42" fmla="*/ 183 w 436"/>
                <a:gd name="T43" fmla="*/ 156 h 277"/>
                <a:gd name="T44" fmla="*/ 128 w 436"/>
                <a:gd name="T45" fmla="*/ 194 h 277"/>
                <a:gd name="T46" fmla="*/ 84 w 436"/>
                <a:gd name="T47" fmla="*/ 209 h 277"/>
                <a:gd name="T48" fmla="*/ 72 w 436"/>
                <a:gd name="T49" fmla="*/ 194 h 2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6"/>
                <a:gd name="T76" fmla="*/ 0 h 277"/>
                <a:gd name="T77" fmla="*/ 436 w 436"/>
                <a:gd name="T78" fmla="*/ 277 h 2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6" h="277">
                  <a:moveTo>
                    <a:pt x="72" y="194"/>
                  </a:moveTo>
                  <a:lnTo>
                    <a:pt x="59" y="222"/>
                  </a:lnTo>
                  <a:lnTo>
                    <a:pt x="41" y="230"/>
                  </a:lnTo>
                  <a:lnTo>
                    <a:pt x="40" y="248"/>
                  </a:lnTo>
                  <a:lnTo>
                    <a:pt x="2" y="262"/>
                  </a:lnTo>
                  <a:lnTo>
                    <a:pt x="0" y="277"/>
                  </a:lnTo>
                  <a:lnTo>
                    <a:pt x="104" y="259"/>
                  </a:lnTo>
                  <a:lnTo>
                    <a:pt x="292" y="219"/>
                  </a:lnTo>
                  <a:lnTo>
                    <a:pt x="436" y="183"/>
                  </a:lnTo>
                  <a:lnTo>
                    <a:pt x="436" y="155"/>
                  </a:lnTo>
                  <a:lnTo>
                    <a:pt x="420" y="147"/>
                  </a:lnTo>
                  <a:lnTo>
                    <a:pt x="408" y="161"/>
                  </a:lnTo>
                  <a:lnTo>
                    <a:pt x="400" y="123"/>
                  </a:lnTo>
                  <a:lnTo>
                    <a:pt x="408" y="90"/>
                  </a:lnTo>
                  <a:lnTo>
                    <a:pt x="354" y="65"/>
                  </a:lnTo>
                  <a:lnTo>
                    <a:pt x="317" y="71"/>
                  </a:lnTo>
                  <a:lnTo>
                    <a:pt x="316" y="20"/>
                  </a:lnTo>
                  <a:lnTo>
                    <a:pt x="278" y="0"/>
                  </a:lnTo>
                  <a:lnTo>
                    <a:pt x="249" y="12"/>
                  </a:lnTo>
                  <a:lnTo>
                    <a:pt x="230" y="61"/>
                  </a:lnTo>
                  <a:lnTo>
                    <a:pt x="197" y="80"/>
                  </a:lnTo>
                  <a:lnTo>
                    <a:pt x="183" y="156"/>
                  </a:lnTo>
                  <a:lnTo>
                    <a:pt x="128" y="194"/>
                  </a:lnTo>
                  <a:lnTo>
                    <a:pt x="84" y="209"/>
                  </a:lnTo>
                  <a:lnTo>
                    <a:pt x="72" y="194"/>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7" name="Freeform 52"/>
            <p:cNvSpPr>
              <a:spLocks/>
            </p:cNvSpPr>
            <p:nvPr/>
          </p:nvSpPr>
          <p:spPr bwMode="blackWhite">
            <a:xfrm>
              <a:off x="6556370" y="4526091"/>
              <a:ext cx="522289" cy="490904"/>
            </a:xfrm>
            <a:custGeom>
              <a:avLst/>
              <a:gdLst>
                <a:gd name="T0" fmla="*/ 25 w 247"/>
                <a:gd name="T1" fmla="*/ 138 h 264"/>
                <a:gd name="T2" fmla="*/ 6 w 247"/>
                <a:gd name="T3" fmla="*/ 133 h 264"/>
                <a:gd name="T4" fmla="*/ 0 w 247"/>
                <a:gd name="T5" fmla="*/ 175 h 264"/>
                <a:gd name="T6" fmla="*/ 6 w 247"/>
                <a:gd name="T7" fmla="*/ 219 h 264"/>
                <a:gd name="T8" fmla="*/ 42 w 247"/>
                <a:gd name="T9" fmla="*/ 249 h 264"/>
                <a:gd name="T10" fmla="*/ 51 w 247"/>
                <a:gd name="T11" fmla="*/ 264 h 264"/>
                <a:gd name="T12" fmla="*/ 96 w 247"/>
                <a:gd name="T13" fmla="*/ 249 h 264"/>
                <a:gd name="T14" fmla="*/ 150 w 247"/>
                <a:gd name="T15" fmla="*/ 214 h 264"/>
                <a:gd name="T16" fmla="*/ 166 w 247"/>
                <a:gd name="T17" fmla="*/ 136 h 264"/>
                <a:gd name="T18" fmla="*/ 200 w 247"/>
                <a:gd name="T19" fmla="*/ 116 h 264"/>
                <a:gd name="T20" fmla="*/ 219 w 247"/>
                <a:gd name="T21" fmla="*/ 68 h 264"/>
                <a:gd name="T22" fmla="*/ 247 w 247"/>
                <a:gd name="T23" fmla="*/ 55 h 264"/>
                <a:gd name="T24" fmla="*/ 211 w 247"/>
                <a:gd name="T25" fmla="*/ 49 h 264"/>
                <a:gd name="T26" fmla="*/ 149 w 247"/>
                <a:gd name="T27" fmla="*/ 83 h 264"/>
                <a:gd name="T28" fmla="*/ 139 w 247"/>
                <a:gd name="T29" fmla="*/ 50 h 264"/>
                <a:gd name="T30" fmla="*/ 85 w 247"/>
                <a:gd name="T31" fmla="*/ 53 h 264"/>
                <a:gd name="T32" fmla="*/ 73 w 247"/>
                <a:gd name="T33" fmla="*/ 0 h 264"/>
                <a:gd name="T34" fmla="*/ 59 w 247"/>
                <a:gd name="T35" fmla="*/ 14 h 264"/>
                <a:gd name="T36" fmla="*/ 63 w 247"/>
                <a:gd name="T37" fmla="*/ 90 h 264"/>
                <a:gd name="T38" fmla="*/ 39 w 247"/>
                <a:gd name="T39" fmla="*/ 96 h 264"/>
                <a:gd name="T40" fmla="*/ 25 w 247"/>
                <a:gd name="T41" fmla="*/ 138 h 2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64"/>
                <a:gd name="T65" fmla="*/ 247 w 247"/>
                <a:gd name="T66" fmla="*/ 264 h 2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64">
                  <a:moveTo>
                    <a:pt x="25" y="138"/>
                  </a:moveTo>
                  <a:lnTo>
                    <a:pt x="6" y="133"/>
                  </a:lnTo>
                  <a:lnTo>
                    <a:pt x="0" y="175"/>
                  </a:lnTo>
                  <a:lnTo>
                    <a:pt x="6" y="219"/>
                  </a:lnTo>
                  <a:lnTo>
                    <a:pt x="42" y="249"/>
                  </a:lnTo>
                  <a:lnTo>
                    <a:pt x="51" y="264"/>
                  </a:lnTo>
                  <a:lnTo>
                    <a:pt x="96" y="249"/>
                  </a:lnTo>
                  <a:lnTo>
                    <a:pt x="150" y="214"/>
                  </a:lnTo>
                  <a:lnTo>
                    <a:pt x="166" y="136"/>
                  </a:lnTo>
                  <a:lnTo>
                    <a:pt x="200" y="116"/>
                  </a:lnTo>
                  <a:lnTo>
                    <a:pt x="219" y="68"/>
                  </a:lnTo>
                  <a:lnTo>
                    <a:pt x="247" y="55"/>
                  </a:lnTo>
                  <a:lnTo>
                    <a:pt x="211" y="49"/>
                  </a:lnTo>
                  <a:lnTo>
                    <a:pt x="149" y="83"/>
                  </a:lnTo>
                  <a:lnTo>
                    <a:pt x="139" y="50"/>
                  </a:lnTo>
                  <a:lnTo>
                    <a:pt x="85" y="53"/>
                  </a:lnTo>
                  <a:lnTo>
                    <a:pt x="73" y="0"/>
                  </a:lnTo>
                  <a:lnTo>
                    <a:pt x="59" y="14"/>
                  </a:lnTo>
                  <a:lnTo>
                    <a:pt x="63" y="90"/>
                  </a:lnTo>
                  <a:lnTo>
                    <a:pt x="39" y="96"/>
                  </a:lnTo>
                  <a:lnTo>
                    <a:pt x="25" y="138"/>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8" name="Freeform 53"/>
            <p:cNvSpPr>
              <a:spLocks/>
            </p:cNvSpPr>
            <p:nvPr/>
          </p:nvSpPr>
          <p:spPr bwMode="blackWhite">
            <a:xfrm>
              <a:off x="7298570" y="4533529"/>
              <a:ext cx="148017" cy="165494"/>
            </a:xfrm>
            <a:custGeom>
              <a:avLst/>
              <a:gdLst>
                <a:gd name="T0" fmla="*/ 0 w 70"/>
                <a:gd name="T1" fmla="*/ 6 h 89"/>
                <a:gd name="T2" fmla="*/ 15 w 70"/>
                <a:gd name="T3" fmla="*/ 0 h 89"/>
                <a:gd name="T4" fmla="*/ 47 w 70"/>
                <a:gd name="T5" fmla="*/ 20 h 89"/>
                <a:gd name="T6" fmla="*/ 47 w 70"/>
                <a:gd name="T7" fmla="*/ 39 h 89"/>
                <a:gd name="T8" fmla="*/ 69 w 70"/>
                <a:gd name="T9" fmla="*/ 53 h 89"/>
                <a:gd name="T10" fmla="*/ 70 w 70"/>
                <a:gd name="T11" fmla="*/ 79 h 89"/>
                <a:gd name="T12" fmla="*/ 34 w 70"/>
                <a:gd name="T13" fmla="*/ 89 h 89"/>
                <a:gd name="T14" fmla="*/ 0 w 70"/>
                <a:gd name="T15" fmla="*/ 6 h 89"/>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89"/>
                <a:gd name="T26" fmla="*/ 70 w 70"/>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89">
                  <a:moveTo>
                    <a:pt x="0" y="6"/>
                  </a:moveTo>
                  <a:lnTo>
                    <a:pt x="15" y="0"/>
                  </a:lnTo>
                  <a:lnTo>
                    <a:pt x="47" y="20"/>
                  </a:lnTo>
                  <a:lnTo>
                    <a:pt x="47" y="39"/>
                  </a:lnTo>
                  <a:lnTo>
                    <a:pt x="69" y="53"/>
                  </a:lnTo>
                  <a:lnTo>
                    <a:pt x="70" y="79"/>
                  </a:lnTo>
                  <a:lnTo>
                    <a:pt x="34" y="89"/>
                  </a:lnTo>
                  <a:lnTo>
                    <a:pt x="0" y="6"/>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9" name="Freeform 54"/>
            <p:cNvSpPr>
              <a:spLocks/>
            </p:cNvSpPr>
            <p:nvPr/>
          </p:nvSpPr>
          <p:spPr bwMode="blackWhite">
            <a:xfrm>
              <a:off x="6672670" y="4211838"/>
              <a:ext cx="706253" cy="416524"/>
            </a:xfrm>
            <a:custGeom>
              <a:avLst/>
              <a:gdLst>
                <a:gd name="T0" fmla="*/ 30 w 334"/>
                <a:gd name="T1" fmla="*/ 32 h 224"/>
                <a:gd name="T2" fmla="*/ 0 w 334"/>
                <a:gd name="T3" fmla="*/ 62 h 224"/>
                <a:gd name="T4" fmla="*/ 17 w 334"/>
                <a:gd name="T5" fmla="*/ 171 h 224"/>
                <a:gd name="T6" fmla="*/ 30 w 334"/>
                <a:gd name="T7" fmla="*/ 224 h 224"/>
                <a:gd name="T8" fmla="*/ 87 w 334"/>
                <a:gd name="T9" fmla="*/ 220 h 224"/>
                <a:gd name="T10" fmla="*/ 299 w 334"/>
                <a:gd name="T11" fmla="*/ 179 h 224"/>
                <a:gd name="T12" fmla="*/ 313 w 334"/>
                <a:gd name="T13" fmla="*/ 172 h 224"/>
                <a:gd name="T14" fmla="*/ 334 w 334"/>
                <a:gd name="T15" fmla="*/ 122 h 224"/>
                <a:gd name="T16" fmla="*/ 303 w 334"/>
                <a:gd name="T17" fmla="*/ 94 h 224"/>
                <a:gd name="T18" fmla="*/ 320 w 334"/>
                <a:gd name="T19" fmla="*/ 29 h 224"/>
                <a:gd name="T20" fmla="*/ 295 w 334"/>
                <a:gd name="T21" fmla="*/ 23 h 224"/>
                <a:gd name="T22" fmla="*/ 295 w 334"/>
                <a:gd name="T23" fmla="*/ 6 h 224"/>
                <a:gd name="T24" fmla="*/ 285 w 334"/>
                <a:gd name="T25" fmla="*/ 0 h 224"/>
                <a:gd name="T26" fmla="*/ 40 w 334"/>
                <a:gd name="T27" fmla="*/ 46 h 224"/>
                <a:gd name="T28" fmla="*/ 30 w 334"/>
                <a:gd name="T29" fmla="*/ 32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4"/>
                <a:gd name="T46" fmla="*/ 0 h 224"/>
                <a:gd name="T47" fmla="*/ 334 w 334"/>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4" h="224">
                  <a:moveTo>
                    <a:pt x="30" y="32"/>
                  </a:moveTo>
                  <a:lnTo>
                    <a:pt x="0" y="62"/>
                  </a:lnTo>
                  <a:lnTo>
                    <a:pt x="17" y="171"/>
                  </a:lnTo>
                  <a:lnTo>
                    <a:pt x="30" y="224"/>
                  </a:lnTo>
                  <a:lnTo>
                    <a:pt x="87" y="220"/>
                  </a:lnTo>
                  <a:lnTo>
                    <a:pt x="299" y="179"/>
                  </a:lnTo>
                  <a:lnTo>
                    <a:pt x="313" y="172"/>
                  </a:lnTo>
                  <a:lnTo>
                    <a:pt x="334" y="122"/>
                  </a:lnTo>
                  <a:lnTo>
                    <a:pt x="303" y="94"/>
                  </a:lnTo>
                  <a:lnTo>
                    <a:pt x="320" y="29"/>
                  </a:lnTo>
                  <a:lnTo>
                    <a:pt x="295" y="23"/>
                  </a:lnTo>
                  <a:lnTo>
                    <a:pt x="295" y="6"/>
                  </a:lnTo>
                  <a:lnTo>
                    <a:pt x="285" y="0"/>
                  </a:lnTo>
                  <a:lnTo>
                    <a:pt x="40" y="46"/>
                  </a:lnTo>
                  <a:lnTo>
                    <a:pt x="30" y="32"/>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0" name="Freeform 55"/>
            <p:cNvSpPr>
              <a:spLocks/>
            </p:cNvSpPr>
            <p:nvPr/>
          </p:nvSpPr>
          <p:spPr bwMode="blackWhite">
            <a:xfrm>
              <a:off x="7313372" y="4260185"/>
              <a:ext cx="186079" cy="332848"/>
            </a:xfrm>
            <a:custGeom>
              <a:avLst/>
              <a:gdLst>
                <a:gd name="T0" fmla="*/ 16 w 88"/>
                <a:gd name="T1" fmla="*/ 1 h 179"/>
                <a:gd name="T2" fmla="*/ 37 w 88"/>
                <a:gd name="T3" fmla="*/ 0 h 179"/>
                <a:gd name="T4" fmla="*/ 79 w 88"/>
                <a:gd name="T5" fmla="*/ 27 h 179"/>
                <a:gd name="T6" fmla="*/ 73 w 88"/>
                <a:gd name="T7" fmla="*/ 48 h 179"/>
                <a:gd name="T8" fmla="*/ 87 w 88"/>
                <a:gd name="T9" fmla="*/ 62 h 179"/>
                <a:gd name="T10" fmla="*/ 88 w 88"/>
                <a:gd name="T11" fmla="*/ 146 h 179"/>
                <a:gd name="T12" fmla="*/ 74 w 88"/>
                <a:gd name="T13" fmla="*/ 179 h 179"/>
                <a:gd name="T14" fmla="*/ 57 w 88"/>
                <a:gd name="T15" fmla="*/ 167 h 179"/>
                <a:gd name="T16" fmla="*/ 39 w 88"/>
                <a:gd name="T17" fmla="*/ 166 h 179"/>
                <a:gd name="T18" fmla="*/ 8 w 88"/>
                <a:gd name="T19" fmla="*/ 149 h 179"/>
                <a:gd name="T20" fmla="*/ 31 w 88"/>
                <a:gd name="T21" fmla="*/ 96 h 179"/>
                <a:gd name="T22" fmla="*/ 0 w 88"/>
                <a:gd name="T23" fmla="*/ 68 h 179"/>
                <a:gd name="T24" fmla="*/ 16 w 88"/>
                <a:gd name="T25" fmla="*/ 1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179"/>
                <a:gd name="T41" fmla="*/ 88 w 88"/>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179">
                  <a:moveTo>
                    <a:pt x="16" y="1"/>
                  </a:moveTo>
                  <a:lnTo>
                    <a:pt x="37" y="0"/>
                  </a:lnTo>
                  <a:lnTo>
                    <a:pt x="79" y="27"/>
                  </a:lnTo>
                  <a:lnTo>
                    <a:pt x="73" y="48"/>
                  </a:lnTo>
                  <a:lnTo>
                    <a:pt x="87" y="62"/>
                  </a:lnTo>
                  <a:lnTo>
                    <a:pt x="88" y="146"/>
                  </a:lnTo>
                  <a:lnTo>
                    <a:pt x="74" y="179"/>
                  </a:lnTo>
                  <a:lnTo>
                    <a:pt x="57" y="167"/>
                  </a:lnTo>
                  <a:lnTo>
                    <a:pt x="39" y="166"/>
                  </a:lnTo>
                  <a:lnTo>
                    <a:pt x="8" y="149"/>
                  </a:lnTo>
                  <a:lnTo>
                    <a:pt x="31" y="96"/>
                  </a:lnTo>
                  <a:lnTo>
                    <a:pt x="0" y="68"/>
                  </a:lnTo>
                  <a:lnTo>
                    <a:pt x="16" y="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1" name="Freeform 56"/>
            <p:cNvSpPr>
              <a:spLocks/>
            </p:cNvSpPr>
            <p:nvPr/>
          </p:nvSpPr>
          <p:spPr bwMode="blackWhite">
            <a:xfrm>
              <a:off x="6731876" y="3741389"/>
              <a:ext cx="784490" cy="572721"/>
            </a:xfrm>
            <a:custGeom>
              <a:avLst/>
              <a:gdLst>
                <a:gd name="T0" fmla="*/ 29 w 371"/>
                <a:gd name="T1" fmla="*/ 207 h 308"/>
                <a:gd name="T2" fmla="*/ 64 w 371"/>
                <a:gd name="T3" fmla="*/ 188 h 308"/>
                <a:gd name="T4" fmla="*/ 111 w 371"/>
                <a:gd name="T5" fmla="*/ 184 h 308"/>
                <a:gd name="T6" fmla="*/ 123 w 371"/>
                <a:gd name="T7" fmla="*/ 168 h 308"/>
                <a:gd name="T8" fmla="*/ 140 w 371"/>
                <a:gd name="T9" fmla="*/ 166 h 308"/>
                <a:gd name="T10" fmla="*/ 149 w 371"/>
                <a:gd name="T11" fmla="*/ 148 h 308"/>
                <a:gd name="T12" fmla="*/ 165 w 371"/>
                <a:gd name="T13" fmla="*/ 142 h 308"/>
                <a:gd name="T14" fmla="*/ 158 w 371"/>
                <a:gd name="T15" fmla="*/ 110 h 308"/>
                <a:gd name="T16" fmla="*/ 148 w 371"/>
                <a:gd name="T17" fmla="*/ 101 h 308"/>
                <a:gd name="T18" fmla="*/ 168 w 371"/>
                <a:gd name="T19" fmla="*/ 75 h 308"/>
                <a:gd name="T20" fmla="*/ 181 w 371"/>
                <a:gd name="T21" fmla="*/ 75 h 308"/>
                <a:gd name="T22" fmla="*/ 224 w 371"/>
                <a:gd name="T23" fmla="*/ 20 h 308"/>
                <a:gd name="T24" fmla="*/ 291 w 371"/>
                <a:gd name="T25" fmla="*/ 0 h 308"/>
                <a:gd name="T26" fmla="*/ 298 w 371"/>
                <a:gd name="T27" fmla="*/ 51 h 308"/>
                <a:gd name="T28" fmla="*/ 301 w 371"/>
                <a:gd name="T29" fmla="*/ 49 h 308"/>
                <a:gd name="T30" fmla="*/ 317 w 371"/>
                <a:gd name="T31" fmla="*/ 68 h 308"/>
                <a:gd name="T32" fmla="*/ 318 w 371"/>
                <a:gd name="T33" fmla="*/ 120 h 308"/>
                <a:gd name="T34" fmla="*/ 338 w 371"/>
                <a:gd name="T35" fmla="*/ 163 h 308"/>
                <a:gd name="T36" fmla="*/ 346 w 371"/>
                <a:gd name="T37" fmla="*/ 220 h 308"/>
                <a:gd name="T38" fmla="*/ 348 w 371"/>
                <a:gd name="T39" fmla="*/ 268 h 308"/>
                <a:gd name="T40" fmla="*/ 371 w 371"/>
                <a:gd name="T41" fmla="*/ 284 h 308"/>
                <a:gd name="T42" fmla="*/ 354 w 371"/>
                <a:gd name="T43" fmla="*/ 308 h 308"/>
                <a:gd name="T44" fmla="*/ 311 w 371"/>
                <a:gd name="T45" fmla="*/ 280 h 308"/>
                <a:gd name="T46" fmla="*/ 289 w 371"/>
                <a:gd name="T47" fmla="*/ 282 h 308"/>
                <a:gd name="T48" fmla="*/ 266 w 371"/>
                <a:gd name="T49" fmla="*/ 276 h 308"/>
                <a:gd name="T50" fmla="*/ 267 w 371"/>
                <a:gd name="T51" fmla="*/ 259 h 308"/>
                <a:gd name="T52" fmla="*/ 254 w 371"/>
                <a:gd name="T53" fmla="*/ 254 h 308"/>
                <a:gd name="T54" fmla="*/ 11 w 371"/>
                <a:gd name="T55" fmla="*/ 301 h 308"/>
                <a:gd name="T56" fmla="*/ 0 w 371"/>
                <a:gd name="T57" fmla="*/ 287 h 308"/>
                <a:gd name="T58" fmla="*/ 37 w 371"/>
                <a:gd name="T59" fmla="*/ 232 h 308"/>
                <a:gd name="T60" fmla="*/ 29 w 371"/>
                <a:gd name="T61" fmla="*/ 207 h 3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1"/>
                <a:gd name="T94" fmla="*/ 0 h 308"/>
                <a:gd name="T95" fmla="*/ 371 w 371"/>
                <a:gd name="T96" fmla="*/ 308 h 3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1" h="308">
                  <a:moveTo>
                    <a:pt x="29" y="207"/>
                  </a:moveTo>
                  <a:lnTo>
                    <a:pt x="64" y="188"/>
                  </a:lnTo>
                  <a:lnTo>
                    <a:pt x="111" y="184"/>
                  </a:lnTo>
                  <a:lnTo>
                    <a:pt x="123" y="168"/>
                  </a:lnTo>
                  <a:lnTo>
                    <a:pt x="140" y="166"/>
                  </a:lnTo>
                  <a:lnTo>
                    <a:pt x="149" y="148"/>
                  </a:lnTo>
                  <a:lnTo>
                    <a:pt x="165" y="142"/>
                  </a:lnTo>
                  <a:lnTo>
                    <a:pt x="158" y="110"/>
                  </a:lnTo>
                  <a:lnTo>
                    <a:pt x="148" y="101"/>
                  </a:lnTo>
                  <a:lnTo>
                    <a:pt x="168" y="75"/>
                  </a:lnTo>
                  <a:lnTo>
                    <a:pt x="181" y="75"/>
                  </a:lnTo>
                  <a:lnTo>
                    <a:pt x="224" y="20"/>
                  </a:lnTo>
                  <a:lnTo>
                    <a:pt x="291" y="0"/>
                  </a:lnTo>
                  <a:lnTo>
                    <a:pt x="298" y="51"/>
                  </a:lnTo>
                  <a:lnTo>
                    <a:pt x="301" y="49"/>
                  </a:lnTo>
                  <a:lnTo>
                    <a:pt x="317" y="68"/>
                  </a:lnTo>
                  <a:lnTo>
                    <a:pt x="318" y="120"/>
                  </a:lnTo>
                  <a:lnTo>
                    <a:pt x="338" y="163"/>
                  </a:lnTo>
                  <a:lnTo>
                    <a:pt x="346" y="220"/>
                  </a:lnTo>
                  <a:lnTo>
                    <a:pt x="348" y="268"/>
                  </a:lnTo>
                  <a:lnTo>
                    <a:pt x="371" y="284"/>
                  </a:lnTo>
                  <a:lnTo>
                    <a:pt x="354" y="308"/>
                  </a:lnTo>
                  <a:lnTo>
                    <a:pt x="311" y="280"/>
                  </a:lnTo>
                  <a:lnTo>
                    <a:pt x="289" y="282"/>
                  </a:lnTo>
                  <a:lnTo>
                    <a:pt x="266" y="276"/>
                  </a:lnTo>
                  <a:lnTo>
                    <a:pt x="267" y="259"/>
                  </a:lnTo>
                  <a:lnTo>
                    <a:pt x="254" y="254"/>
                  </a:lnTo>
                  <a:lnTo>
                    <a:pt x="11" y="301"/>
                  </a:lnTo>
                  <a:lnTo>
                    <a:pt x="0" y="287"/>
                  </a:lnTo>
                  <a:lnTo>
                    <a:pt x="37" y="232"/>
                  </a:lnTo>
                  <a:lnTo>
                    <a:pt x="29" y="207"/>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2" name="Freeform 57"/>
            <p:cNvSpPr>
              <a:spLocks/>
            </p:cNvSpPr>
            <p:nvPr/>
          </p:nvSpPr>
          <p:spPr bwMode="blackWhite">
            <a:xfrm>
              <a:off x="7342975" y="3707918"/>
              <a:ext cx="207224" cy="345864"/>
            </a:xfrm>
            <a:custGeom>
              <a:avLst/>
              <a:gdLst>
                <a:gd name="T0" fmla="*/ 0 w 98"/>
                <a:gd name="T1" fmla="*/ 20 h 186"/>
                <a:gd name="T2" fmla="*/ 71 w 98"/>
                <a:gd name="T3" fmla="*/ 0 h 186"/>
                <a:gd name="T4" fmla="*/ 98 w 98"/>
                <a:gd name="T5" fmla="*/ 51 h 186"/>
                <a:gd name="T6" fmla="*/ 84 w 98"/>
                <a:gd name="T7" fmla="*/ 64 h 186"/>
                <a:gd name="T8" fmla="*/ 89 w 98"/>
                <a:gd name="T9" fmla="*/ 176 h 186"/>
                <a:gd name="T10" fmla="*/ 48 w 98"/>
                <a:gd name="T11" fmla="*/ 186 h 186"/>
                <a:gd name="T12" fmla="*/ 28 w 98"/>
                <a:gd name="T13" fmla="*/ 139 h 186"/>
                <a:gd name="T14" fmla="*/ 27 w 98"/>
                <a:gd name="T15" fmla="*/ 84 h 186"/>
                <a:gd name="T16" fmla="*/ 9 w 98"/>
                <a:gd name="T17" fmla="*/ 68 h 186"/>
                <a:gd name="T18" fmla="*/ 0 w 98"/>
                <a:gd name="T19" fmla="*/ 2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86"/>
                <a:gd name="T32" fmla="*/ 98 w 98"/>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86">
                  <a:moveTo>
                    <a:pt x="0" y="20"/>
                  </a:moveTo>
                  <a:lnTo>
                    <a:pt x="71" y="0"/>
                  </a:lnTo>
                  <a:lnTo>
                    <a:pt x="98" y="51"/>
                  </a:lnTo>
                  <a:lnTo>
                    <a:pt x="84" y="64"/>
                  </a:lnTo>
                  <a:lnTo>
                    <a:pt x="89" y="176"/>
                  </a:lnTo>
                  <a:lnTo>
                    <a:pt x="48" y="186"/>
                  </a:lnTo>
                  <a:lnTo>
                    <a:pt x="28" y="139"/>
                  </a:lnTo>
                  <a:lnTo>
                    <a:pt x="27" y="84"/>
                  </a:lnTo>
                  <a:lnTo>
                    <a:pt x="9" y="68"/>
                  </a:lnTo>
                  <a:lnTo>
                    <a:pt x="0" y="2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3" name="Freeform 58"/>
            <p:cNvSpPr>
              <a:spLocks/>
            </p:cNvSpPr>
            <p:nvPr/>
          </p:nvSpPr>
          <p:spPr bwMode="blackWhite">
            <a:xfrm>
              <a:off x="7442358" y="3977543"/>
              <a:ext cx="441937" cy="180370"/>
            </a:xfrm>
            <a:custGeom>
              <a:avLst/>
              <a:gdLst>
                <a:gd name="T0" fmla="*/ 0 w 209"/>
                <a:gd name="T1" fmla="*/ 39 h 97"/>
                <a:gd name="T2" fmla="*/ 107 w 209"/>
                <a:gd name="T3" fmla="*/ 12 h 97"/>
                <a:gd name="T4" fmla="*/ 119 w 209"/>
                <a:gd name="T5" fmla="*/ 13 h 97"/>
                <a:gd name="T6" fmla="*/ 132 w 209"/>
                <a:gd name="T7" fmla="*/ 0 h 97"/>
                <a:gd name="T8" fmla="*/ 143 w 209"/>
                <a:gd name="T9" fmla="*/ 6 h 97"/>
                <a:gd name="T10" fmla="*/ 130 w 209"/>
                <a:gd name="T11" fmla="*/ 34 h 97"/>
                <a:gd name="T12" fmla="*/ 152 w 209"/>
                <a:gd name="T13" fmla="*/ 32 h 97"/>
                <a:gd name="T14" fmla="*/ 165 w 209"/>
                <a:gd name="T15" fmla="*/ 54 h 97"/>
                <a:gd name="T16" fmla="*/ 180 w 209"/>
                <a:gd name="T17" fmla="*/ 56 h 97"/>
                <a:gd name="T18" fmla="*/ 190 w 209"/>
                <a:gd name="T19" fmla="*/ 53 h 97"/>
                <a:gd name="T20" fmla="*/ 190 w 209"/>
                <a:gd name="T21" fmla="*/ 41 h 97"/>
                <a:gd name="T22" fmla="*/ 172 w 209"/>
                <a:gd name="T23" fmla="*/ 26 h 97"/>
                <a:gd name="T24" fmla="*/ 186 w 209"/>
                <a:gd name="T25" fmla="*/ 25 h 97"/>
                <a:gd name="T26" fmla="*/ 209 w 209"/>
                <a:gd name="T27" fmla="*/ 57 h 97"/>
                <a:gd name="T28" fmla="*/ 187 w 209"/>
                <a:gd name="T29" fmla="*/ 76 h 97"/>
                <a:gd name="T30" fmla="*/ 162 w 209"/>
                <a:gd name="T31" fmla="*/ 67 h 97"/>
                <a:gd name="T32" fmla="*/ 146 w 209"/>
                <a:gd name="T33" fmla="*/ 90 h 97"/>
                <a:gd name="T34" fmla="*/ 114 w 209"/>
                <a:gd name="T35" fmla="*/ 67 h 97"/>
                <a:gd name="T36" fmla="*/ 8 w 209"/>
                <a:gd name="T37" fmla="*/ 97 h 97"/>
                <a:gd name="T38" fmla="*/ 0 w 209"/>
                <a:gd name="T39" fmla="*/ 39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
                <a:gd name="T61" fmla="*/ 0 h 97"/>
                <a:gd name="T62" fmla="*/ 209 w 209"/>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 h="97">
                  <a:moveTo>
                    <a:pt x="0" y="39"/>
                  </a:moveTo>
                  <a:lnTo>
                    <a:pt x="107" y="12"/>
                  </a:lnTo>
                  <a:lnTo>
                    <a:pt x="119" y="13"/>
                  </a:lnTo>
                  <a:lnTo>
                    <a:pt x="132" y="0"/>
                  </a:lnTo>
                  <a:lnTo>
                    <a:pt x="143" y="6"/>
                  </a:lnTo>
                  <a:lnTo>
                    <a:pt x="130" y="34"/>
                  </a:lnTo>
                  <a:lnTo>
                    <a:pt x="152" y="32"/>
                  </a:lnTo>
                  <a:lnTo>
                    <a:pt x="165" y="54"/>
                  </a:lnTo>
                  <a:lnTo>
                    <a:pt x="180" y="56"/>
                  </a:lnTo>
                  <a:lnTo>
                    <a:pt x="190" y="53"/>
                  </a:lnTo>
                  <a:lnTo>
                    <a:pt x="190" y="41"/>
                  </a:lnTo>
                  <a:lnTo>
                    <a:pt x="172" y="26"/>
                  </a:lnTo>
                  <a:lnTo>
                    <a:pt x="186" y="25"/>
                  </a:lnTo>
                  <a:lnTo>
                    <a:pt x="209" y="57"/>
                  </a:lnTo>
                  <a:lnTo>
                    <a:pt x="187" y="76"/>
                  </a:lnTo>
                  <a:lnTo>
                    <a:pt x="162" y="67"/>
                  </a:lnTo>
                  <a:lnTo>
                    <a:pt x="146" y="90"/>
                  </a:lnTo>
                  <a:lnTo>
                    <a:pt x="114" y="67"/>
                  </a:lnTo>
                  <a:lnTo>
                    <a:pt x="8" y="97"/>
                  </a:lnTo>
                  <a:lnTo>
                    <a:pt x="0" y="3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4" name="Freeform 59"/>
            <p:cNvSpPr>
              <a:spLocks/>
            </p:cNvSpPr>
            <p:nvPr/>
          </p:nvSpPr>
          <p:spPr bwMode="blackWhite">
            <a:xfrm>
              <a:off x="7457160" y="4113286"/>
              <a:ext cx="230484" cy="158056"/>
            </a:xfrm>
            <a:custGeom>
              <a:avLst/>
              <a:gdLst>
                <a:gd name="T0" fmla="*/ 0 w 109"/>
                <a:gd name="T1" fmla="*/ 22 h 85"/>
                <a:gd name="T2" fmla="*/ 84 w 109"/>
                <a:gd name="T3" fmla="*/ 0 h 85"/>
                <a:gd name="T4" fmla="*/ 109 w 109"/>
                <a:gd name="T5" fmla="*/ 39 h 85"/>
                <a:gd name="T6" fmla="*/ 94 w 109"/>
                <a:gd name="T7" fmla="*/ 56 h 85"/>
                <a:gd name="T8" fmla="*/ 68 w 109"/>
                <a:gd name="T9" fmla="*/ 50 h 85"/>
                <a:gd name="T10" fmla="*/ 27 w 109"/>
                <a:gd name="T11" fmla="*/ 85 h 85"/>
                <a:gd name="T12" fmla="*/ 5 w 109"/>
                <a:gd name="T13" fmla="*/ 67 h 85"/>
                <a:gd name="T14" fmla="*/ 0 w 109"/>
                <a:gd name="T15" fmla="*/ 22 h 85"/>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85"/>
                <a:gd name="T26" fmla="*/ 109 w 109"/>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85">
                  <a:moveTo>
                    <a:pt x="0" y="22"/>
                  </a:moveTo>
                  <a:lnTo>
                    <a:pt x="84" y="0"/>
                  </a:lnTo>
                  <a:lnTo>
                    <a:pt x="109" y="39"/>
                  </a:lnTo>
                  <a:lnTo>
                    <a:pt x="94" y="56"/>
                  </a:lnTo>
                  <a:lnTo>
                    <a:pt x="68" y="50"/>
                  </a:lnTo>
                  <a:lnTo>
                    <a:pt x="27" y="85"/>
                  </a:lnTo>
                  <a:lnTo>
                    <a:pt x="5" y="67"/>
                  </a:lnTo>
                  <a:lnTo>
                    <a:pt x="0" y="22"/>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5" name="Freeform 60"/>
            <p:cNvSpPr>
              <a:spLocks/>
            </p:cNvSpPr>
            <p:nvPr/>
          </p:nvSpPr>
          <p:spPr bwMode="blackWhite">
            <a:xfrm>
              <a:off x="7495221" y="4221136"/>
              <a:ext cx="228369" cy="122726"/>
            </a:xfrm>
            <a:custGeom>
              <a:avLst/>
              <a:gdLst>
                <a:gd name="T0" fmla="*/ 0 w 108"/>
                <a:gd name="T1" fmla="*/ 49 h 66"/>
                <a:gd name="T2" fmla="*/ 45 w 108"/>
                <a:gd name="T3" fmla="*/ 27 h 66"/>
                <a:gd name="T4" fmla="*/ 88 w 108"/>
                <a:gd name="T5" fmla="*/ 0 h 66"/>
                <a:gd name="T6" fmla="*/ 95 w 108"/>
                <a:gd name="T7" fmla="*/ 1 h 66"/>
                <a:gd name="T8" fmla="*/ 108 w 108"/>
                <a:gd name="T9" fmla="*/ 2 h 66"/>
                <a:gd name="T10" fmla="*/ 66 w 108"/>
                <a:gd name="T11" fmla="*/ 37 h 66"/>
                <a:gd name="T12" fmla="*/ 13 w 108"/>
                <a:gd name="T13" fmla="*/ 66 h 66"/>
                <a:gd name="T14" fmla="*/ 0 w 108"/>
                <a:gd name="T15" fmla="*/ 49 h 6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66"/>
                <a:gd name="T26" fmla="*/ 108 w 10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66">
                  <a:moveTo>
                    <a:pt x="0" y="49"/>
                  </a:moveTo>
                  <a:lnTo>
                    <a:pt x="45" y="27"/>
                  </a:lnTo>
                  <a:lnTo>
                    <a:pt x="88" y="0"/>
                  </a:lnTo>
                  <a:lnTo>
                    <a:pt x="95" y="1"/>
                  </a:lnTo>
                  <a:lnTo>
                    <a:pt x="108" y="2"/>
                  </a:lnTo>
                  <a:lnTo>
                    <a:pt x="66" y="37"/>
                  </a:lnTo>
                  <a:lnTo>
                    <a:pt x="13" y="66"/>
                  </a:lnTo>
                  <a:lnTo>
                    <a:pt x="0" y="4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6" name="Freeform 61"/>
            <p:cNvSpPr>
              <a:spLocks/>
            </p:cNvSpPr>
            <p:nvPr/>
          </p:nvSpPr>
          <p:spPr bwMode="blackWhite">
            <a:xfrm>
              <a:off x="7493107" y="3642836"/>
              <a:ext cx="243171" cy="388632"/>
            </a:xfrm>
            <a:custGeom>
              <a:avLst/>
              <a:gdLst>
                <a:gd name="T0" fmla="*/ 25 w 115"/>
                <a:gd name="T1" fmla="*/ 0 h 209"/>
                <a:gd name="T2" fmla="*/ 0 w 115"/>
                <a:gd name="T3" fmla="*/ 36 h 209"/>
                <a:gd name="T4" fmla="*/ 27 w 115"/>
                <a:gd name="T5" fmla="*/ 85 h 209"/>
                <a:gd name="T6" fmla="*/ 11 w 115"/>
                <a:gd name="T7" fmla="*/ 98 h 209"/>
                <a:gd name="T8" fmla="*/ 17 w 115"/>
                <a:gd name="T9" fmla="*/ 209 h 209"/>
                <a:gd name="T10" fmla="*/ 82 w 115"/>
                <a:gd name="T11" fmla="*/ 193 h 209"/>
                <a:gd name="T12" fmla="*/ 99 w 115"/>
                <a:gd name="T13" fmla="*/ 193 h 209"/>
                <a:gd name="T14" fmla="*/ 108 w 115"/>
                <a:gd name="T15" fmla="*/ 181 h 209"/>
                <a:gd name="T16" fmla="*/ 108 w 115"/>
                <a:gd name="T17" fmla="*/ 160 h 209"/>
                <a:gd name="T18" fmla="*/ 115 w 115"/>
                <a:gd name="T19" fmla="*/ 147 h 209"/>
                <a:gd name="T20" fmla="*/ 79 w 115"/>
                <a:gd name="T21" fmla="*/ 131 h 209"/>
                <a:gd name="T22" fmla="*/ 33 w 115"/>
                <a:gd name="T23" fmla="*/ 10 h 209"/>
                <a:gd name="T24" fmla="*/ 25 w 115"/>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209"/>
                <a:gd name="T41" fmla="*/ 115 w 115"/>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209">
                  <a:moveTo>
                    <a:pt x="25" y="0"/>
                  </a:moveTo>
                  <a:lnTo>
                    <a:pt x="0" y="36"/>
                  </a:lnTo>
                  <a:lnTo>
                    <a:pt x="27" y="85"/>
                  </a:lnTo>
                  <a:lnTo>
                    <a:pt x="11" y="98"/>
                  </a:lnTo>
                  <a:lnTo>
                    <a:pt x="17" y="209"/>
                  </a:lnTo>
                  <a:lnTo>
                    <a:pt x="82" y="193"/>
                  </a:lnTo>
                  <a:lnTo>
                    <a:pt x="99" y="193"/>
                  </a:lnTo>
                  <a:lnTo>
                    <a:pt x="108" y="181"/>
                  </a:lnTo>
                  <a:lnTo>
                    <a:pt x="108" y="160"/>
                  </a:lnTo>
                  <a:lnTo>
                    <a:pt x="115" y="147"/>
                  </a:lnTo>
                  <a:lnTo>
                    <a:pt x="79" y="131"/>
                  </a:lnTo>
                  <a:lnTo>
                    <a:pt x="33" y="10"/>
                  </a:lnTo>
                  <a:lnTo>
                    <a:pt x="25" y="0"/>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7" name="Freeform 62"/>
            <p:cNvSpPr>
              <a:spLocks/>
            </p:cNvSpPr>
            <p:nvPr/>
          </p:nvSpPr>
          <p:spPr bwMode="blackWhite">
            <a:xfrm>
              <a:off x="7634780" y="4100269"/>
              <a:ext cx="116299" cy="85536"/>
            </a:xfrm>
            <a:custGeom>
              <a:avLst/>
              <a:gdLst>
                <a:gd name="T0" fmla="*/ 0 w 55"/>
                <a:gd name="T1" fmla="*/ 7 h 46"/>
                <a:gd name="T2" fmla="*/ 23 w 55"/>
                <a:gd name="T3" fmla="*/ 0 h 46"/>
                <a:gd name="T4" fmla="*/ 55 w 55"/>
                <a:gd name="T5" fmla="*/ 23 h 46"/>
                <a:gd name="T6" fmla="*/ 48 w 55"/>
                <a:gd name="T7" fmla="*/ 30 h 46"/>
                <a:gd name="T8" fmla="*/ 33 w 55"/>
                <a:gd name="T9" fmla="*/ 30 h 46"/>
                <a:gd name="T10" fmla="*/ 25 w 55"/>
                <a:gd name="T11" fmla="*/ 46 h 46"/>
                <a:gd name="T12" fmla="*/ 0 w 55"/>
                <a:gd name="T13" fmla="*/ 7 h 46"/>
                <a:gd name="T14" fmla="*/ 0 60000 65536"/>
                <a:gd name="T15" fmla="*/ 0 60000 65536"/>
                <a:gd name="T16" fmla="*/ 0 60000 65536"/>
                <a:gd name="T17" fmla="*/ 0 60000 65536"/>
                <a:gd name="T18" fmla="*/ 0 60000 65536"/>
                <a:gd name="T19" fmla="*/ 0 60000 65536"/>
                <a:gd name="T20" fmla="*/ 0 60000 65536"/>
                <a:gd name="T21" fmla="*/ 0 w 55"/>
                <a:gd name="T22" fmla="*/ 0 h 46"/>
                <a:gd name="T23" fmla="*/ 55 w 5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6">
                  <a:moveTo>
                    <a:pt x="0" y="7"/>
                  </a:moveTo>
                  <a:lnTo>
                    <a:pt x="23" y="0"/>
                  </a:lnTo>
                  <a:lnTo>
                    <a:pt x="55" y="23"/>
                  </a:lnTo>
                  <a:lnTo>
                    <a:pt x="48" y="30"/>
                  </a:lnTo>
                  <a:lnTo>
                    <a:pt x="33" y="30"/>
                  </a:lnTo>
                  <a:lnTo>
                    <a:pt x="25" y="46"/>
                  </a:lnTo>
                  <a:lnTo>
                    <a:pt x="0" y="7"/>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8" name="Freeform 63"/>
            <p:cNvSpPr>
              <a:spLocks/>
            </p:cNvSpPr>
            <p:nvPr/>
          </p:nvSpPr>
          <p:spPr bwMode="blackWhite">
            <a:xfrm>
              <a:off x="7387380" y="4756667"/>
              <a:ext cx="61321" cy="96693"/>
            </a:xfrm>
            <a:custGeom>
              <a:avLst/>
              <a:gdLst>
                <a:gd name="T0" fmla="*/ 0 w 29"/>
                <a:gd name="T1" fmla="*/ 4 h 52"/>
                <a:gd name="T2" fmla="*/ 29 w 29"/>
                <a:gd name="T3" fmla="*/ 0 h 52"/>
                <a:gd name="T4" fmla="*/ 12 w 29"/>
                <a:gd name="T5" fmla="*/ 52 h 52"/>
                <a:gd name="T6" fmla="*/ 1 w 29"/>
                <a:gd name="T7" fmla="*/ 51 h 52"/>
                <a:gd name="T8" fmla="*/ 0 w 29"/>
                <a:gd name="T9" fmla="*/ 4 h 52"/>
                <a:gd name="T10" fmla="*/ 0 60000 65536"/>
                <a:gd name="T11" fmla="*/ 0 60000 65536"/>
                <a:gd name="T12" fmla="*/ 0 60000 65536"/>
                <a:gd name="T13" fmla="*/ 0 60000 65536"/>
                <a:gd name="T14" fmla="*/ 0 60000 65536"/>
                <a:gd name="T15" fmla="*/ 0 w 29"/>
                <a:gd name="T16" fmla="*/ 0 h 52"/>
                <a:gd name="T17" fmla="*/ 29 w 29"/>
                <a:gd name="T18" fmla="*/ 52 h 52"/>
              </a:gdLst>
              <a:ahLst/>
              <a:cxnLst>
                <a:cxn ang="T10">
                  <a:pos x="T0" y="T1"/>
                </a:cxn>
                <a:cxn ang="T11">
                  <a:pos x="T2" y="T3"/>
                </a:cxn>
                <a:cxn ang="T12">
                  <a:pos x="T4" y="T5"/>
                </a:cxn>
                <a:cxn ang="T13">
                  <a:pos x="T6" y="T7"/>
                </a:cxn>
                <a:cxn ang="T14">
                  <a:pos x="T8" y="T9"/>
                </a:cxn>
              </a:cxnLst>
              <a:rect l="T15" t="T16" r="T17" b="T18"/>
              <a:pathLst>
                <a:path w="29" h="52">
                  <a:moveTo>
                    <a:pt x="0" y="4"/>
                  </a:moveTo>
                  <a:lnTo>
                    <a:pt x="29" y="0"/>
                  </a:lnTo>
                  <a:lnTo>
                    <a:pt x="12" y="52"/>
                  </a:lnTo>
                  <a:lnTo>
                    <a:pt x="1" y="51"/>
                  </a:lnTo>
                  <a:lnTo>
                    <a:pt x="0" y="4"/>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grpSp>
          <p:nvGrpSpPr>
            <p:cNvPr id="230" name="Group 229"/>
            <p:cNvGrpSpPr/>
            <p:nvPr/>
          </p:nvGrpSpPr>
          <p:grpSpPr>
            <a:xfrm rot="20185445">
              <a:off x="2673807" y="3999282"/>
              <a:ext cx="313526" cy="254685"/>
              <a:chOff x="1467752" y="4205341"/>
              <a:chExt cx="133689" cy="124519"/>
            </a:xfrm>
          </p:grpSpPr>
          <p:sp>
            <p:nvSpPr>
              <p:cNvPr id="248" name="Wave 247"/>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49" name="Straight Connector 248"/>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20185445">
              <a:off x="1962128" y="4867662"/>
              <a:ext cx="313526" cy="254685"/>
              <a:chOff x="1467752" y="4205341"/>
              <a:chExt cx="133689" cy="124519"/>
            </a:xfrm>
          </p:grpSpPr>
          <p:sp>
            <p:nvSpPr>
              <p:cNvPr id="246" name="Wave 245"/>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47" name="Straight Connector 246"/>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20185445">
              <a:off x="6126835" y="4854644"/>
              <a:ext cx="313526" cy="254685"/>
              <a:chOff x="1467752" y="4205341"/>
              <a:chExt cx="133689" cy="124519"/>
            </a:xfrm>
          </p:grpSpPr>
          <p:sp>
            <p:nvSpPr>
              <p:cNvPr id="244" name="Wave 243"/>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45" name="Straight Connector 244"/>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20185445">
              <a:off x="2847570" y="5364889"/>
              <a:ext cx="4656083" cy="568980"/>
              <a:chOff x="-481006" y="4303621"/>
              <a:chExt cx="1985375" cy="278183"/>
            </a:xfrm>
          </p:grpSpPr>
          <p:sp>
            <p:nvSpPr>
              <p:cNvPr id="240" name="Wave 239"/>
              <p:cNvSpPr/>
              <p:nvPr/>
            </p:nvSpPr>
            <p:spPr bwMode="gray">
              <a:xfrm rot="1854782">
                <a:off x="1418466" y="4475843"/>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41" name="Straight Connector 240"/>
              <p:cNvCxnSpPr/>
              <p:nvPr/>
            </p:nvCxnSpPr>
            <p:spPr>
              <a:xfrm flipH="1">
                <a:off x="1371865" y="4457285"/>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Wave 241"/>
              <p:cNvSpPr/>
              <p:nvPr/>
            </p:nvSpPr>
            <p:spPr bwMode="gray">
              <a:xfrm rot="1854782">
                <a:off x="-433216" y="4319073"/>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43" name="Straight Connector 242"/>
              <p:cNvCxnSpPr/>
              <p:nvPr/>
            </p:nvCxnSpPr>
            <p:spPr>
              <a:xfrm flipH="1">
                <a:off x="-481006" y="430362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20185445">
              <a:off x="7566829" y="3779935"/>
              <a:ext cx="313526" cy="254685"/>
              <a:chOff x="1467752" y="4205341"/>
              <a:chExt cx="133689" cy="124519"/>
            </a:xfrm>
          </p:grpSpPr>
          <p:sp>
            <p:nvSpPr>
              <p:cNvPr id="238" name="Wave 237"/>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39" name="Straight Connector 238"/>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20185445">
              <a:off x="7293854" y="4357516"/>
              <a:ext cx="313526" cy="254685"/>
              <a:chOff x="1467752" y="4205341"/>
              <a:chExt cx="133689" cy="124519"/>
            </a:xfrm>
          </p:grpSpPr>
          <p:sp>
            <p:nvSpPr>
              <p:cNvPr id="236" name="Wave 235"/>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37" name="Straight Connector 236"/>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bwMode="gray">
            <a:xfrm>
              <a:off x="2694521" y="4017802"/>
              <a:ext cx="370107" cy="20670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3</a:t>
              </a:r>
            </a:p>
          </p:txBody>
        </p:sp>
        <p:sp>
          <p:nvSpPr>
            <p:cNvPr id="208" name="Rectangle 207"/>
            <p:cNvSpPr/>
            <p:nvPr/>
          </p:nvSpPr>
          <p:spPr bwMode="gray">
            <a:xfrm>
              <a:off x="1993481" y="4892943"/>
              <a:ext cx="370107" cy="20670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1</a:t>
              </a:r>
            </a:p>
          </p:txBody>
        </p:sp>
        <p:sp>
          <p:nvSpPr>
            <p:cNvPr id="309" name="Rectangle 308"/>
            <p:cNvSpPr/>
            <p:nvPr/>
          </p:nvSpPr>
          <p:spPr bwMode="gray">
            <a:xfrm>
              <a:off x="7110200" y="4832901"/>
              <a:ext cx="407118" cy="17083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4</a:t>
              </a:r>
            </a:p>
          </p:txBody>
        </p:sp>
        <p:sp>
          <p:nvSpPr>
            <p:cNvPr id="310" name="Rectangle 309"/>
            <p:cNvSpPr/>
            <p:nvPr/>
          </p:nvSpPr>
          <p:spPr bwMode="gray">
            <a:xfrm>
              <a:off x="7601868" y="3794713"/>
              <a:ext cx="407118" cy="17083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5</a:t>
              </a:r>
            </a:p>
          </p:txBody>
        </p:sp>
        <p:sp>
          <p:nvSpPr>
            <p:cNvPr id="311" name="Rectangle 310"/>
            <p:cNvSpPr/>
            <p:nvPr/>
          </p:nvSpPr>
          <p:spPr bwMode="gray">
            <a:xfrm>
              <a:off x="7352582" y="4379544"/>
              <a:ext cx="407118" cy="17083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7</a:t>
              </a:r>
            </a:p>
          </p:txBody>
        </p:sp>
        <p:sp>
          <p:nvSpPr>
            <p:cNvPr id="312" name="Rectangle 311"/>
            <p:cNvSpPr/>
            <p:nvPr/>
          </p:nvSpPr>
          <p:spPr bwMode="gray">
            <a:xfrm>
              <a:off x="6171482" y="4883044"/>
              <a:ext cx="407118" cy="17083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6</a:t>
              </a:r>
            </a:p>
          </p:txBody>
        </p:sp>
        <p:sp>
          <p:nvSpPr>
            <p:cNvPr id="313" name="Rectangle 312"/>
            <p:cNvSpPr/>
            <p:nvPr/>
          </p:nvSpPr>
          <p:spPr bwMode="gray">
            <a:xfrm>
              <a:off x="3035300" y="6255340"/>
              <a:ext cx="370107" cy="20670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2</a:t>
              </a:r>
            </a:p>
          </p:txBody>
        </p:sp>
      </p:grpSp>
      <p:graphicFrame>
        <p:nvGraphicFramePr>
          <p:cNvPr id="314" name="Table 313"/>
          <p:cNvGraphicFramePr>
            <a:graphicFrameLocks noGrp="1"/>
          </p:cNvGraphicFramePr>
          <p:nvPr>
            <p:extLst>
              <p:ext uri="{D42A27DB-BD31-4B8C-83A1-F6EECF244321}">
                <p14:modId xmlns="" xmlns:p14="http://schemas.microsoft.com/office/powerpoint/2010/main" val="221297576"/>
              </p:ext>
            </p:extLst>
          </p:nvPr>
        </p:nvGraphicFramePr>
        <p:xfrm>
          <a:off x="152400" y="4831080"/>
          <a:ext cx="1658888" cy="883920"/>
        </p:xfrm>
        <a:graphic>
          <a:graphicData uri="http://schemas.openxmlformats.org/drawingml/2006/table">
            <a:tbl>
              <a:tblPr firstRow="1" bandRow="1">
                <a:tableStyleId>{5C22544A-7EE6-4342-B048-85BDC9FD1C3A}</a:tableStyleId>
              </a:tblPr>
              <a:tblGrid>
                <a:gridCol w="401233"/>
                <a:gridCol w="1257655"/>
              </a:tblGrid>
              <a:tr h="243840">
                <a:tc>
                  <a:txBody>
                    <a:bodyPr/>
                    <a:lstStyle/>
                    <a:p>
                      <a:pPr algn="ctr"/>
                      <a:r>
                        <a:rPr lang="en-US" sz="1000" dirty="0" smtClean="0">
                          <a:solidFill>
                            <a:schemeClr val="tx1"/>
                          </a:solidFill>
                        </a:rPr>
                        <a:t>17</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000" b="1" dirty="0" smtClean="0">
                          <a:solidFill>
                            <a:schemeClr val="tx1"/>
                          </a:solidFill>
                        </a:rPr>
                        <a:t>SBM</a:t>
                      </a:r>
                      <a:endParaRPr lang="en-US" sz="1000" b="1" dirty="0">
                        <a:solidFill>
                          <a:schemeClr val="tx1"/>
                        </a:solidFill>
                      </a:endParaRPr>
                    </a:p>
                  </a:txBody>
                  <a:tcPr anchor="ctr">
                    <a:lnL w="12700" cap="flat" cmpd="sng" algn="ctr">
                      <a:noFill/>
                      <a:prstDash val="solid"/>
                      <a:round/>
                      <a:headEnd type="none" w="med" len="med"/>
                      <a:tailEnd type="none" w="med" len="med"/>
                    </a:lnL>
                    <a:lnB w="38100" cmpd="sng">
                      <a:noFill/>
                    </a:lnB>
                    <a:noFill/>
                  </a:tcPr>
                </a:tc>
              </a:tr>
              <a:tr h="243840">
                <a:tc>
                  <a:txBody>
                    <a:bodyPr/>
                    <a:lstStyle/>
                    <a:p>
                      <a:pPr algn="ctr"/>
                      <a:r>
                        <a:rPr lang="en-US" sz="1000" b="1" dirty="0" smtClean="0">
                          <a:solidFill>
                            <a:schemeClr val="tx1"/>
                          </a:solidFill>
                        </a:rPr>
                        <a:t>7</a:t>
                      </a:r>
                      <a:endParaRPr lang="en-US" sz="1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US" sz="1000" b="1" dirty="0" smtClean="0">
                          <a:solidFill>
                            <a:schemeClr val="tx1"/>
                          </a:solidFill>
                        </a:rPr>
                        <a:t>State Partnership Marketplace</a:t>
                      </a:r>
                      <a:endParaRPr lang="en-US" sz="1000" b="1" dirty="0">
                        <a:solidFill>
                          <a:schemeClr val="tx1"/>
                        </a:solidFill>
                      </a:endParaRPr>
                    </a:p>
                  </a:txBody>
                  <a:tcPr anchor="ctr">
                    <a:lnL w="12700" cap="flat" cmpd="sng" algn="ctr">
                      <a:noFill/>
                      <a:prstDash val="solid"/>
                      <a:round/>
                      <a:headEnd type="none" w="med" len="med"/>
                      <a:tailEnd type="none" w="med" len="med"/>
                    </a:lnL>
                    <a:lnT w="38100" cmpd="sng">
                      <a:noFill/>
                    </a:lnT>
                    <a:noFill/>
                  </a:tcPr>
                </a:tc>
              </a:tr>
              <a:tr h="243840">
                <a:tc>
                  <a:txBody>
                    <a:bodyPr/>
                    <a:lstStyle/>
                    <a:p>
                      <a:pPr algn="ctr"/>
                      <a:r>
                        <a:rPr lang="en-US" sz="1000" b="1" dirty="0" smtClean="0">
                          <a:solidFill>
                            <a:schemeClr val="tx1"/>
                          </a:solidFill>
                        </a:rPr>
                        <a:t>27</a:t>
                      </a:r>
                      <a:endParaRPr lang="en-US" sz="1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FFM</a:t>
                      </a:r>
                    </a:p>
                  </a:txBody>
                  <a:tcPr anchor="ctr">
                    <a:lnL w="12700" cap="flat" cmpd="sng" algn="ctr">
                      <a:noFill/>
                      <a:prstDash val="solid"/>
                      <a:round/>
                      <a:headEnd type="none" w="med" len="med"/>
                      <a:tailEnd type="none" w="med" len="med"/>
                    </a:lnL>
                    <a:lnB w="12700" cmpd="sng">
                      <a:noFill/>
                    </a:lnB>
                    <a:noFill/>
                  </a:tcPr>
                </a:tc>
              </a:tr>
            </a:tbl>
          </a:graphicData>
        </a:graphic>
      </p:graphicFrame>
      <p:grpSp>
        <p:nvGrpSpPr>
          <p:cNvPr id="315" name="Group 314"/>
          <p:cNvGrpSpPr/>
          <p:nvPr/>
        </p:nvGrpSpPr>
        <p:grpSpPr>
          <a:xfrm rot="20185445">
            <a:off x="220146" y="3865943"/>
            <a:ext cx="314624" cy="306471"/>
            <a:chOff x="1467752" y="4205341"/>
            <a:chExt cx="133689" cy="124519"/>
          </a:xfrm>
        </p:grpSpPr>
        <p:sp>
          <p:nvSpPr>
            <p:cNvPr id="316" name="Wave 315"/>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317" name="Straight Connector 316"/>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8" name="Rectangle 204"/>
          <p:cNvSpPr>
            <a:spLocks noChangeArrowheads="1"/>
          </p:cNvSpPr>
          <p:nvPr/>
        </p:nvSpPr>
        <p:spPr bwMode="auto">
          <a:xfrm>
            <a:off x="609600" y="3944068"/>
            <a:ext cx="977832" cy="169277"/>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100" b="1" dirty="0" smtClean="0">
                <a:solidFill>
                  <a:srgbClr val="000000"/>
                </a:solidFill>
              </a:rPr>
              <a:t>Existing Client</a:t>
            </a:r>
            <a:endParaRPr lang="en-US" altLang="en-US" sz="1100" dirty="0" smtClean="0">
              <a:solidFill>
                <a:srgbClr val="000000"/>
              </a:solidFill>
            </a:endParaRPr>
          </a:p>
        </p:txBody>
      </p:sp>
    </p:spTree>
    <p:extLst>
      <p:ext uri="{BB962C8B-B14F-4D97-AF65-F5344CB8AC3E}">
        <p14:creationId xmlns="" xmlns:p14="http://schemas.microsoft.com/office/powerpoint/2010/main" val="59248214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Thank You</a:t>
            </a:r>
            <a:endParaRPr lang="en-US" sz="3200" dirty="0">
              <a:solidFill>
                <a:srgbClr val="0070C0"/>
              </a:solidFill>
            </a:endParaRPr>
          </a:p>
        </p:txBody>
      </p:sp>
      <p:grpSp>
        <p:nvGrpSpPr>
          <p:cNvPr id="3" name="Group 38"/>
          <p:cNvGrpSpPr>
            <a:grpSpLocks/>
          </p:cNvGrpSpPr>
          <p:nvPr/>
        </p:nvGrpSpPr>
        <p:grpSpPr bwMode="auto">
          <a:xfrm>
            <a:off x="2364816" y="2888940"/>
            <a:ext cx="3436938" cy="1282700"/>
            <a:chOff x="528638" y="3059113"/>
            <a:chExt cx="3436838" cy="1282700"/>
          </a:xfrm>
        </p:grpSpPr>
        <p:sp>
          <p:nvSpPr>
            <p:cNvPr id="4" name="Rectangle 201"/>
            <p:cNvSpPr>
              <a:spLocks noChangeArrowheads="1"/>
            </p:cNvSpPr>
            <p:nvPr/>
          </p:nvSpPr>
          <p:spPr bwMode="auto">
            <a:xfrm>
              <a:off x="528638" y="3059113"/>
              <a:ext cx="3436838" cy="1282700"/>
            </a:xfrm>
            <a:prstGeom prst="rect">
              <a:avLst/>
            </a:prstGeom>
            <a:solidFill>
              <a:srgbClr val="FFFFFF"/>
            </a:solidFill>
            <a:ln w="3175">
              <a:solidFill>
                <a:srgbClr val="333333"/>
              </a:solidFill>
              <a:miter lim="800000"/>
              <a:headEnd type="none" w="sm" len="sm"/>
              <a:tailEnd type="none" w="sm" len="sm"/>
            </a:ln>
            <a:effectLst>
              <a:outerShdw dist="107763" dir="2700000" algn="ctr" rotWithShape="0">
                <a:srgbClr val="808080">
                  <a:alpha val="50000"/>
                </a:srgbClr>
              </a:outerShdw>
            </a:effectLst>
          </p:spPr>
          <p:txBody>
            <a:bodyPr wrap="none" anchor="ctr"/>
            <a:lstStyle/>
            <a:p>
              <a:pPr algn="l">
                <a:defRPr/>
              </a:pPr>
              <a:endParaRPr lang="en-US" dirty="0">
                <a:solidFill>
                  <a:srgbClr val="000000"/>
                </a:solidFill>
                <a:latin typeface="+mn-lt"/>
              </a:endParaRPr>
            </a:p>
          </p:txBody>
        </p:sp>
        <p:pic>
          <p:nvPicPr>
            <p:cNvPr id="5" name="Picture 202"/>
            <p:cNvPicPr>
              <a:picLocks noChangeAspect="1" noChangeArrowheads="1"/>
            </p:cNvPicPr>
            <p:nvPr/>
          </p:nvPicPr>
          <p:blipFill>
            <a:blip r:embed="rId2" cstate="print"/>
            <a:srcRect l="4440"/>
            <a:stretch>
              <a:fillRect/>
            </a:stretch>
          </p:blipFill>
          <p:spPr bwMode="auto">
            <a:xfrm>
              <a:off x="568596" y="3195638"/>
              <a:ext cx="1411853" cy="641350"/>
            </a:xfrm>
            <a:prstGeom prst="rect">
              <a:avLst/>
            </a:prstGeom>
            <a:noFill/>
            <a:ln w="9525">
              <a:noFill/>
              <a:miter lim="800000"/>
              <a:headEnd/>
              <a:tailEnd/>
            </a:ln>
          </p:spPr>
        </p:pic>
        <p:sp>
          <p:nvSpPr>
            <p:cNvPr id="6" name="Text Box 203"/>
            <p:cNvSpPr txBox="1">
              <a:spLocks noChangeArrowheads="1"/>
            </p:cNvSpPr>
            <p:nvPr/>
          </p:nvSpPr>
          <p:spPr bwMode="auto">
            <a:xfrm>
              <a:off x="1801776" y="3141663"/>
              <a:ext cx="2163700" cy="1000659"/>
            </a:xfrm>
            <a:prstGeom prst="rect">
              <a:avLst/>
            </a:prstGeom>
            <a:noFill/>
            <a:ln w="12700">
              <a:noFill/>
              <a:miter lim="800000"/>
              <a:headEnd type="none" w="sm" len="sm"/>
              <a:tailEnd type="none" w="sm" len="sm"/>
            </a:ln>
            <a:effectLst/>
          </p:spPr>
          <p:txBody>
            <a:bodyPr wrap="square">
              <a:spAutoFit/>
            </a:bodyPr>
            <a:lstStyle/>
            <a:p>
              <a:pPr algn="l">
                <a:lnSpc>
                  <a:spcPct val="95000"/>
                </a:lnSpc>
                <a:tabLst>
                  <a:tab pos="457200" algn="l"/>
                </a:tabLst>
                <a:defRPr/>
              </a:pPr>
              <a:r>
                <a:rPr lang="en-US" altLang="en-US" sz="1000" dirty="0" smtClean="0">
                  <a:latin typeface="+mn-lt"/>
                </a:rPr>
                <a:t>Suniti Ponkshe</a:t>
              </a:r>
              <a:endParaRPr lang="en-US" altLang="en-US" sz="1000" dirty="0">
                <a:latin typeface="+mn-lt"/>
              </a:endParaRPr>
            </a:p>
            <a:p>
              <a:pPr algn="l">
                <a:lnSpc>
                  <a:spcPct val="80000"/>
                </a:lnSpc>
                <a:spcBef>
                  <a:spcPts val="600"/>
                </a:spcBef>
                <a:tabLst>
                  <a:tab pos="457200" algn="l"/>
                </a:tabLst>
                <a:defRPr/>
              </a:pPr>
              <a:r>
                <a:rPr lang="en-US" sz="1000" dirty="0" smtClean="0"/>
                <a:t>800 N Glebe Road</a:t>
              </a:r>
              <a:br>
                <a:rPr lang="en-US" sz="1000" dirty="0" smtClean="0"/>
              </a:br>
              <a:r>
                <a:rPr lang="en-US" sz="1000" dirty="0" smtClean="0"/>
                <a:t>Arlington, VA  22203 </a:t>
              </a:r>
              <a:endParaRPr lang="en-US" sz="1000" dirty="0" smtClean="0">
                <a:latin typeface="+mn-lt"/>
              </a:endParaRPr>
            </a:p>
            <a:p>
              <a:pPr algn="l">
                <a:lnSpc>
                  <a:spcPct val="95000"/>
                </a:lnSpc>
                <a:spcBef>
                  <a:spcPts val="600"/>
                </a:spcBef>
                <a:tabLst>
                  <a:tab pos="457200" algn="l"/>
                </a:tabLst>
                <a:defRPr/>
              </a:pPr>
              <a:r>
                <a:rPr lang="en-US" altLang="en-US" sz="1000" dirty="0" smtClean="0">
                  <a:latin typeface="+mn-lt"/>
                </a:rPr>
                <a:t>Phone: 703-966-6689</a:t>
              </a:r>
            </a:p>
            <a:p>
              <a:pPr algn="l">
                <a:lnSpc>
                  <a:spcPct val="95000"/>
                </a:lnSpc>
                <a:spcBef>
                  <a:spcPts val="600"/>
                </a:spcBef>
                <a:tabLst>
                  <a:tab pos="457200" algn="l"/>
                </a:tabLst>
                <a:defRPr/>
              </a:pPr>
              <a:r>
                <a:rPr lang="en-US" altLang="en-US" sz="950" dirty="0" smtClean="0">
                  <a:latin typeface="+mn-lt"/>
                </a:rPr>
                <a:t>Suniti.ponkshe@accenture.com</a:t>
              </a:r>
              <a:endParaRPr lang="en-US" altLang="en-US" sz="950" dirty="0">
                <a:latin typeface="+mn-lt"/>
              </a:endParaRPr>
            </a:p>
          </p:txBody>
        </p:sp>
      </p:grpSp>
    </p:spTree>
    <p:extLst>
      <p:ext uri="{BB962C8B-B14F-4D97-AF65-F5344CB8AC3E}">
        <p14:creationId xmlns="" xmlns:p14="http://schemas.microsoft.com/office/powerpoint/2010/main" val="22517341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sz="1600" dirty="0" smtClean="0"/>
              <a:t>A confluence of health market trends have led to the emergence of Health Insurance Exchanges.</a:t>
            </a:r>
            <a:endParaRPr lang="en-US" sz="1600" dirty="0"/>
          </a:p>
        </p:txBody>
      </p:sp>
      <p:sp>
        <p:nvSpPr>
          <p:cNvPr id="3" name="Title 2"/>
          <p:cNvSpPr>
            <a:spLocks noGrp="1"/>
          </p:cNvSpPr>
          <p:nvPr>
            <p:ph type="title"/>
          </p:nvPr>
        </p:nvSpPr>
        <p:spPr/>
        <p:txBody>
          <a:bodyPr/>
          <a:lstStyle/>
          <a:p>
            <a:r>
              <a:rPr lang="en-US" dirty="0" smtClean="0"/>
              <a:t>Strategic Context</a:t>
            </a:r>
            <a:endParaRPr lang="en-US" dirty="0"/>
          </a:p>
        </p:txBody>
      </p:sp>
      <p:grpSp>
        <p:nvGrpSpPr>
          <p:cNvPr id="28" name="Group 27"/>
          <p:cNvGrpSpPr/>
          <p:nvPr/>
        </p:nvGrpSpPr>
        <p:grpSpPr>
          <a:xfrm>
            <a:off x="3334560" y="3138757"/>
            <a:ext cx="2474881" cy="1603381"/>
            <a:chOff x="3236928" y="3401519"/>
            <a:chExt cx="2474881" cy="1603381"/>
          </a:xfrm>
        </p:grpSpPr>
        <p:pic>
          <p:nvPicPr>
            <p:cNvPr id="6" name="Picture 5" descr="Employee selects benefits.jpg"/>
            <p:cNvPicPr>
              <a:picLocks noChangeAspect="1"/>
            </p:cNvPicPr>
            <p:nvPr/>
          </p:nvPicPr>
          <p:blipFill>
            <a:blip r:embed="rId2" cstate="print"/>
            <a:stretch>
              <a:fillRect/>
            </a:stretch>
          </p:blipFill>
          <p:spPr>
            <a:xfrm>
              <a:off x="3753854" y="3401519"/>
              <a:ext cx="1303174" cy="1285875"/>
            </a:xfrm>
            <a:prstGeom prst="rect">
              <a:avLst/>
            </a:prstGeom>
          </p:spPr>
        </p:pic>
        <p:sp>
          <p:nvSpPr>
            <p:cNvPr id="7" name="TextBox 6"/>
            <p:cNvSpPr txBox="1"/>
            <p:nvPr/>
          </p:nvSpPr>
          <p:spPr>
            <a:xfrm>
              <a:off x="3236928" y="4420125"/>
              <a:ext cx="2474881" cy="584775"/>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effectLst/>
                  <a:uLnTx/>
                  <a:uFillTx/>
                  <a:latin typeface="+mn-lt"/>
                  <a:ea typeface="+mn-ea"/>
                  <a:cs typeface="+mn-cs"/>
                </a:rPr>
                <a:t>Health Insurance Exchanges</a:t>
              </a:r>
            </a:p>
          </p:txBody>
        </p:sp>
      </p:grpSp>
      <p:sp>
        <p:nvSpPr>
          <p:cNvPr id="8" name="TextBox 7"/>
          <p:cNvSpPr txBox="1"/>
          <p:nvPr/>
        </p:nvSpPr>
        <p:spPr>
          <a:xfrm>
            <a:off x="6589096" y="3824875"/>
            <a:ext cx="2314796" cy="548640"/>
          </a:xfrm>
          <a:prstGeom prst="rect">
            <a:avLst/>
          </a:prstGeom>
          <a:ln>
            <a:noFill/>
          </a:ln>
        </p:spPr>
        <p:txBody>
          <a:bodyPr wrap="square"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b="1" dirty="0" smtClean="0"/>
              <a:t>Consumer-Directed Benefits</a:t>
            </a:r>
            <a:endParaRPr kumimoji="0" lang="en-US" sz="1600" b="1" i="0" u="none" strike="noStrike" kern="1200" cap="none" spc="0" normalizeH="0" baseline="0" noProof="0" dirty="0" smtClean="0">
              <a:ln>
                <a:noFill/>
              </a:ln>
              <a:effectLst/>
              <a:uLnTx/>
              <a:uFillTx/>
            </a:endParaRPr>
          </a:p>
        </p:txBody>
      </p:sp>
      <p:sp>
        <p:nvSpPr>
          <p:cNvPr id="9" name="TextBox 8"/>
          <p:cNvSpPr txBox="1"/>
          <p:nvPr/>
        </p:nvSpPr>
        <p:spPr>
          <a:xfrm>
            <a:off x="954097" y="1801763"/>
            <a:ext cx="2314796" cy="548640"/>
          </a:xfrm>
          <a:prstGeom prst="rect">
            <a:avLst/>
          </a:prstGeom>
          <a:ln>
            <a:noFill/>
          </a:ln>
        </p:spPr>
        <p:txBody>
          <a:bodyPr wrap="square"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b="1" dirty="0" smtClean="0"/>
              <a:t>PPACA</a:t>
            </a:r>
            <a:endParaRPr kumimoji="0" lang="en-US" sz="1600" b="1" i="0" u="none" strike="noStrike" kern="1200" cap="none" spc="0" normalizeH="0" baseline="0" noProof="0" dirty="0" smtClean="0">
              <a:ln>
                <a:noFill/>
              </a:ln>
              <a:effectLst/>
              <a:uLnTx/>
              <a:uFillTx/>
            </a:endParaRPr>
          </a:p>
        </p:txBody>
      </p:sp>
      <p:sp>
        <p:nvSpPr>
          <p:cNvPr id="10" name="TextBox 9"/>
          <p:cNvSpPr txBox="1"/>
          <p:nvPr/>
        </p:nvSpPr>
        <p:spPr>
          <a:xfrm>
            <a:off x="5954096" y="5847987"/>
            <a:ext cx="2314796" cy="548640"/>
          </a:xfrm>
          <a:prstGeom prst="rect">
            <a:avLst/>
          </a:prstGeom>
          <a:ln>
            <a:noFill/>
          </a:ln>
        </p:spPr>
        <p:txBody>
          <a:bodyPr wrap="square"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b="1" noProof="0" dirty="0" smtClean="0"/>
              <a:t>Consumerism</a:t>
            </a:r>
            <a:endParaRPr kumimoji="0" lang="en-US" sz="1600" b="1" i="0" u="none" strike="noStrike" kern="1200" cap="none" spc="0" normalizeH="0" baseline="0" noProof="0" dirty="0" smtClean="0">
              <a:ln>
                <a:noFill/>
              </a:ln>
              <a:effectLst/>
              <a:uLnTx/>
              <a:uFillTx/>
            </a:endParaRPr>
          </a:p>
        </p:txBody>
      </p:sp>
      <p:sp>
        <p:nvSpPr>
          <p:cNvPr id="11" name="TextBox 10"/>
          <p:cNvSpPr txBox="1"/>
          <p:nvPr/>
        </p:nvSpPr>
        <p:spPr>
          <a:xfrm>
            <a:off x="5954096" y="1801763"/>
            <a:ext cx="2314796" cy="548640"/>
          </a:xfrm>
          <a:prstGeom prst="rect">
            <a:avLst/>
          </a:prstGeom>
          <a:ln>
            <a:noFill/>
          </a:ln>
        </p:spPr>
        <p:txBody>
          <a:bodyPr wrap="square"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b="1" dirty="0" smtClean="0"/>
              <a:t>Health Cost Inflation</a:t>
            </a:r>
            <a:endParaRPr kumimoji="0" lang="en-US" sz="1600" b="1" i="0" u="none" strike="noStrike" kern="1200" cap="none" spc="0" normalizeH="0" baseline="0" noProof="0" dirty="0" smtClean="0">
              <a:ln>
                <a:noFill/>
              </a:ln>
              <a:effectLst/>
              <a:uLnTx/>
              <a:uFillTx/>
            </a:endParaRPr>
          </a:p>
        </p:txBody>
      </p:sp>
      <p:sp>
        <p:nvSpPr>
          <p:cNvPr id="12" name="TextBox 11"/>
          <p:cNvSpPr txBox="1"/>
          <p:nvPr/>
        </p:nvSpPr>
        <p:spPr>
          <a:xfrm>
            <a:off x="954097" y="5847987"/>
            <a:ext cx="2314796" cy="548640"/>
          </a:xfrm>
          <a:prstGeom prst="rect">
            <a:avLst/>
          </a:prstGeom>
          <a:ln>
            <a:noFill/>
          </a:ln>
        </p:spPr>
        <p:txBody>
          <a:bodyPr wrap="square"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b="1" noProof="0" dirty="0" smtClean="0"/>
              <a:t>Online Brokers</a:t>
            </a:r>
            <a:endParaRPr kumimoji="0" lang="en-US" sz="1600" b="1" i="0" u="none" strike="noStrike" kern="1200" cap="none" spc="0" normalizeH="0" baseline="0" noProof="0" dirty="0" smtClean="0">
              <a:ln>
                <a:noFill/>
              </a:ln>
              <a:effectLst/>
              <a:uLnTx/>
              <a:uFillTx/>
            </a:endParaRPr>
          </a:p>
        </p:txBody>
      </p:sp>
      <p:sp>
        <p:nvSpPr>
          <p:cNvPr id="13" name="TextBox 12"/>
          <p:cNvSpPr txBox="1"/>
          <p:nvPr/>
        </p:nvSpPr>
        <p:spPr>
          <a:xfrm>
            <a:off x="192097" y="3824874"/>
            <a:ext cx="2314796" cy="548640"/>
          </a:xfrm>
          <a:prstGeom prst="rect">
            <a:avLst/>
          </a:prstGeom>
          <a:ln>
            <a:noFill/>
          </a:ln>
        </p:spPr>
        <p:txBody>
          <a:bodyPr wrap="square"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b="1" noProof="0" dirty="0" smtClean="0"/>
              <a:t>Commercial Sponsorship</a:t>
            </a:r>
            <a:endParaRPr kumimoji="0" lang="en-US" sz="1600" b="1" i="0" u="none" strike="noStrike" kern="1200" cap="none" spc="0" normalizeH="0" baseline="0" noProof="0" dirty="0" smtClean="0">
              <a:ln>
                <a:noFill/>
              </a:ln>
              <a:effectLst/>
              <a:uLnTx/>
              <a:uFillTx/>
            </a:endParaRPr>
          </a:p>
        </p:txBody>
      </p:sp>
      <p:cxnSp>
        <p:nvCxnSpPr>
          <p:cNvPr id="14" name="Straight Arrow Connector 13"/>
          <p:cNvCxnSpPr>
            <a:stCxn id="9" idx="2"/>
          </p:cNvCxnSpPr>
          <p:nvPr/>
        </p:nvCxnSpPr>
        <p:spPr>
          <a:xfrm>
            <a:off x="2111495" y="2350403"/>
            <a:ext cx="1533539" cy="900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p:cNvCxnSpPr>
          <p:nvPr/>
        </p:nvCxnSpPr>
        <p:spPr>
          <a:xfrm flipH="1">
            <a:off x="5382145" y="2350403"/>
            <a:ext cx="1729349" cy="900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p:cNvCxnSpPr>
          <p:nvPr/>
        </p:nvCxnSpPr>
        <p:spPr>
          <a:xfrm>
            <a:off x="2506893" y="4099194"/>
            <a:ext cx="99855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2111495" y="4704032"/>
            <a:ext cx="1549491" cy="1143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p:cNvCxnSpPr>
          <p:nvPr/>
        </p:nvCxnSpPr>
        <p:spPr>
          <a:xfrm flipH="1" flipV="1">
            <a:off x="5382145" y="4704032"/>
            <a:ext cx="1729349" cy="1143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p:cNvCxnSpPr>
          <p:nvPr/>
        </p:nvCxnSpPr>
        <p:spPr>
          <a:xfrm flipH="1" flipV="1">
            <a:off x="5486400" y="4072864"/>
            <a:ext cx="1102696" cy="26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83525" y="2430489"/>
            <a:ext cx="1395089" cy="461665"/>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effectLst/>
                <a:uLnTx/>
                <a:uFillTx/>
                <a:latin typeface="+mj-lt"/>
                <a:ea typeface="+mn-ea"/>
                <a:cs typeface="+mn-cs"/>
              </a:rPr>
              <a:t>Affordability Concerns</a:t>
            </a:r>
          </a:p>
        </p:txBody>
      </p:sp>
      <p:sp>
        <p:nvSpPr>
          <p:cNvPr id="21" name="TextBox 20"/>
          <p:cNvSpPr txBox="1"/>
          <p:nvPr/>
        </p:nvSpPr>
        <p:spPr>
          <a:xfrm>
            <a:off x="2820051" y="2430489"/>
            <a:ext cx="1091399" cy="461665"/>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effectLst/>
                <a:uLnTx/>
                <a:uFillTx/>
                <a:latin typeface="+mj-lt"/>
                <a:ea typeface="+mn-ea"/>
                <a:cs typeface="+mn-cs"/>
              </a:rPr>
              <a:t>Public Exchanges</a:t>
            </a:r>
          </a:p>
        </p:txBody>
      </p:sp>
      <p:sp>
        <p:nvSpPr>
          <p:cNvPr id="22" name="TextBox 21"/>
          <p:cNvSpPr txBox="1"/>
          <p:nvPr/>
        </p:nvSpPr>
        <p:spPr>
          <a:xfrm>
            <a:off x="5318645" y="3626189"/>
            <a:ext cx="1395089" cy="461665"/>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effectLst/>
                <a:uLnTx/>
                <a:uFillTx/>
                <a:latin typeface="+mj-lt"/>
                <a:ea typeface="+mn-ea"/>
                <a:cs typeface="+mn-cs"/>
              </a:rPr>
              <a:t>Path to Defined Contribution</a:t>
            </a:r>
          </a:p>
        </p:txBody>
      </p:sp>
      <p:sp>
        <p:nvSpPr>
          <p:cNvPr id="23" name="TextBox 22"/>
          <p:cNvSpPr txBox="1"/>
          <p:nvPr/>
        </p:nvSpPr>
        <p:spPr>
          <a:xfrm>
            <a:off x="5183525" y="5283053"/>
            <a:ext cx="1395089" cy="461665"/>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effectLst/>
                <a:uLnTx/>
                <a:uFillTx/>
                <a:latin typeface="+mj-lt"/>
                <a:ea typeface="+mn-ea"/>
                <a:cs typeface="+mn-cs"/>
              </a:rPr>
              <a:t>“Retail”</a:t>
            </a:r>
            <a:r>
              <a:rPr kumimoji="0" lang="en-US" sz="1200" b="0" i="0" u="none" strike="noStrike" kern="1200" cap="none" spc="0" normalizeH="0" noProof="0" dirty="0" smtClean="0">
                <a:ln>
                  <a:noFill/>
                </a:ln>
                <a:effectLst/>
                <a:uLnTx/>
                <a:uFillTx/>
                <a:latin typeface="+mj-lt"/>
                <a:ea typeface="+mn-ea"/>
                <a:cs typeface="+mn-cs"/>
              </a:rPr>
              <a:t> Expectations</a:t>
            </a:r>
            <a:endParaRPr kumimoji="0" lang="en-US" sz="1200" b="0" i="0" u="none" strike="noStrike" kern="1200" cap="none" spc="0" normalizeH="0" baseline="0" noProof="0" dirty="0" smtClean="0">
              <a:ln>
                <a:noFill/>
              </a:ln>
              <a:effectLst/>
              <a:uLnTx/>
              <a:uFillTx/>
              <a:latin typeface="+mj-lt"/>
              <a:ea typeface="+mn-ea"/>
              <a:cs typeface="+mn-cs"/>
            </a:endParaRPr>
          </a:p>
        </p:txBody>
      </p:sp>
      <p:sp>
        <p:nvSpPr>
          <p:cNvPr id="24" name="TextBox 23"/>
          <p:cNvSpPr txBox="1"/>
          <p:nvPr/>
        </p:nvSpPr>
        <p:spPr>
          <a:xfrm>
            <a:off x="2668206" y="5283053"/>
            <a:ext cx="1395089" cy="461665"/>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200" dirty="0" smtClean="0">
                <a:latin typeface="+mj-lt"/>
              </a:rPr>
              <a:t>“Marketplace” Technology</a:t>
            </a:r>
            <a:endParaRPr kumimoji="0" lang="en-US" sz="1200" b="0" i="0" u="none" strike="noStrike" kern="1200" cap="none" spc="0" normalizeH="0" baseline="0" noProof="0" dirty="0" smtClean="0">
              <a:ln>
                <a:noFill/>
              </a:ln>
              <a:effectLst/>
              <a:uLnTx/>
              <a:uFillTx/>
              <a:latin typeface="+mj-lt"/>
              <a:cs typeface="+mn-cs"/>
            </a:endParaRPr>
          </a:p>
        </p:txBody>
      </p:sp>
      <p:sp>
        <p:nvSpPr>
          <p:cNvPr id="25" name="TextBox 24"/>
          <p:cNvSpPr txBox="1"/>
          <p:nvPr/>
        </p:nvSpPr>
        <p:spPr>
          <a:xfrm>
            <a:off x="2313445" y="3611199"/>
            <a:ext cx="1395089" cy="461665"/>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effectLst/>
                <a:uLnTx/>
                <a:uFillTx/>
                <a:latin typeface="+mj-lt"/>
                <a:ea typeface="+mn-ea"/>
                <a:cs typeface="+mn-cs"/>
              </a:rPr>
              <a:t>Private</a:t>
            </a:r>
            <a:r>
              <a:rPr kumimoji="0" lang="en-US" sz="1200" b="0" i="0" u="none" strike="noStrike" kern="1200" cap="none" spc="0" normalizeH="0" noProof="0" dirty="0" smtClean="0">
                <a:ln>
                  <a:noFill/>
                </a:ln>
                <a:effectLst/>
                <a:uLnTx/>
                <a:uFillTx/>
                <a:latin typeface="+mj-lt"/>
                <a:ea typeface="+mn-ea"/>
                <a:cs typeface="+mn-cs"/>
              </a:rPr>
              <a:t> Exchanges</a:t>
            </a:r>
            <a:endParaRPr kumimoji="0" lang="en-US" sz="1200" b="0" i="0" u="none" strike="noStrike" kern="1200" cap="none" spc="0" normalizeH="0" baseline="0" noProof="0" dirty="0" smtClean="0">
              <a:ln>
                <a:noFill/>
              </a:ln>
              <a:effectLst/>
              <a:uLnTx/>
              <a:uFillTx/>
              <a:latin typeface="+mj-lt"/>
              <a:ea typeface="+mn-ea"/>
              <a:cs typeface="+mn-cs"/>
            </a:endParaRPr>
          </a:p>
        </p:txBody>
      </p:sp>
    </p:spTree>
    <p:extLst>
      <p:ext uri="{BB962C8B-B14F-4D97-AF65-F5344CB8AC3E}">
        <p14:creationId xmlns="" xmlns:p14="http://schemas.microsoft.com/office/powerpoint/2010/main" val="35766735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gray">
          <a:xfrm>
            <a:off x="1049375" y="1844824"/>
            <a:ext cx="3840480" cy="465385"/>
          </a:xfrm>
          <a:prstGeom prst="rect">
            <a:avLst/>
          </a:prstGeom>
          <a:solidFill>
            <a:schemeClr val="accent5"/>
          </a:solidFill>
          <a:ln w="6350">
            <a:solidFill>
              <a:srgbClr val="778888">
                <a:lumMod val="20000"/>
                <a:lumOff val="80000"/>
              </a:srgb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Arial" pitchFamily="34" charset="0"/>
                <a:cs typeface="Arial" pitchFamily="34" charset="0"/>
              </a:rPr>
              <a:t>Public Exchange</a:t>
            </a:r>
          </a:p>
        </p:txBody>
      </p:sp>
      <p:sp>
        <p:nvSpPr>
          <p:cNvPr id="6" name="Text Placeholder 5"/>
          <p:cNvSpPr>
            <a:spLocks noGrp="1"/>
          </p:cNvSpPr>
          <p:nvPr>
            <p:ph type="body" idx="13"/>
          </p:nvPr>
        </p:nvSpPr>
        <p:spPr/>
        <p:txBody>
          <a:bodyPr/>
          <a:lstStyle/>
          <a:p>
            <a:r>
              <a:rPr lang="en-US" sz="1600" dirty="0" smtClean="0"/>
              <a:t>Although often spoken-of jointly, the Private Exchange is quite different from its Public sibling.</a:t>
            </a:r>
            <a:endParaRPr lang="en-US" sz="1600" dirty="0"/>
          </a:p>
        </p:txBody>
      </p:sp>
      <p:sp>
        <p:nvSpPr>
          <p:cNvPr id="2" name="Title 1"/>
          <p:cNvSpPr>
            <a:spLocks noGrp="1"/>
          </p:cNvSpPr>
          <p:nvPr>
            <p:ph type="title"/>
          </p:nvPr>
        </p:nvSpPr>
        <p:spPr/>
        <p:txBody>
          <a:bodyPr/>
          <a:lstStyle/>
          <a:p>
            <a:r>
              <a:rPr lang="en-US" dirty="0" smtClean="0"/>
              <a:t>Public vs. Private Exchanges</a:t>
            </a:r>
            <a:endParaRPr lang="en-US" dirty="0"/>
          </a:p>
        </p:txBody>
      </p:sp>
      <p:sp>
        <p:nvSpPr>
          <p:cNvPr id="20" name="Rectangle 14"/>
          <p:cNvSpPr>
            <a:spLocks noChangeArrowheads="1"/>
          </p:cNvSpPr>
          <p:nvPr>
            <p:custDataLst>
              <p:tags r:id="rId1"/>
            </p:custDataLst>
          </p:nvPr>
        </p:nvSpPr>
        <p:spPr bwMode="auto">
          <a:xfrm>
            <a:off x="1049375" y="5029732"/>
            <a:ext cx="7771097" cy="1243584"/>
          </a:xfrm>
          <a:prstGeom prst="rect">
            <a:avLst/>
          </a:prstGeom>
          <a:solidFill>
            <a:schemeClr val="bg1">
              <a:lumMod val="95000"/>
            </a:schemeClr>
          </a:solidFill>
          <a:ln w="6350">
            <a:noFill/>
            <a:miter lim="800000"/>
            <a:headEnd/>
            <a:tailEnd/>
          </a:ln>
          <a:effectLst/>
        </p:spPr>
        <p:txBody>
          <a:bodyPr lIns="72000" tIns="72000" rIns="72000" bIns="72000"/>
          <a:lstStyle/>
          <a:p>
            <a:pPr marL="179388" indent="-179388" algn="ctr" eaLnBrk="0" hangingPunct="0">
              <a:spcBef>
                <a:spcPts val="100"/>
              </a:spcBef>
              <a:spcAft>
                <a:spcPts val="100"/>
              </a:spcAft>
              <a:buClr>
                <a:srgbClr val="000000"/>
              </a:buClr>
            </a:pPr>
            <a:endParaRPr lang="en-US" sz="1200" dirty="0">
              <a:solidFill>
                <a:srgbClr val="000000"/>
              </a:solidFill>
            </a:endParaRPr>
          </a:p>
        </p:txBody>
      </p:sp>
      <p:sp>
        <p:nvSpPr>
          <p:cNvPr id="21" name="Rectangle 14"/>
          <p:cNvSpPr>
            <a:spLocks noChangeArrowheads="1"/>
          </p:cNvSpPr>
          <p:nvPr>
            <p:custDataLst>
              <p:tags r:id="rId2"/>
            </p:custDataLst>
          </p:nvPr>
        </p:nvSpPr>
        <p:spPr bwMode="auto">
          <a:xfrm>
            <a:off x="1049375" y="3708697"/>
            <a:ext cx="7771097" cy="1243584"/>
          </a:xfrm>
          <a:prstGeom prst="rect">
            <a:avLst/>
          </a:prstGeom>
          <a:solidFill>
            <a:schemeClr val="bg1">
              <a:lumMod val="95000"/>
            </a:schemeClr>
          </a:solidFill>
          <a:ln w="6350">
            <a:noFill/>
            <a:miter lim="800000"/>
            <a:headEnd/>
            <a:tailEnd/>
          </a:ln>
          <a:effectLst/>
        </p:spPr>
        <p:txBody>
          <a:bodyPr lIns="72000" tIns="72000" rIns="72000" bIns="72000"/>
          <a:lstStyle/>
          <a:p>
            <a:pPr marL="179388" indent="-179388" algn="ctr" eaLnBrk="0" hangingPunct="0">
              <a:spcBef>
                <a:spcPts val="100"/>
              </a:spcBef>
              <a:spcAft>
                <a:spcPts val="100"/>
              </a:spcAft>
              <a:buClr>
                <a:srgbClr val="000000"/>
              </a:buClr>
            </a:pPr>
            <a:endParaRPr lang="en-US" sz="1200" dirty="0">
              <a:solidFill>
                <a:srgbClr val="000000"/>
              </a:solidFill>
            </a:endParaRPr>
          </a:p>
        </p:txBody>
      </p:sp>
      <p:sp>
        <p:nvSpPr>
          <p:cNvPr id="22" name="Rectangle 14"/>
          <p:cNvSpPr>
            <a:spLocks noChangeArrowheads="1"/>
          </p:cNvSpPr>
          <p:nvPr>
            <p:custDataLst>
              <p:tags r:id="rId3"/>
            </p:custDataLst>
          </p:nvPr>
        </p:nvSpPr>
        <p:spPr bwMode="auto">
          <a:xfrm>
            <a:off x="1049375" y="2387661"/>
            <a:ext cx="7771097" cy="1243584"/>
          </a:xfrm>
          <a:prstGeom prst="rect">
            <a:avLst/>
          </a:prstGeom>
          <a:solidFill>
            <a:schemeClr val="bg1">
              <a:lumMod val="95000"/>
            </a:schemeClr>
          </a:solidFill>
          <a:ln w="6350">
            <a:noFill/>
            <a:miter lim="800000"/>
            <a:headEnd/>
            <a:tailEnd/>
          </a:ln>
          <a:effectLst/>
        </p:spPr>
        <p:txBody>
          <a:bodyPr lIns="72000" tIns="72000" rIns="72000" bIns="72000"/>
          <a:lstStyle/>
          <a:p>
            <a:pPr marL="179388" indent="-179388" algn="ctr" eaLnBrk="0" hangingPunct="0">
              <a:spcBef>
                <a:spcPts val="100"/>
              </a:spcBef>
              <a:spcAft>
                <a:spcPts val="100"/>
              </a:spcAft>
              <a:buClr>
                <a:srgbClr val="000000"/>
              </a:buClr>
            </a:pPr>
            <a:endParaRPr lang="en-US" sz="1200" dirty="0">
              <a:solidFill>
                <a:srgbClr val="000000"/>
              </a:solidFill>
            </a:endParaRPr>
          </a:p>
        </p:txBody>
      </p:sp>
      <p:sp>
        <p:nvSpPr>
          <p:cNvPr id="23" name="Rectangle 226"/>
          <p:cNvSpPr>
            <a:spLocks noChangeArrowheads="1"/>
          </p:cNvSpPr>
          <p:nvPr/>
        </p:nvSpPr>
        <p:spPr bwMode="gray">
          <a:xfrm rot="16200000">
            <a:off x="147442" y="2724003"/>
            <a:ext cx="1240039" cy="567356"/>
          </a:xfrm>
          <a:prstGeom prst="rect">
            <a:avLst/>
          </a:prstGeom>
          <a:solidFill>
            <a:srgbClr val="00BBEE"/>
          </a:solidFill>
          <a:ln w="9525" algn="ctr">
            <a:noFill/>
            <a:miter lim="800000"/>
            <a:headEnd/>
            <a:tailEnd/>
          </a:ln>
          <a:effectLst/>
          <a:extLst/>
        </p:spPr>
        <p:txBody>
          <a:bodyPr wrap="none" lIns="72000" tIns="72000" rIns="72000" bIns="72000" anchor="ctr"/>
          <a:lstStyle/>
          <a:p>
            <a:pPr marL="133350" indent="-133350" algn="ctr">
              <a:lnSpc>
                <a:spcPct val="80000"/>
              </a:lnSpc>
            </a:pPr>
            <a:r>
              <a:rPr lang="en-US" sz="1600" b="1" dirty="0" smtClean="0">
                <a:solidFill>
                  <a:schemeClr val="bg1"/>
                </a:solidFill>
              </a:rPr>
              <a:t>Value </a:t>
            </a:r>
          </a:p>
          <a:p>
            <a:pPr marL="133350" indent="-133350" algn="ctr">
              <a:lnSpc>
                <a:spcPct val="80000"/>
              </a:lnSpc>
            </a:pPr>
            <a:r>
              <a:rPr lang="en-US" sz="1600" b="1" dirty="0" smtClean="0">
                <a:solidFill>
                  <a:schemeClr val="bg1"/>
                </a:solidFill>
              </a:rPr>
              <a:t>Proposition</a:t>
            </a:r>
            <a:endParaRPr lang="en-US" sz="1600" b="1" dirty="0">
              <a:solidFill>
                <a:schemeClr val="bg1"/>
              </a:solidFill>
            </a:endParaRPr>
          </a:p>
        </p:txBody>
      </p:sp>
      <p:sp>
        <p:nvSpPr>
          <p:cNvPr id="24" name="Rectangle 226"/>
          <p:cNvSpPr>
            <a:spLocks noChangeArrowheads="1"/>
          </p:cNvSpPr>
          <p:nvPr/>
        </p:nvSpPr>
        <p:spPr bwMode="gray">
          <a:xfrm rot="16200000">
            <a:off x="145669" y="4046811"/>
            <a:ext cx="1243584" cy="567356"/>
          </a:xfrm>
          <a:prstGeom prst="rect">
            <a:avLst/>
          </a:prstGeom>
          <a:solidFill>
            <a:srgbClr val="00BBEE"/>
          </a:solidFill>
          <a:ln w="9525" algn="ctr">
            <a:noFill/>
            <a:miter lim="800000"/>
            <a:headEnd/>
            <a:tailEnd/>
          </a:ln>
          <a:effectLst/>
          <a:extLst/>
        </p:spPr>
        <p:txBody>
          <a:bodyPr wrap="none" lIns="72000" tIns="72000" rIns="72000" bIns="72000" anchor="ctr"/>
          <a:lstStyle/>
          <a:p>
            <a:pPr marL="133350" indent="-133350" algn="ctr">
              <a:lnSpc>
                <a:spcPct val="80000"/>
              </a:lnSpc>
            </a:pPr>
            <a:r>
              <a:rPr lang="en-US" sz="1600" b="1" dirty="0" smtClean="0">
                <a:solidFill>
                  <a:schemeClr val="bg1"/>
                </a:solidFill>
              </a:rPr>
              <a:t>Sponsors</a:t>
            </a:r>
            <a:endParaRPr lang="en-US" sz="1600" b="1" dirty="0">
              <a:solidFill>
                <a:schemeClr val="bg1"/>
              </a:solidFill>
            </a:endParaRPr>
          </a:p>
        </p:txBody>
      </p:sp>
      <p:sp>
        <p:nvSpPr>
          <p:cNvPr id="25" name="Rectangle 227"/>
          <p:cNvSpPr>
            <a:spLocks noChangeArrowheads="1"/>
          </p:cNvSpPr>
          <p:nvPr/>
        </p:nvSpPr>
        <p:spPr bwMode="gray">
          <a:xfrm rot="16200000">
            <a:off x="145669" y="5367846"/>
            <a:ext cx="1243584" cy="567356"/>
          </a:xfrm>
          <a:prstGeom prst="rect">
            <a:avLst/>
          </a:prstGeom>
          <a:solidFill>
            <a:srgbClr val="00BBEE"/>
          </a:solidFill>
          <a:ln w="9525" algn="ctr">
            <a:noFill/>
            <a:miter lim="800000"/>
            <a:headEnd/>
            <a:tailEnd/>
          </a:ln>
          <a:effectLst/>
          <a:extLst/>
        </p:spPr>
        <p:txBody>
          <a:bodyPr wrap="none" lIns="72000" tIns="72000" rIns="72000" bIns="72000" anchor="ctr"/>
          <a:lstStyle/>
          <a:p>
            <a:pPr marL="133350" indent="-133350" algn="ctr">
              <a:lnSpc>
                <a:spcPct val="80000"/>
              </a:lnSpc>
            </a:pPr>
            <a:r>
              <a:rPr lang="en-US" sz="1600" b="1" dirty="0" smtClean="0">
                <a:solidFill>
                  <a:schemeClr val="bg1"/>
                </a:solidFill>
              </a:rPr>
              <a:t>Target </a:t>
            </a:r>
          </a:p>
          <a:p>
            <a:pPr marL="133350" indent="-133350" algn="ctr">
              <a:lnSpc>
                <a:spcPct val="80000"/>
              </a:lnSpc>
            </a:pPr>
            <a:r>
              <a:rPr lang="en-US" sz="1600" b="1" dirty="0" smtClean="0">
                <a:solidFill>
                  <a:schemeClr val="bg1"/>
                </a:solidFill>
              </a:rPr>
              <a:t>Market</a:t>
            </a:r>
            <a:endParaRPr lang="en-US" sz="1600" b="1" dirty="0">
              <a:solidFill>
                <a:schemeClr val="bg1"/>
              </a:solidFill>
            </a:endParaRPr>
          </a:p>
        </p:txBody>
      </p:sp>
      <p:sp>
        <p:nvSpPr>
          <p:cNvPr id="28" name="Rectangle 27"/>
          <p:cNvSpPr/>
          <p:nvPr/>
        </p:nvSpPr>
        <p:spPr bwMode="gray">
          <a:xfrm>
            <a:off x="4979992" y="1844823"/>
            <a:ext cx="3840480" cy="465385"/>
          </a:xfrm>
          <a:prstGeom prst="rect">
            <a:avLst/>
          </a:prstGeom>
          <a:solidFill>
            <a:schemeClr val="accent5"/>
          </a:solidFill>
          <a:ln w="6350">
            <a:solidFill>
              <a:srgbClr val="778888">
                <a:lumMod val="20000"/>
                <a:lumOff val="80000"/>
              </a:srgb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en-US" sz="1600" b="1" kern="0" dirty="0" smtClean="0">
                <a:solidFill>
                  <a:schemeClr val="bg1"/>
                </a:solidFill>
                <a:latin typeface="Arial" pitchFamily="34" charset="0"/>
                <a:cs typeface="Arial" pitchFamily="34" charset="0"/>
              </a:rPr>
              <a:t>Private Exchange</a:t>
            </a:r>
            <a:endParaRPr kumimoji="0" lang="en-US" sz="1600" b="1" i="0"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graphicFrame>
        <p:nvGraphicFramePr>
          <p:cNvPr id="26" name="Table 25"/>
          <p:cNvGraphicFramePr>
            <a:graphicFrameLocks noGrp="1"/>
          </p:cNvGraphicFramePr>
          <p:nvPr>
            <p:extLst>
              <p:ext uri="{D42A27DB-BD31-4B8C-83A1-F6EECF244321}">
                <p14:modId xmlns="" xmlns:p14="http://schemas.microsoft.com/office/powerpoint/2010/main" val="1539676537"/>
              </p:ext>
            </p:extLst>
          </p:nvPr>
        </p:nvGraphicFramePr>
        <p:xfrm>
          <a:off x="1102227" y="2382304"/>
          <a:ext cx="7718245" cy="3710993"/>
        </p:xfrm>
        <a:graphic>
          <a:graphicData uri="http://schemas.openxmlformats.org/drawingml/2006/table">
            <a:tbl>
              <a:tblPr firstRow="1" bandRow="1">
                <a:tableStyleId>{2D5ABB26-0587-4C30-8999-92F81FD0307C}</a:tableStyleId>
              </a:tblPr>
              <a:tblGrid>
                <a:gridCol w="3812365"/>
                <a:gridCol w="3905880"/>
              </a:tblGrid>
              <a:tr h="1348049">
                <a:tc>
                  <a:txBody>
                    <a:bodyPr/>
                    <a:lstStyle/>
                    <a:p>
                      <a:pPr marL="171450" marR="0" lvl="0" indent="-171450" algn="l" defTabSz="914400" rtl="0" eaLnBrk="0" fontAlgn="auto" latinLnBrk="0" hangingPunct="0">
                        <a:lnSpc>
                          <a:spcPct val="100000"/>
                        </a:lnSpc>
                        <a:spcBef>
                          <a:spcPts val="100"/>
                        </a:spcBef>
                        <a:spcAft>
                          <a:spcPts val="100"/>
                        </a:spcAft>
                        <a:buClr>
                          <a:srgbClr val="000000"/>
                        </a:buClr>
                        <a:buSzTx/>
                        <a:buFont typeface="Arial" panose="020B0604020202020204" pitchFamily="34" charset="0"/>
                        <a:buChar char="•"/>
                        <a:tabLst/>
                        <a:defRPr/>
                      </a:pPr>
                      <a:r>
                        <a:rPr kumimoji="0" lang="en-US" sz="1600" b="0" i="0" u="none" strike="noStrike" cap="none" normalizeH="0" baseline="0" dirty="0" smtClean="0">
                          <a:ln>
                            <a:noFill/>
                          </a:ln>
                          <a:solidFill>
                            <a:srgbClr val="000000"/>
                          </a:solidFill>
                          <a:effectLst/>
                          <a:latin typeface="Arial" charset="0"/>
                          <a:ea typeface="MS PGothic"/>
                          <a:cs typeface="MS PGothic"/>
                        </a:rPr>
                        <a:t>Provide affordable coverage</a:t>
                      </a:r>
                    </a:p>
                  </a:txBody>
                  <a:tcPr marL="45720" marR="45720" anchor="ctr">
                    <a:noFill/>
                  </a:tcPr>
                </a:tc>
                <a:tc>
                  <a:txBody>
                    <a:bodyPr/>
                    <a:lstStyle/>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Reduce employer cost</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Expand employee choice and flexibility</a:t>
                      </a:r>
                    </a:p>
                  </a:txBody>
                  <a:tcPr marL="45720" marR="45720" anchor="ctr">
                    <a:noFill/>
                  </a:tcPr>
                </a:tc>
              </a:tr>
              <a:tr h="1296144">
                <a:tc>
                  <a:txBody>
                    <a:bodyPr/>
                    <a:lstStyle/>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States</a:t>
                      </a:r>
                    </a:p>
                    <a:p>
                      <a:pPr marL="630238"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State Based Exchange (SBE)</a:t>
                      </a:r>
                    </a:p>
                    <a:p>
                      <a:pPr marL="630238"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Federal Partnership</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Federally Facilitated Exchange (FFE)</a:t>
                      </a:r>
                    </a:p>
                  </a:txBody>
                  <a:tcPr marL="45720" marR="45720">
                    <a:noFill/>
                  </a:tcPr>
                </a:tc>
                <a:tc>
                  <a:txBody>
                    <a:bodyPr/>
                    <a:lstStyle/>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Health Plans</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Broker / Benefits Consultants</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PE Vendors</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Large Employers</a:t>
                      </a:r>
                    </a:p>
                  </a:txBody>
                  <a:tcPr marL="45720" marR="45720">
                    <a:noFill/>
                  </a:tcPr>
                </a:tc>
              </a:tr>
              <a:tr h="1044116">
                <a:tc>
                  <a:txBody>
                    <a:bodyPr/>
                    <a:lstStyle/>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Subsidized Individuals</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Small Businesses</a:t>
                      </a:r>
                    </a:p>
                  </a:txBody>
                  <a:tcPr marL="45720" marR="45720" anchor="ctr">
                    <a:noFill/>
                  </a:tcPr>
                </a:tc>
                <a:tc>
                  <a:txBody>
                    <a:bodyPr/>
                    <a:lstStyle/>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Post-65 Group Retirees</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Active Employees and pre-65 Retirees</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Associations</a:t>
                      </a:r>
                    </a:p>
                    <a:p>
                      <a:pPr marL="290513"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charset="0"/>
                          <a:ea typeface="MS PGothic"/>
                          <a:cs typeface="MS PGothic"/>
                        </a:rPr>
                        <a:t>Individuals</a:t>
                      </a:r>
                    </a:p>
                  </a:txBody>
                  <a:tcPr marL="45720" marR="45720" anchor="ctr">
                    <a:noFill/>
                  </a:tcPr>
                </a:tc>
              </a:tr>
            </a:tbl>
          </a:graphicData>
        </a:graphic>
      </p:graphicFrame>
    </p:spTree>
    <p:extLst>
      <p:ext uri="{BB962C8B-B14F-4D97-AF65-F5344CB8AC3E}">
        <p14:creationId xmlns="" xmlns:p14="http://schemas.microsoft.com/office/powerpoint/2010/main" val="33821574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3"/>
          </p:nvPr>
        </p:nvSpPr>
        <p:spPr/>
        <p:txBody>
          <a:bodyPr/>
          <a:lstStyle/>
          <a:p>
            <a:r>
              <a:rPr lang="en-US" sz="1600" dirty="0" smtClean="0"/>
              <a:t>A Private Exchange is an online </a:t>
            </a:r>
            <a:r>
              <a:rPr lang="en-US" sz="1600" dirty="0"/>
              <a:t>marketplace where group members (e.g., employees) </a:t>
            </a:r>
            <a:r>
              <a:rPr lang="en-US" sz="1600" dirty="0" smtClean="0"/>
              <a:t>or individuals can </a:t>
            </a:r>
            <a:r>
              <a:rPr lang="en-US" sz="1600" dirty="0"/>
              <a:t>shop for benefits, often with a </a:t>
            </a:r>
            <a:r>
              <a:rPr lang="en-US" sz="1600" dirty="0" smtClean="0"/>
              <a:t>defined </a:t>
            </a:r>
            <a:r>
              <a:rPr lang="en-US" sz="1600" dirty="0"/>
              <a:t>contribution</a:t>
            </a:r>
            <a:r>
              <a:rPr lang="en-US" sz="1600" dirty="0" smtClean="0"/>
              <a:t>.</a:t>
            </a:r>
            <a:endParaRPr lang="en-US" sz="1600" dirty="0"/>
          </a:p>
        </p:txBody>
      </p:sp>
      <p:sp>
        <p:nvSpPr>
          <p:cNvPr id="2" name="Title 1"/>
          <p:cNvSpPr>
            <a:spLocks noGrp="1"/>
          </p:cNvSpPr>
          <p:nvPr>
            <p:ph type="title"/>
          </p:nvPr>
        </p:nvSpPr>
        <p:spPr/>
        <p:txBody>
          <a:bodyPr/>
          <a:lstStyle/>
          <a:p>
            <a:r>
              <a:rPr lang="en-US" dirty="0" smtClean="0"/>
              <a:t>What is a Private Exchange?</a:t>
            </a:r>
            <a:endParaRPr lang="en-US" dirty="0"/>
          </a:p>
        </p:txBody>
      </p:sp>
      <p:sp>
        <p:nvSpPr>
          <p:cNvPr id="3" name="Content Placeholder 2"/>
          <p:cNvSpPr>
            <a:spLocks noGrp="1"/>
          </p:cNvSpPr>
          <p:nvPr>
            <p:ph idx="1"/>
          </p:nvPr>
        </p:nvSpPr>
        <p:spPr>
          <a:xfrm>
            <a:off x="468313" y="1882518"/>
            <a:ext cx="8207375" cy="1402466"/>
          </a:xfrm>
        </p:spPr>
        <p:txBody>
          <a:bodyPr/>
          <a:lstStyle/>
          <a:p>
            <a:pPr marL="0" indent="0">
              <a:spcBef>
                <a:spcPts val="400"/>
              </a:spcBef>
              <a:spcAft>
                <a:spcPts val="800"/>
              </a:spcAft>
              <a:buNone/>
            </a:pPr>
            <a:r>
              <a:rPr lang="en-US" i="1" dirty="0" smtClean="0"/>
              <a:t>Two converging trends have led the industry to the private exchange solution…</a:t>
            </a:r>
          </a:p>
          <a:p>
            <a:pPr lvl="1">
              <a:spcBef>
                <a:spcPts val="400"/>
              </a:spcBef>
              <a:spcAft>
                <a:spcPts val="800"/>
              </a:spcAft>
            </a:pPr>
            <a:r>
              <a:rPr lang="en-US" sz="1400" dirty="0" smtClean="0"/>
              <a:t>Employers are challenged by </a:t>
            </a:r>
            <a:r>
              <a:rPr lang="en-US" sz="1400" u="sng" dirty="0" smtClean="0"/>
              <a:t>affordability</a:t>
            </a:r>
            <a:r>
              <a:rPr lang="en-US" sz="1400" dirty="0" smtClean="0"/>
              <a:t> of health insurance</a:t>
            </a:r>
          </a:p>
          <a:p>
            <a:pPr lvl="1">
              <a:spcBef>
                <a:spcPts val="400"/>
              </a:spcBef>
              <a:spcAft>
                <a:spcPts val="800"/>
              </a:spcAft>
            </a:pPr>
            <a:r>
              <a:rPr lang="en-US" sz="1400" dirty="0" smtClean="0"/>
              <a:t>Employees prefer a </a:t>
            </a:r>
            <a:r>
              <a:rPr lang="en-US" sz="1400" u="sng" dirty="0" smtClean="0"/>
              <a:t>retail-like experience and more choice</a:t>
            </a:r>
            <a:endParaRPr lang="en-US" sz="1400" u="sng" dirty="0"/>
          </a:p>
        </p:txBody>
      </p:sp>
      <p:sp>
        <p:nvSpPr>
          <p:cNvPr id="45" name="Text Placeholder 7"/>
          <p:cNvSpPr txBox="1">
            <a:spLocks/>
          </p:cNvSpPr>
          <p:nvPr/>
        </p:nvSpPr>
        <p:spPr>
          <a:xfrm>
            <a:off x="504204" y="4091832"/>
            <a:ext cx="3887914" cy="2228760"/>
          </a:xfrm>
          <a:prstGeom prst="rect">
            <a:avLst/>
          </a:prstGeom>
          <a:solidFill>
            <a:schemeClr val="bg1"/>
          </a:solidFill>
          <a:ln w="28575">
            <a:solidFill>
              <a:srgbClr val="00BBEE"/>
            </a:solidFill>
          </a:ln>
        </p:spPr>
        <p:txBody>
          <a:bodyPr wrap="square" lIns="91440" tIns="45720" rIns="91440" bIns="45720" anchor="ctr">
            <a:noAutofit/>
          </a:bodyPr>
          <a:lstStyle>
            <a:lvl1pPr marL="0" indent="0" algn="l" rtl="0" eaLnBrk="0" fontAlgn="base" hangingPunct="0">
              <a:spcBef>
                <a:spcPts val="300"/>
              </a:spcBef>
              <a:spcAft>
                <a:spcPts val="300"/>
              </a:spcAft>
              <a:buFont typeface="Arial" charset="0"/>
              <a:buNone/>
              <a:defRPr lang="de-DE" sz="1800" b="1" kern="1200" dirty="0" smtClean="0">
                <a:solidFill>
                  <a:schemeClr val="tx1"/>
                </a:solidFill>
                <a:latin typeface="+mn-lt"/>
                <a:ea typeface="+mn-ea"/>
                <a:cs typeface="+mn-cs"/>
              </a:defRPr>
            </a:lvl1pPr>
            <a:lvl2pPr marL="457200" indent="0" algn="l" rtl="0" eaLnBrk="0" fontAlgn="base" hangingPunct="0">
              <a:spcBef>
                <a:spcPts val="300"/>
              </a:spcBef>
              <a:spcAft>
                <a:spcPts val="300"/>
              </a:spcAft>
              <a:buFont typeface="Arial" charset="0"/>
              <a:buNone/>
              <a:defRPr sz="2000" b="1" kern="1200">
                <a:solidFill>
                  <a:schemeClr val="tx1"/>
                </a:solidFill>
                <a:latin typeface="+mn-lt"/>
                <a:ea typeface="+mn-ea"/>
                <a:cs typeface="+mn-cs"/>
              </a:defRPr>
            </a:lvl2pPr>
            <a:lvl3pPr marL="914400" indent="0" algn="l" rtl="0" eaLnBrk="0" fontAlgn="base" hangingPunct="0">
              <a:spcBef>
                <a:spcPts val="300"/>
              </a:spcBef>
              <a:spcAft>
                <a:spcPts val="300"/>
              </a:spcAft>
              <a:buFont typeface="Arial" charset="0"/>
              <a:buNone/>
              <a:defRPr sz="1800" b="1" kern="1200">
                <a:solidFill>
                  <a:schemeClr val="tx1"/>
                </a:solidFill>
                <a:latin typeface="+mn-lt"/>
                <a:ea typeface="+mn-ea"/>
                <a:cs typeface="+mn-cs"/>
              </a:defRPr>
            </a:lvl3pPr>
            <a:lvl4pPr marL="1371600" indent="0" algn="l" rtl="0" eaLnBrk="0" fontAlgn="base" hangingPunct="0">
              <a:spcBef>
                <a:spcPts val="300"/>
              </a:spcBef>
              <a:spcAft>
                <a:spcPts val="300"/>
              </a:spcAft>
              <a:buFont typeface="Arial" charset="0"/>
              <a:buNone/>
              <a:defRPr sz="1600" b="1" kern="1200">
                <a:solidFill>
                  <a:schemeClr val="tx1"/>
                </a:solidFill>
                <a:latin typeface="+mn-lt"/>
                <a:ea typeface="+mn-ea"/>
                <a:cs typeface="+mn-cs"/>
              </a:defRPr>
            </a:lvl4pPr>
            <a:lvl5pPr marL="1828800" indent="0" algn="l" rtl="0" eaLnBrk="0" fontAlgn="base" hangingPunct="0">
              <a:spcBef>
                <a:spcPts val="300"/>
              </a:spcBef>
              <a:spcAft>
                <a:spcPts val="30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600" b="0" dirty="0" smtClean="0"/>
              <a:t>Private exchanges represent a fundamental market shift, </a:t>
            </a:r>
            <a:r>
              <a:rPr lang="en-US" sz="1600" dirty="0" smtClean="0"/>
              <a:t>empowering individual employees to be the decision makers.</a:t>
            </a:r>
            <a:endParaRPr lang="en-US" sz="1600" b="0" dirty="0"/>
          </a:p>
        </p:txBody>
      </p:sp>
      <p:sp>
        <p:nvSpPr>
          <p:cNvPr id="47" name="Text Box 39"/>
          <p:cNvSpPr txBox="1">
            <a:spLocks noChangeArrowheads="1"/>
          </p:cNvSpPr>
          <p:nvPr/>
        </p:nvSpPr>
        <p:spPr bwMode="gray">
          <a:xfrm>
            <a:off x="1653683" y="3916611"/>
            <a:ext cx="1588957" cy="339014"/>
          </a:xfrm>
          <a:prstGeom prst="rect">
            <a:avLst/>
          </a:prstGeom>
          <a:solidFill>
            <a:schemeClr val="bg1"/>
          </a:solidFill>
          <a:ln w="9525">
            <a:noFill/>
            <a:miter lim="800000"/>
            <a:headEnd/>
            <a:tailEnd/>
          </a:ln>
        </p:spPr>
        <p:txBody>
          <a:bodyPr lIns="0" tIns="0" rIns="0" bIns="0" anchor="ctr"/>
          <a:lstStyle/>
          <a:p>
            <a:pPr algn="ctr">
              <a:lnSpc>
                <a:spcPct val="86000"/>
              </a:lnSpc>
              <a:spcBef>
                <a:spcPct val="50000"/>
              </a:spcBef>
            </a:pPr>
            <a:r>
              <a:rPr lang="en-US" b="1" dirty="0" smtClean="0"/>
              <a:t>Employee Impact</a:t>
            </a:r>
            <a:endParaRPr lang="en-US" b="1" dirty="0"/>
          </a:p>
        </p:txBody>
      </p:sp>
      <p:sp>
        <p:nvSpPr>
          <p:cNvPr id="49" name="Text Placeholder 7"/>
          <p:cNvSpPr txBox="1">
            <a:spLocks/>
          </p:cNvSpPr>
          <p:nvPr/>
        </p:nvSpPr>
        <p:spPr>
          <a:xfrm>
            <a:off x="4761411" y="4091832"/>
            <a:ext cx="3887914" cy="2228760"/>
          </a:xfrm>
          <a:prstGeom prst="rect">
            <a:avLst/>
          </a:prstGeom>
          <a:solidFill>
            <a:schemeClr val="bg1"/>
          </a:solidFill>
          <a:ln w="28575">
            <a:solidFill>
              <a:srgbClr val="00BBEE"/>
            </a:solidFill>
          </a:ln>
        </p:spPr>
        <p:txBody>
          <a:bodyPr wrap="square" lIns="91440" tIns="45720" rIns="91440" bIns="45720" anchor="ctr">
            <a:noAutofit/>
          </a:bodyPr>
          <a:lstStyle>
            <a:lvl1pPr marL="0" indent="0" algn="l" rtl="0" eaLnBrk="0" fontAlgn="base" hangingPunct="0">
              <a:spcBef>
                <a:spcPts val="300"/>
              </a:spcBef>
              <a:spcAft>
                <a:spcPts val="300"/>
              </a:spcAft>
              <a:buFont typeface="Arial" charset="0"/>
              <a:buNone/>
              <a:defRPr lang="de-DE" sz="1800" b="1" kern="1200" dirty="0" smtClean="0">
                <a:solidFill>
                  <a:schemeClr val="tx1"/>
                </a:solidFill>
                <a:latin typeface="+mn-lt"/>
                <a:ea typeface="+mn-ea"/>
                <a:cs typeface="+mn-cs"/>
              </a:defRPr>
            </a:lvl1pPr>
            <a:lvl2pPr marL="457200" indent="0" algn="l" rtl="0" eaLnBrk="0" fontAlgn="base" hangingPunct="0">
              <a:spcBef>
                <a:spcPts val="300"/>
              </a:spcBef>
              <a:spcAft>
                <a:spcPts val="300"/>
              </a:spcAft>
              <a:buFont typeface="Arial" charset="0"/>
              <a:buNone/>
              <a:defRPr sz="2000" b="1" kern="1200">
                <a:solidFill>
                  <a:schemeClr val="tx1"/>
                </a:solidFill>
                <a:latin typeface="+mn-lt"/>
                <a:ea typeface="+mn-ea"/>
                <a:cs typeface="+mn-cs"/>
              </a:defRPr>
            </a:lvl2pPr>
            <a:lvl3pPr marL="914400" indent="0" algn="l" rtl="0" eaLnBrk="0" fontAlgn="base" hangingPunct="0">
              <a:spcBef>
                <a:spcPts val="300"/>
              </a:spcBef>
              <a:spcAft>
                <a:spcPts val="300"/>
              </a:spcAft>
              <a:buFont typeface="Arial" charset="0"/>
              <a:buNone/>
              <a:defRPr sz="1800" b="1" kern="1200">
                <a:solidFill>
                  <a:schemeClr val="tx1"/>
                </a:solidFill>
                <a:latin typeface="+mn-lt"/>
                <a:ea typeface="+mn-ea"/>
                <a:cs typeface="+mn-cs"/>
              </a:defRPr>
            </a:lvl3pPr>
            <a:lvl4pPr marL="1371600" indent="0" algn="l" rtl="0" eaLnBrk="0" fontAlgn="base" hangingPunct="0">
              <a:spcBef>
                <a:spcPts val="300"/>
              </a:spcBef>
              <a:spcAft>
                <a:spcPts val="300"/>
              </a:spcAft>
              <a:buFont typeface="Arial" charset="0"/>
              <a:buNone/>
              <a:defRPr sz="1600" b="1" kern="1200">
                <a:solidFill>
                  <a:schemeClr val="tx1"/>
                </a:solidFill>
                <a:latin typeface="+mn-lt"/>
                <a:ea typeface="+mn-ea"/>
                <a:cs typeface="+mn-cs"/>
              </a:defRPr>
            </a:lvl4pPr>
            <a:lvl5pPr marL="1828800" indent="0" algn="l" rtl="0" eaLnBrk="0" fontAlgn="base" hangingPunct="0">
              <a:spcBef>
                <a:spcPts val="300"/>
              </a:spcBef>
              <a:spcAft>
                <a:spcPts val="30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600" b="0" dirty="0" smtClean="0"/>
              <a:t>Private exchanges allow employers to </a:t>
            </a:r>
            <a:r>
              <a:rPr lang="en-US" sz="1600" dirty="0" smtClean="0"/>
              <a:t>minimize their role </a:t>
            </a:r>
            <a:r>
              <a:rPr lang="en-US" sz="1600" b="0" dirty="0" smtClean="0"/>
              <a:t>in benefits management and </a:t>
            </a:r>
            <a:r>
              <a:rPr lang="en-US" sz="1600" dirty="0" smtClean="0"/>
              <a:t>control costs</a:t>
            </a:r>
            <a:r>
              <a:rPr lang="en-US" sz="1600" b="0" dirty="0" smtClean="0"/>
              <a:t> by shifting financial accountability to employees.</a:t>
            </a:r>
            <a:endParaRPr lang="en-US" sz="1600" b="0" dirty="0"/>
          </a:p>
        </p:txBody>
      </p:sp>
      <p:sp>
        <p:nvSpPr>
          <p:cNvPr id="50" name="Text Box 39"/>
          <p:cNvSpPr txBox="1">
            <a:spLocks noChangeArrowheads="1"/>
          </p:cNvSpPr>
          <p:nvPr/>
        </p:nvSpPr>
        <p:spPr bwMode="gray">
          <a:xfrm>
            <a:off x="5910890" y="3916611"/>
            <a:ext cx="1588957" cy="339014"/>
          </a:xfrm>
          <a:prstGeom prst="rect">
            <a:avLst/>
          </a:prstGeom>
          <a:solidFill>
            <a:schemeClr val="bg1"/>
          </a:solidFill>
          <a:ln w="9525">
            <a:noFill/>
            <a:miter lim="800000"/>
            <a:headEnd/>
            <a:tailEnd/>
          </a:ln>
        </p:spPr>
        <p:txBody>
          <a:bodyPr lIns="0" tIns="0" rIns="0" bIns="0" anchor="ctr"/>
          <a:lstStyle/>
          <a:p>
            <a:pPr algn="ctr">
              <a:lnSpc>
                <a:spcPct val="86000"/>
              </a:lnSpc>
              <a:spcBef>
                <a:spcPct val="50000"/>
              </a:spcBef>
            </a:pPr>
            <a:r>
              <a:rPr lang="en-US" b="1" dirty="0" smtClean="0"/>
              <a:t>Employer Impact</a:t>
            </a:r>
            <a:endParaRPr lang="en-US" b="1" dirty="0"/>
          </a:p>
        </p:txBody>
      </p:sp>
    </p:spTree>
    <p:extLst>
      <p:ext uri="{BB962C8B-B14F-4D97-AF65-F5344CB8AC3E}">
        <p14:creationId xmlns="" xmlns:p14="http://schemas.microsoft.com/office/powerpoint/2010/main" val="1874970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sz="1600" dirty="0"/>
              <a:t>Private Exchanges offer a retail-like, online shopping experience and will become the “Amazon.com of healthcare” that meets digital demand.</a:t>
            </a:r>
          </a:p>
        </p:txBody>
      </p:sp>
      <p:sp>
        <p:nvSpPr>
          <p:cNvPr id="3" name="Title 2"/>
          <p:cNvSpPr>
            <a:spLocks noGrp="1"/>
          </p:cNvSpPr>
          <p:nvPr>
            <p:ph type="title"/>
          </p:nvPr>
        </p:nvSpPr>
        <p:spPr/>
        <p:txBody>
          <a:bodyPr/>
          <a:lstStyle/>
          <a:p>
            <a:r>
              <a:rPr lang="en-US" dirty="0" smtClean="0"/>
              <a:t>Private Exchanges at a Glance</a:t>
            </a:r>
            <a:endParaRPr lang="en-US" dirty="0"/>
          </a:p>
        </p:txBody>
      </p:sp>
      <p:sp>
        <p:nvSpPr>
          <p:cNvPr id="74" name="Content Placeholder 4"/>
          <p:cNvSpPr>
            <a:spLocks noGrp="1"/>
          </p:cNvSpPr>
          <p:nvPr>
            <p:ph idx="1"/>
          </p:nvPr>
        </p:nvSpPr>
        <p:spPr>
          <a:xfrm>
            <a:off x="265117" y="4950830"/>
            <a:ext cx="3923686" cy="1142093"/>
          </a:xfrm>
        </p:spPr>
        <p:txBody>
          <a:bodyPr/>
          <a:lstStyle/>
          <a:p>
            <a:r>
              <a:rPr lang="en-US" sz="1300" dirty="0" smtClean="0"/>
              <a:t>Traditional benefits portals provide an </a:t>
            </a:r>
            <a:r>
              <a:rPr lang="en-US" sz="1300" b="1" dirty="0" smtClean="0"/>
              <a:t>enrollment workflow</a:t>
            </a:r>
            <a:r>
              <a:rPr lang="en-US" sz="1300" dirty="0" smtClean="0"/>
              <a:t> with limited choice, an experience analogous to filling out a form at the doctor’s office.</a:t>
            </a:r>
            <a:endParaRPr lang="en-US" sz="1300" dirty="0"/>
          </a:p>
        </p:txBody>
      </p:sp>
      <p:sp>
        <p:nvSpPr>
          <p:cNvPr id="75" name="Content Placeholder 7"/>
          <p:cNvSpPr txBox="1">
            <a:spLocks/>
          </p:cNvSpPr>
          <p:nvPr/>
        </p:nvSpPr>
        <p:spPr>
          <a:xfrm>
            <a:off x="4926344" y="4950830"/>
            <a:ext cx="4159600" cy="1069521"/>
          </a:xfrm>
          <a:prstGeom prst="rect">
            <a:avLst/>
          </a:prstGeom>
        </p:spPr>
        <p:txBody>
          <a:bodyPr/>
          <a:lst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dirty="0" smtClean="0">
                <a:solidFill>
                  <a:srgbClr val="000000"/>
                </a:solidFill>
              </a:rPr>
              <a:t>Private Exchanges provide an intuitive </a:t>
            </a:r>
            <a:r>
              <a:rPr lang="en-US" sz="1300" b="1" dirty="0" smtClean="0">
                <a:solidFill>
                  <a:srgbClr val="000000"/>
                </a:solidFill>
              </a:rPr>
              <a:t>shopping experience</a:t>
            </a:r>
            <a:r>
              <a:rPr lang="en-US" sz="1300" dirty="0" smtClean="0">
                <a:solidFill>
                  <a:srgbClr val="000000"/>
                </a:solidFill>
              </a:rPr>
              <a:t> with support for defined contribution, product bundling, decision support, and more.</a:t>
            </a:r>
          </a:p>
        </p:txBody>
      </p:sp>
      <p:pic>
        <p:nvPicPr>
          <p:cNvPr id="7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8308" y="1806118"/>
            <a:ext cx="4407636" cy="307068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77"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718" y="1992988"/>
            <a:ext cx="3611756" cy="2168751"/>
          </a:xfrm>
          <a:prstGeom prst="rect">
            <a:avLst/>
          </a:prstGeom>
          <a:noFill/>
          <a:ln w="127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78" name="Isosceles Triangle 77"/>
          <p:cNvSpPr/>
          <p:nvPr/>
        </p:nvSpPr>
        <p:spPr bwMode="auto">
          <a:xfrm rot="5400000">
            <a:off x="3272188" y="3203614"/>
            <a:ext cx="2309344" cy="275690"/>
          </a:xfrm>
          <a:prstGeom prst="triangle">
            <a:avLst/>
          </a:prstGeom>
          <a:solidFill>
            <a:srgbClr val="00BBE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ct val="80000"/>
              </a:lnSpc>
              <a:spcBef>
                <a:spcPct val="0"/>
              </a:spcBef>
              <a:spcAft>
                <a:spcPct val="0"/>
              </a:spcAft>
            </a:pPr>
            <a:endParaRPr lang="en-US" sz="2800" dirty="0" smtClean="0">
              <a:solidFill>
                <a:srgbClr val="000000"/>
              </a:solidFill>
              <a:cs typeface="Arial" charset="0"/>
            </a:endParaRPr>
          </a:p>
        </p:txBody>
      </p:sp>
      <p:pic>
        <p:nvPicPr>
          <p:cNvPr id="79" name="Picture 6" descr="http://image.shutterstock.com/display_pic_with_logo/62451/62451,1216556836,1/stock-photo-friendly-female-doctor-with-medical-authorization-form-15122845.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28762" y="5761777"/>
            <a:ext cx="945898" cy="672638"/>
          </a:xfrm>
          <a:prstGeom prst="rect">
            <a:avLst/>
          </a:prstGeom>
          <a:noFill/>
          <a:extLst>
            <a:ext uri="{909E8E84-426E-40DD-AFC4-6F175D3DCCD1}">
              <a14:hiddenFill xmlns="" xmlns:a14="http://schemas.microsoft.com/office/drawing/2010/main">
                <a:solidFill>
                  <a:srgbClr val="FFFFFF"/>
                </a:solidFill>
              </a14:hiddenFill>
            </a:ext>
          </a:extLst>
        </p:spPr>
      </p:pic>
      <p:sp>
        <p:nvSpPr>
          <p:cNvPr id="80" name="Content Placeholder 4"/>
          <p:cNvSpPr txBox="1">
            <a:spLocks/>
          </p:cNvSpPr>
          <p:nvPr/>
        </p:nvSpPr>
        <p:spPr>
          <a:xfrm>
            <a:off x="1072309" y="5922901"/>
            <a:ext cx="841147" cy="350390"/>
          </a:xfrm>
          <a:prstGeom prst="rect">
            <a:avLst/>
          </a:prstGeom>
          <a:noFill/>
          <a:ln w="12700">
            <a:noFill/>
            <a:miter lim="800000"/>
            <a:headEnd/>
            <a:tailEnd/>
          </a:ln>
        </p:spPr>
        <p:txBody>
          <a:bodyPr vert="horz" wrap="square" lIns="0" tIns="36000" rIns="0" bIns="0" numCol="1" anchor="ctr"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buChar char="•"/>
              <a:defRPr lang="de-DE" sz="1800" kern="12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buChar char="–"/>
              <a:defRPr lang="de-DE" sz="1600" kern="12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buChar char="•"/>
              <a:defRPr lang="de-DE" sz="1400" kern="12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buChar char="–"/>
              <a:defRPr lang="de-DE" sz="1200" kern="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buChar char="•"/>
              <a:defRPr lang="de-DE" sz="11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Clr>
                <a:srgbClr val="000000"/>
              </a:buClr>
              <a:buFont typeface="Arial" pitchFamily="34" charset="0"/>
              <a:buNone/>
            </a:pPr>
            <a:r>
              <a:rPr lang="en-US" sz="1100">
                <a:solidFill>
                  <a:srgbClr val="000000"/>
                </a:solidFill>
              </a:rPr>
              <a:t>User </a:t>
            </a:r>
          </a:p>
          <a:p>
            <a:pPr marL="0" indent="0">
              <a:spcBef>
                <a:spcPts val="0"/>
              </a:spcBef>
              <a:spcAft>
                <a:spcPts val="0"/>
              </a:spcAft>
              <a:buClr>
                <a:srgbClr val="000000"/>
              </a:buClr>
              <a:buFont typeface="Arial" pitchFamily="34" charset="0"/>
              <a:buNone/>
            </a:pPr>
            <a:r>
              <a:rPr lang="en-US" sz="1100">
                <a:solidFill>
                  <a:srgbClr val="000000"/>
                </a:solidFill>
              </a:rPr>
              <a:t>Experience:</a:t>
            </a:r>
          </a:p>
        </p:txBody>
      </p:sp>
      <p:sp>
        <p:nvSpPr>
          <p:cNvPr id="81" name="Rectangle 7"/>
          <p:cNvSpPr>
            <a:spLocks noChangeArrowheads="1"/>
          </p:cNvSpPr>
          <p:nvPr>
            <p:custDataLst>
              <p:tags r:id="rId1"/>
            </p:custDataLst>
          </p:nvPr>
        </p:nvSpPr>
        <p:spPr bwMode="auto">
          <a:xfrm>
            <a:off x="993806" y="5697252"/>
            <a:ext cx="2164080" cy="801687"/>
          </a:xfrm>
          <a:prstGeom prst="rect">
            <a:avLst/>
          </a:prstGeom>
          <a:noFill/>
          <a:ln w="12700" algn="ctr">
            <a:solidFill>
              <a:schemeClr val="tx1"/>
            </a:solidFill>
            <a:miter lim="800000"/>
            <a:headEnd/>
            <a:tailEnd/>
          </a:ln>
        </p:spPr>
        <p:txBody>
          <a:bodyPr wrap="none" lIns="0" tIns="91440" bIns="91440" anchor="ctr"/>
          <a:lstStyle/>
          <a:p>
            <a:pPr marL="119063" eaLnBrk="0" fontAlgn="base" hangingPunct="0">
              <a:spcAft>
                <a:spcPct val="0"/>
              </a:spcAft>
            </a:pPr>
            <a:endParaRPr lang="en-US" sz="1100" dirty="0">
              <a:solidFill>
                <a:srgbClr val="002C77"/>
              </a:solidFill>
              <a:cs typeface="Arial" charset="0"/>
            </a:endParaRPr>
          </a:p>
        </p:txBody>
      </p:sp>
      <p:pic>
        <p:nvPicPr>
          <p:cNvPr id="84" name="Picture 8" descr="http://phandroid.s3.amazonaws.com/wp-content/uploads/2010/09/amazon-logo-1.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t="32837" b="33582"/>
          <a:stretch/>
        </p:blipFill>
        <p:spPr bwMode="auto">
          <a:xfrm>
            <a:off x="6681466" y="5880163"/>
            <a:ext cx="1297940" cy="435866"/>
          </a:xfrm>
          <a:prstGeom prst="rect">
            <a:avLst/>
          </a:prstGeom>
          <a:noFill/>
          <a:extLst>
            <a:ext uri="{909E8E84-426E-40DD-AFC4-6F175D3DCCD1}">
              <a14:hiddenFill xmlns="" xmlns:a14="http://schemas.microsoft.com/office/drawing/2010/main">
                <a:solidFill>
                  <a:srgbClr val="FFFFFF"/>
                </a:solidFill>
              </a14:hiddenFill>
            </a:ext>
          </a:extLst>
        </p:spPr>
      </p:pic>
      <p:sp>
        <p:nvSpPr>
          <p:cNvPr id="85" name="Content Placeholder 4"/>
          <p:cNvSpPr txBox="1">
            <a:spLocks/>
          </p:cNvSpPr>
          <p:nvPr/>
        </p:nvSpPr>
        <p:spPr>
          <a:xfrm>
            <a:off x="5863349" y="5922901"/>
            <a:ext cx="841147" cy="350390"/>
          </a:xfrm>
          <a:prstGeom prst="rect">
            <a:avLst/>
          </a:prstGeom>
          <a:noFill/>
          <a:ln w="12700">
            <a:noFill/>
            <a:miter lim="800000"/>
            <a:headEnd/>
            <a:tailEnd/>
          </a:ln>
        </p:spPr>
        <p:txBody>
          <a:bodyPr vert="horz" wrap="square" lIns="0" tIns="36000" rIns="0" bIns="0" numCol="1" anchor="ctr"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buChar char="•"/>
              <a:defRPr lang="de-DE" sz="1800" kern="12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buChar char="–"/>
              <a:defRPr lang="de-DE" sz="1600" kern="12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buChar char="•"/>
              <a:defRPr lang="de-DE" sz="1400" kern="12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buChar char="–"/>
              <a:defRPr lang="de-DE" sz="1200" kern="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buChar char="•"/>
              <a:defRPr lang="de-DE" sz="11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Clr>
                <a:srgbClr val="000000"/>
              </a:buClr>
              <a:buFont typeface="Arial" pitchFamily="34" charset="0"/>
              <a:buNone/>
            </a:pPr>
            <a:r>
              <a:rPr lang="en-US" sz="1100">
                <a:solidFill>
                  <a:srgbClr val="000000"/>
                </a:solidFill>
              </a:rPr>
              <a:t>User </a:t>
            </a:r>
          </a:p>
          <a:p>
            <a:pPr marL="0" indent="0">
              <a:spcBef>
                <a:spcPts val="0"/>
              </a:spcBef>
              <a:spcAft>
                <a:spcPts val="0"/>
              </a:spcAft>
              <a:buClr>
                <a:srgbClr val="000000"/>
              </a:buClr>
              <a:buFont typeface="Arial" pitchFamily="34" charset="0"/>
              <a:buNone/>
            </a:pPr>
            <a:r>
              <a:rPr lang="en-US" sz="1100">
                <a:solidFill>
                  <a:srgbClr val="000000"/>
                </a:solidFill>
              </a:rPr>
              <a:t>Experience:</a:t>
            </a:r>
          </a:p>
        </p:txBody>
      </p:sp>
      <p:sp>
        <p:nvSpPr>
          <p:cNvPr id="86" name="Rectangle 7"/>
          <p:cNvSpPr>
            <a:spLocks noChangeArrowheads="1"/>
          </p:cNvSpPr>
          <p:nvPr>
            <p:custDataLst>
              <p:tags r:id="rId2"/>
            </p:custDataLst>
          </p:nvPr>
        </p:nvSpPr>
        <p:spPr bwMode="auto">
          <a:xfrm>
            <a:off x="5784846" y="5697252"/>
            <a:ext cx="2164080" cy="801687"/>
          </a:xfrm>
          <a:prstGeom prst="rect">
            <a:avLst/>
          </a:prstGeom>
          <a:noFill/>
          <a:ln w="12700" algn="ctr">
            <a:solidFill>
              <a:schemeClr val="tx1"/>
            </a:solidFill>
            <a:miter lim="800000"/>
            <a:headEnd/>
            <a:tailEnd/>
          </a:ln>
        </p:spPr>
        <p:txBody>
          <a:bodyPr wrap="none" lIns="0" tIns="91440" bIns="91440" anchor="ctr"/>
          <a:lstStyle/>
          <a:p>
            <a:pPr marL="119063" eaLnBrk="0" fontAlgn="base" hangingPunct="0">
              <a:spcAft>
                <a:spcPct val="0"/>
              </a:spcAft>
            </a:pPr>
            <a:endParaRPr lang="en-US" sz="1100" dirty="0">
              <a:solidFill>
                <a:srgbClr val="002C77"/>
              </a:solidFill>
              <a:cs typeface="Arial" charset="0"/>
            </a:endParaRPr>
          </a:p>
        </p:txBody>
      </p:sp>
      <p:pic>
        <p:nvPicPr>
          <p:cNvPr id="95"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27218" y="3455759"/>
            <a:ext cx="3705225" cy="1276350"/>
          </a:xfrm>
          <a:prstGeom prst="rect">
            <a:avLst/>
          </a:prstGeom>
          <a:noFill/>
          <a:ln w="127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4104489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Public Exchange Models</a:t>
            </a:r>
            <a:endParaRPr lang="en-US" dirty="0">
              <a:solidFill>
                <a:schemeClr val="accent4">
                  <a:lumMod val="60000"/>
                  <a:lumOff val="40000"/>
                </a:schemeClr>
              </a:solidFill>
            </a:endParaRPr>
          </a:p>
        </p:txBody>
      </p:sp>
      <p:sp>
        <p:nvSpPr>
          <p:cNvPr id="5" name="Rectangle 4"/>
          <p:cNvSpPr/>
          <p:nvPr/>
        </p:nvSpPr>
        <p:spPr>
          <a:xfrm>
            <a:off x="745366" y="2218133"/>
            <a:ext cx="2304416" cy="1600676"/>
          </a:xfrm>
          <a:prstGeom prst="rect">
            <a:avLst/>
          </a:prstGeom>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t" anchorCtr="0"/>
          <a:lstStyle/>
          <a:p>
            <a:pPr algn="ctr"/>
            <a:endParaRPr lang="en-US" sz="1800" b="1" dirty="0">
              <a:solidFill>
                <a:schemeClr val="tx1"/>
              </a:solidFill>
              <a:latin typeface="Calibri" panose="020F0502020204030204" pitchFamily="34" charset="0"/>
            </a:endParaRPr>
          </a:p>
        </p:txBody>
      </p:sp>
      <p:sp>
        <p:nvSpPr>
          <p:cNvPr id="7" name="Rectangle 6"/>
          <p:cNvSpPr/>
          <p:nvPr/>
        </p:nvSpPr>
        <p:spPr>
          <a:xfrm>
            <a:off x="6148552" y="2218133"/>
            <a:ext cx="2304416" cy="1600676"/>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n-US" sz="1800" b="1" dirty="0">
              <a:solidFill>
                <a:schemeClr val="tx1"/>
              </a:solidFill>
              <a:latin typeface="Calibri" panose="020F0502020204030204" pitchFamily="34" charset="0"/>
            </a:endParaRPr>
          </a:p>
        </p:txBody>
      </p:sp>
      <p:sp>
        <p:nvSpPr>
          <p:cNvPr id="8" name="Rectangle 7"/>
          <p:cNvSpPr/>
          <p:nvPr/>
        </p:nvSpPr>
        <p:spPr>
          <a:xfrm>
            <a:off x="1347119" y="2138510"/>
            <a:ext cx="1302793" cy="369332"/>
          </a:xfrm>
          <a:prstGeom prst="rect">
            <a:avLst/>
          </a:prstGeom>
        </p:spPr>
        <p:txBody>
          <a:bodyPr wrap="none">
            <a:spAutoFit/>
          </a:bodyPr>
          <a:lstStyle/>
          <a:p>
            <a:pPr algn="ctr"/>
            <a:r>
              <a:rPr lang="en-US" b="1" dirty="0" smtClean="0">
                <a:latin typeface="Calibri" panose="020F0502020204030204" pitchFamily="34" charset="0"/>
              </a:rPr>
              <a:t>State Based</a:t>
            </a:r>
            <a:endParaRPr lang="en-US" b="1" dirty="0">
              <a:latin typeface="Calibri" panose="020F0502020204030204" pitchFamily="34" charset="0"/>
            </a:endParaRPr>
          </a:p>
        </p:txBody>
      </p:sp>
      <p:sp>
        <p:nvSpPr>
          <p:cNvPr id="10" name="Rectangle 9"/>
          <p:cNvSpPr/>
          <p:nvPr/>
        </p:nvSpPr>
        <p:spPr>
          <a:xfrm>
            <a:off x="6860228" y="2138510"/>
            <a:ext cx="887935" cy="369332"/>
          </a:xfrm>
          <a:prstGeom prst="rect">
            <a:avLst/>
          </a:prstGeom>
        </p:spPr>
        <p:txBody>
          <a:bodyPr wrap="none">
            <a:spAutoFit/>
          </a:bodyPr>
          <a:lstStyle/>
          <a:p>
            <a:pPr algn="ctr"/>
            <a:r>
              <a:rPr lang="en-US" b="1" dirty="0" smtClean="0">
                <a:latin typeface="Calibri" panose="020F0502020204030204" pitchFamily="34" charset="0"/>
              </a:rPr>
              <a:t>Federal</a:t>
            </a:r>
            <a:endParaRPr lang="en-US" b="1" dirty="0">
              <a:latin typeface="Calibri" panose="020F0502020204030204" pitchFamily="34" charset="0"/>
            </a:endParaRPr>
          </a:p>
        </p:txBody>
      </p:sp>
      <p:sp>
        <p:nvSpPr>
          <p:cNvPr id="15" name="Left-Right Arrow 14"/>
          <p:cNvSpPr/>
          <p:nvPr/>
        </p:nvSpPr>
        <p:spPr>
          <a:xfrm>
            <a:off x="307975" y="1682263"/>
            <a:ext cx="8640811" cy="559335"/>
          </a:xfrm>
          <a:prstGeom prst="lef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latin typeface="Calibri" panose="020F0502020204030204" pitchFamily="34" charset="0"/>
              </a:rPr>
              <a:t>Exchange Model Continuum</a:t>
            </a:r>
            <a:endParaRPr lang="en-US" b="1" dirty="0">
              <a:latin typeface="Calibri" panose="020F0502020204030204" pitchFamily="34" charset="0"/>
            </a:endParaRPr>
          </a:p>
        </p:txBody>
      </p:sp>
      <p:grpSp>
        <p:nvGrpSpPr>
          <p:cNvPr id="27" name="Group 26"/>
          <p:cNvGrpSpPr/>
          <p:nvPr/>
        </p:nvGrpSpPr>
        <p:grpSpPr>
          <a:xfrm>
            <a:off x="3388903" y="2218133"/>
            <a:ext cx="2304416" cy="1600676"/>
            <a:chOff x="3229099" y="2467855"/>
            <a:chExt cx="2721428" cy="2162295"/>
          </a:xfrm>
        </p:grpSpPr>
        <p:sp>
          <p:nvSpPr>
            <p:cNvPr id="6" name="Rectangle 5"/>
            <p:cNvSpPr/>
            <p:nvPr/>
          </p:nvSpPr>
          <p:spPr>
            <a:xfrm>
              <a:off x="3252850" y="2467855"/>
              <a:ext cx="2690750" cy="2162294"/>
            </a:xfrm>
            <a:prstGeom prst="rect">
              <a:avLst/>
            </a:prstGeom>
            <a:gradFill flip="none" rotWithShape="1">
              <a:gsLst>
                <a:gs pos="44000">
                  <a:schemeClr val="accent1">
                    <a:tint val="66000"/>
                    <a:satMod val="160000"/>
                    <a:alpha val="61000"/>
                  </a:schemeClr>
                </a:gs>
                <a:gs pos="53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800" b="1" dirty="0">
                <a:solidFill>
                  <a:schemeClr val="tx1"/>
                </a:solidFill>
                <a:latin typeface="Calibri" panose="020F0502020204030204" pitchFamily="34" charset="0"/>
              </a:endParaRPr>
            </a:p>
          </p:txBody>
        </p:sp>
        <p:cxnSp>
          <p:nvCxnSpPr>
            <p:cNvPr id="16" name="Straight Connector 15"/>
            <p:cNvCxnSpPr/>
            <p:nvPr/>
          </p:nvCxnSpPr>
          <p:spPr>
            <a:xfrm>
              <a:off x="4589813" y="4628519"/>
              <a:ext cx="136071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50527" y="2467855"/>
              <a:ext cx="0" cy="216229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82886" y="2476882"/>
              <a:ext cx="136071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29099" y="2476882"/>
              <a:ext cx="1360714"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29676" y="2467855"/>
              <a:ext cx="0" cy="216229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29099" y="4628519"/>
              <a:ext cx="1360714"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Text Placeholder 2"/>
          <p:cNvSpPr txBox="1">
            <a:spLocks/>
          </p:cNvSpPr>
          <p:nvPr/>
        </p:nvSpPr>
        <p:spPr>
          <a:xfrm>
            <a:off x="431801" y="1172438"/>
            <a:ext cx="8229340" cy="724608"/>
          </a:xfrm>
          <a:prstGeom prst="rect">
            <a:avLst/>
          </a:prstGeom>
        </p:spPr>
        <p:txBody>
          <a:bodyPr/>
          <a:lstStyle>
            <a:lvl1pPr marL="342900" indent="-342900" algn="l" rtl="0" eaLnBrk="1" fontAlgn="base" hangingPunct="1">
              <a:spcBef>
                <a:spcPct val="20000"/>
              </a:spcBef>
              <a:spcAft>
                <a:spcPct val="0"/>
              </a:spcAft>
              <a:buFont typeface="Arial" charset="0"/>
              <a:defRPr sz="1000" kern="1200">
                <a:solidFill>
                  <a:schemeClr val="tx1"/>
                </a:solidFill>
                <a:latin typeface="Arial" pitchFamily="34" charset="0"/>
                <a:ea typeface="Arial" pitchFamily="-105" charset="-52"/>
                <a:cs typeface="Arial" pitchFamily="34" charset="0"/>
              </a:defRPr>
            </a:lvl1pPr>
            <a:lvl2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2pPr>
            <a:lvl3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3pPr>
            <a:lvl4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4pPr>
            <a:lvl5pPr marL="269875" indent="-269875" algn="l" rtl="0" eaLnBrk="1" fontAlgn="base" hangingPunct="1">
              <a:spcBef>
                <a:spcPct val="20000"/>
              </a:spcBef>
              <a:spcAft>
                <a:spcPct val="0"/>
              </a:spcAft>
              <a:buFont typeface="Lucida Grande" pitchFamily="-105" charset="0"/>
              <a:buChar char="−"/>
              <a:defRPr sz="1000" kern="1200">
                <a:solidFill>
                  <a:srgbClr val="778888"/>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700" dirty="0" smtClean="0">
                <a:latin typeface="Calibri" panose="020F0502020204030204" pitchFamily="34" charset="0"/>
              </a:rPr>
              <a:t>There are 3 types of public exchanges, the most common for 2014 being the Federally Facilitated Marketplace (FFM)</a:t>
            </a:r>
            <a:endParaRPr lang="en-US" sz="1700" dirty="0">
              <a:latin typeface="Calibri" panose="020F0502020204030204" pitchFamily="34" charset="0"/>
            </a:endParaRPr>
          </a:p>
        </p:txBody>
      </p:sp>
      <p:sp>
        <p:nvSpPr>
          <p:cNvPr id="30" name="Rectangle 29"/>
          <p:cNvSpPr/>
          <p:nvPr/>
        </p:nvSpPr>
        <p:spPr>
          <a:xfrm>
            <a:off x="4109348" y="2138510"/>
            <a:ext cx="1291444" cy="369332"/>
          </a:xfrm>
          <a:prstGeom prst="rect">
            <a:avLst/>
          </a:prstGeom>
        </p:spPr>
        <p:txBody>
          <a:bodyPr wrap="none">
            <a:spAutoFit/>
          </a:bodyPr>
          <a:lstStyle/>
          <a:p>
            <a:pPr algn="ctr"/>
            <a:r>
              <a:rPr lang="en-US" b="1" dirty="0" smtClean="0">
                <a:latin typeface="Calibri" panose="020F0502020204030204" pitchFamily="34" charset="0"/>
              </a:rPr>
              <a:t>Partnership</a:t>
            </a:r>
            <a:endParaRPr lang="en-US" b="1" dirty="0">
              <a:latin typeface="Calibri" panose="020F0502020204030204" pitchFamily="34" charset="0"/>
            </a:endParaRPr>
          </a:p>
        </p:txBody>
      </p:sp>
      <p:sp>
        <p:nvSpPr>
          <p:cNvPr id="38" name="AutoShape 4" descr="http://www.iconarchive.com/download/i43055/oxygen-icons.org/oxygen/Devices-computer-laptop.ic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AutoShape 6" descr="http://www.iconarchive.com/download/i43055/oxygen-icons.org/oxygen/Devices-computer-laptop.ico"/>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AutoShape 8" descr="http://www.iconarchive.com/download/i43055/oxygen-icons.org/oxygen/Devices-computer-laptop.ico"/>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AutoShape 10" descr="http://www.iconarchive.com/download/i43055/oxygen-icons.org/oxygen/Devices-computer-laptop.ico"/>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4" name="Group 43"/>
          <p:cNvGrpSpPr/>
          <p:nvPr/>
        </p:nvGrpSpPr>
        <p:grpSpPr>
          <a:xfrm>
            <a:off x="1150020" y="2378275"/>
            <a:ext cx="1665459" cy="1251285"/>
            <a:chOff x="-2153390" y="3886200"/>
            <a:chExt cx="2438400" cy="2438400"/>
          </a:xfrm>
        </p:grpSpPr>
        <p:pic>
          <p:nvPicPr>
            <p:cNvPr id="12300" name="Picture 12" descr="Devices computer laptop 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3390" y="3886200"/>
              <a:ext cx="24384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Freeform 31"/>
            <p:cNvSpPr>
              <a:spLocks/>
            </p:cNvSpPr>
            <p:nvPr/>
          </p:nvSpPr>
          <p:spPr bwMode="auto">
            <a:xfrm>
              <a:off x="-1229168" y="4220720"/>
              <a:ext cx="589956" cy="975586"/>
            </a:xfrm>
            <a:custGeom>
              <a:avLst/>
              <a:gdLst>
                <a:gd name="T0" fmla="*/ 47 w 608"/>
                <a:gd name="T1" fmla="*/ 0 h 1018"/>
                <a:gd name="T2" fmla="*/ 326 w 608"/>
                <a:gd name="T3" fmla="*/ 61 h 1018"/>
                <a:gd name="T4" fmla="*/ 265 w 608"/>
                <a:gd name="T5" fmla="*/ 361 h 1018"/>
                <a:gd name="T6" fmla="*/ 579 w 608"/>
                <a:gd name="T7" fmla="*/ 817 h 1018"/>
                <a:gd name="T8" fmla="*/ 608 w 608"/>
                <a:gd name="T9" fmla="*/ 874 h 1018"/>
                <a:gd name="T10" fmla="*/ 578 w 608"/>
                <a:gd name="T11" fmla="*/ 903 h 1018"/>
                <a:gd name="T12" fmla="*/ 558 w 608"/>
                <a:gd name="T13" fmla="*/ 953 h 1018"/>
                <a:gd name="T14" fmla="*/ 540 w 608"/>
                <a:gd name="T15" fmla="*/ 983 h 1018"/>
                <a:gd name="T16" fmla="*/ 560 w 608"/>
                <a:gd name="T17" fmla="*/ 1010 h 1018"/>
                <a:gd name="T18" fmla="*/ 527 w 608"/>
                <a:gd name="T19" fmla="*/ 1018 h 1018"/>
                <a:gd name="T20" fmla="*/ 343 w 608"/>
                <a:gd name="T21" fmla="*/ 1011 h 1018"/>
                <a:gd name="T22" fmla="*/ 331 w 608"/>
                <a:gd name="T23" fmla="*/ 952 h 1018"/>
                <a:gd name="T24" fmla="*/ 299 w 608"/>
                <a:gd name="T25" fmla="*/ 908 h 1018"/>
                <a:gd name="T26" fmla="*/ 275 w 608"/>
                <a:gd name="T27" fmla="*/ 893 h 1018"/>
                <a:gd name="T28" fmla="*/ 269 w 608"/>
                <a:gd name="T29" fmla="*/ 862 h 1018"/>
                <a:gd name="T30" fmla="*/ 249 w 608"/>
                <a:gd name="T31" fmla="*/ 845 h 1018"/>
                <a:gd name="T32" fmla="*/ 230 w 608"/>
                <a:gd name="T33" fmla="*/ 824 h 1018"/>
                <a:gd name="T34" fmla="*/ 223 w 608"/>
                <a:gd name="T35" fmla="*/ 800 h 1018"/>
                <a:gd name="T36" fmla="*/ 205 w 608"/>
                <a:gd name="T37" fmla="*/ 784 h 1018"/>
                <a:gd name="T38" fmla="*/ 177 w 608"/>
                <a:gd name="T39" fmla="*/ 793 h 1018"/>
                <a:gd name="T40" fmla="*/ 144 w 608"/>
                <a:gd name="T41" fmla="*/ 780 h 1018"/>
                <a:gd name="T42" fmla="*/ 144 w 608"/>
                <a:gd name="T43" fmla="*/ 767 h 1018"/>
                <a:gd name="T44" fmla="*/ 143 w 608"/>
                <a:gd name="T45" fmla="*/ 739 h 1018"/>
                <a:gd name="T46" fmla="*/ 130 w 608"/>
                <a:gd name="T47" fmla="*/ 708 h 1018"/>
                <a:gd name="T48" fmla="*/ 129 w 608"/>
                <a:gd name="T49" fmla="*/ 683 h 1018"/>
                <a:gd name="T50" fmla="*/ 114 w 608"/>
                <a:gd name="T51" fmla="*/ 660 h 1018"/>
                <a:gd name="T52" fmla="*/ 118 w 608"/>
                <a:gd name="T53" fmla="*/ 639 h 1018"/>
                <a:gd name="T54" fmla="*/ 78 w 608"/>
                <a:gd name="T55" fmla="*/ 587 h 1018"/>
                <a:gd name="T56" fmla="*/ 78 w 608"/>
                <a:gd name="T57" fmla="*/ 558 h 1018"/>
                <a:gd name="T58" fmla="*/ 99 w 608"/>
                <a:gd name="T59" fmla="*/ 546 h 1018"/>
                <a:gd name="T60" fmla="*/ 99 w 608"/>
                <a:gd name="T61" fmla="*/ 528 h 1018"/>
                <a:gd name="T62" fmla="*/ 78 w 608"/>
                <a:gd name="T63" fmla="*/ 522 h 1018"/>
                <a:gd name="T64" fmla="*/ 69 w 608"/>
                <a:gd name="T65" fmla="*/ 494 h 1018"/>
                <a:gd name="T66" fmla="*/ 59 w 608"/>
                <a:gd name="T67" fmla="*/ 445 h 1018"/>
                <a:gd name="T68" fmla="*/ 89 w 608"/>
                <a:gd name="T69" fmla="*/ 472 h 1018"/>
                <a:gd name="T70" fmla="*/ 77 w 608"/>
                <a:gd name="T71" fmla="*/ 437 h 1018"/>
                <a:gd name="T72" fmla="*/ 99 w 608"/>
                <a:gd name="T73" fmla="*/ 437 h 1018"/>
                <a:gd name="T74" fmla="*/ 99 w 608"/>
                <a:gd name="T75" fmla="*/ 411 h 1018"/>
                <a:gd name="T76" fmla="*/ 77 w 608"/>
                <a:gd name="T77" fmla="*/ 394 h 1018"/>
                <a:gd name="T78" fmla="*/ 66 w 608"/>
                <a:gd name="T79" fmla="*/ 418 h 1018"/>
                <a:gd name="T80" fmla="*/ 47 w 608"/>
                <a:gd name="T81" fmla="*/ 410 h 1018"/>
                <a:gd name="T82" fmla="*/ 8 w 608"/>
                <a:gd name="T83" fmla="*/ 296 h 1018"/>
                <a:gd name="T84" fmla="*/ 18 w 608"/>
                <a:gd name="T85" fmla="*/ 214 h 1018"/>
                <a:gd name="T86" fmla="*/ 0 w 608"/>
                <a:gd name="T87" fmla="*/ 168 h 1018"/>
                <a:gd name="T88" fmla="*/ 9 w 608"/>
                <a:gd name="T89" fmla="*/ 132 h 1018"/>
                <a:gd name="T90" fmla="*/ 29 w 608"/>
                <a:gd name="T91" fmla="*/ 125 h 1018"/>
                <a:gd name="T92" fmla="*/ 47 w 608"/>
                <a:gd name="T93" fmla="*/ 69 h 1018"/>
                <a:gd name="T94" fmla="*/ 47 w 608"/>
                <a:gd name="T9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8" h="1018">
                  <a:moveTo>
                    <a:pt x="47" y="0"/>
                  </a:moveTo>
                  <a:lnTo>
                    <a:pt x="326" y="61"/>
                  </a:lnTo>
                  <a:lnTo>
                    <a:pt x="265" y="361"/>
                  </a:lnTo>
                  <a:lnTo>
                    <a:pt x="579" y="817"/>
                  </a:lnTo>
                  <a:lnTo>
                    <a:pt x="608" y="874"/>
                  </a:lnTo>
                  <a:lnTo>
                    <a:pt x="578" y="903"/>
                  </a:lnTo>
                  <a:lnTo>
                    <a:pt x="558" y="953"/>
                  </a:lnTo>
                  <a:lnTo>
                    <a:pt x="540" y="983"/>
                  </a:lnTo>
                  <a:lnTo>
                    <a:pt x="560" y="1010"/>
                  </a:lnTo>
                  <a:lnTo>
                    <a:pt x="527" y="1018"/>
                  </a:lnTo>
                  <a:lnTo>
                    <a:pt x="343" y="1011"/>
                  </a:lnTo>
                  <a:lnTo>
                    <a:pt x="331" y="952"/>
                  </a:lnTo>
                  <a:lnTo>
                    <a:pt x="299" y="908"/>
                  </a:lnTo>
                  <a:lnTo>
                    <a:pt x="275" y="893"/>
                  </a:lnTo>
                  <a:lnTo>
                    <a:pt x="269" y="862"/>
                  </a:lnTo>
                  <a:lnTo>
                    <a:pt x="249" y="845"/>
                  </a:lnTo>
                  <a:lnTo>
                    <a:pt x="230" y="824"/>
                  </a:lnTo>
                  <a:lnTo>
                    <a:pt x="223" y="800"/>
                  </a:lnTo>
                  <a:lnTo>
                    <a:pt x="205" y="784"/>
                  </a:lnTo>
                  <a:lnTo>
                    <a:pt x="177" y="793"/>
                  </a:lnTo>
                  <a:lnTo>
                    <a:pt x="144" y="780"/>
                  </a:lnTo>
                  <a:lnTo>
                    <a:pt x="144" y="767"/>
                  </a:lnTo>
                  <a:lnTo>
                    <a:pt x="143" y="739"/>
                  </a:lnTo>
                  <a:lnTo>
                    <a:pt x="130" y="708"/>
                  </a:lnTo>
                  <a:lnTo>
                    <a:pt x="129" y="683"/>
                  </a:lnTo>
                  <a:lnTo>
                    <a:pt x="114" y="660"/>
                  </a:lnTo>
                  <a:lnTo>
                    <a:pt x="118" y="639"/>
                  </a:lnTo>
                  <a:lnTo>
                    <a:pt x="78" y="587"/>
                  </a:lnTo>
                  <a:lnTo>
                    <a:pt x="78" y="558"/>
                  </a:lnTo>
                  <a:lnTo>
                    <a:pt x="99" y="546"/>
                  </a:lnTo>
                  <a:lnTo>
                    <a:pt x="99" y="528"/>
                  </a:lnTo>
                  <a:lnTo>
                    <a:pt x="78" y="522"/>
                  </a:lnTo>
                  <a:lnTo>
                    <a:pt x="69" y="494"/>
                  </a:lnTo>
                  <a:lnTo>
                    <a:pt x="59" y="445"/>
                  </a:lnTo>
                  <a:lnTo>
                    <a:pt x="89" y="472"/>
                  </a:lnTo>
                  <a:lnTo>
                    <a:pt x="77" y="437"/>
                  </a:lnTo>
                  <a:lnTo>
                    <a:pt x="99" y="437"/>
                  </a:lnTo>
                  <a:lnTo>
                    <a:pt x="99" y="411"/>
                  </a:lnTo>
                  <a:lnTo>
                    <a:pt x="77" y="394"/>
                  </a:lnTo>
                  <a:lnTo>
                    <a:pt x="66" y="418"/>
                  </a:lnTo>
                  <a:lnTo>
                    <a:pt x="47" y="410"/>
                  </a:lnTo>
                  <a:lnTo>
                    <a:pt x="8" y="296"/>
                  </a:lnTo>
                  <a:lnTo>
                    <a:pt x="18" y="214"/>
                  </a:lnTo>
                  <a:lnTo>
                    <a:pt x="0" y="168"/>
                  </a:lnTo>
                  <a:lnTo>
                    <a:pt x="9" y="132"/>
                  </a:lnTo>
                  <a:lnTo>
                    <a:pt x="29" y="125"/>
                  </a:lnTo>
                  <a:lnTo>
                    <a:pt x="47" y="69"/>
                  </a:lnTo>
                  <a:lnTo>
                    <a:pt x="47" y="0"/>
                  </a:lnTo>
                  <a:close/>
                </a:path>
              </a:pathLst>
            </a:custGeom>
            <a:solidFill>
              <a:srgbClr val="FF9797"/>
            </a:solidFill>
            <a:ln w="6350" cap="flat">
              <a:solidFill>
                <a:schemeClr val="accent6"/>
              </a:solidFill>
              <a:prstDash val="solid"/>
              <a:round/>
              <a:headEnd/>
              <a:tailEnd/>
            </a:ln>
            <a:scene3d>
              <a:camera prst="orthographicFront">
                <a:rot lat="19200000" lon="0" rev="0"/>
              </a:camera>
              <a:lightRig rig="threePt" dir="t"/>
            </a:scene3d>
            <a:sp3d extrusionH="76200" contourW="12700">
              <a:bevelT w="0" h="0"/>
              <a:bevelB w="0" h="6350"/>
              <a:extrusionClr>
                <a:srgbClr val="FF9797"/>
              </a:extrusionClr>
              <a:contourClr>
                <a:srgbClr val="AA1133"/>
              </a:contourClr>
            </a:sp3d>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pic>
        <p:nvPicPr>
          <p:cNvPr id="53" name="Picture 12" descr="Devices computer laptop 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15851" y="2457105"/>
            <a:ext cx="1376413" cy="12512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5" name="Group 93"/>
          <p:cNvGrpSpPr>
            <a:grpSpLocks/>
          </p:cNvGrpSpPr>
          <p:nvPr/>
        </p:nvGrpSpPr>
        <p:grpSpPr bwMode="auto">
          <a:xfrm>
            <a:off x="4598997" y="2768228"/>
            <a:ext cx="464143" cy="385684"/>
            <a:chOff x="557" y="2295"/>
            <a:chExt cx="1876" cy="1326"/>
          </a:xfrm>
          <a:solidFill>
            <a:schemeClr val="accent3">
              <a:lumMod val="20000"/>
              <a:lumOff val="80000"/>
            </a:schemeClr>
          </a:solidFill>
        </p:grpSpPr>
        <p:sp>
          <p:nvSpPr>
            <p:cNvPr id="56" name="Freeform 94"/>
            <p:cNvSpPr>
              <a:spLocks/>
            </p:cNvSpPr>
            <p:nvPr/>
          </p:nvSpPr>
          <p:spPr bwMode="auto">
            <a:xfrm>
              <a:off x="557" y="2295"/>
              <a:ext cx="1876" cy="284"/>
            </a:xfrm>
            <a:custGeom>
              <a:avLst/>
              <a:gdLst>
                <a:gd name="T0" fmla="*/ 0 w 2667"/>
                <a:gd name="T1" fmla="*/ 403 h 404"/>
                <a:gd name="T2" fmla="*/ 1347 w 2667"/>
                <a:gd name="T3" fmla="*/ 0 h 404"/>
                <a:gd name="T4" fmla="*/ 2666 w 2667"/>
                <a:gd name="T5" fmla="*/ 403 h 404"/>
                <a:gd name="T6" fmla="*/ 0 w 2667"/>
                <a:gd name="T7" fmla="*/ 403 h 404"/>
                <a:gd name="T8" fmla="*/ 0 60000 65536"/>
                <a:gd name="T9" fmla="*/ 0 60000 65536"/>
                <a:gd name="T10" fmla="*/ 0 60000 65536"/>
                <a:gd name="T11" fmla="*/ 0 60000 65536"/>
                <a:gd name="T12" fmla="*/ 0 w 2667"/>
                <a:gd name="T13" fmla="*/ 0 h 404"/>
                <a:gd name="T14" fmla="*/ 2667 w 2667"/>
                <a:gd name="T15" fmla="*/ 404 h 404"/>
              </a:gdLst>
              <a:ahLst/>
              <a:cxnLst>
                <a:cxn ang="T8">
                  <a:pos x="T0" y="T1"/>
                </a:cxn>
                <a:cxn ang="T9">
                  <a:pos x="T2" y="T3"/>
                </a:cxn>
                <a:cxn ang="T10">
                  <a:pos x="T4" y="T5"/>
                </a:cxn>
                <a:cxn ang="T11">
                  <a:pos x="T6" y="T7"/>
                </a:cxn>
              </a:cxnLst>
              <a:rect l="T12" t="T13" r="T14" b="T15"/>
              <a:pathLst>
                <a:path w="2667" h="404">
                  <a:moveTo>
                    <a:pt x="0" y="403"/>
                  </a:moveTo>
                  <a:lnTo>
                    <a:pt x="1347" y="0"/>
                  </a:lnTo>
                  <a:lnTo>
                    <a:pt x="2666" y="403"/>
                  </a:lnTo>
                  <a:lnTo>
                    <a:pt x="0" y="403"/>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57" name="Rectangle 95"/>
            <p:cNvSpPr>
              <a:spLocks noChangeArrowheads="1"/>
            </p:cNvSpPr>
            <p:nvPr/>
          </p:nvSpPr>
          <p:spPr bwMode="auto">
            <a:xfrm>
              <a:off x="565" y="2585"/>
              <a:ext cx="1868" cy="38"/>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sp>
          <p:nvSpPr>
            <p:cNvPr id="58" name="Freeform 96"/>
            <p:cNvSpPr>
              <a:spLocks/>
            </p:cNvSpPr>
            <p:nvPr/>
          </p:nvSpPr>
          <p:spPr bwMode="auto">
            <a:xfrm>
              <a:off x="638" y="2317"/>
              <a:ext cx="1723" cy="262"/>
            </a:xfrm>
            <a:custGeom>
              <a:avLst/>
              <a:gdLst>
                <a:gd name="T0" fmla="*/ 0 w 2449"/>
                <a:gd name="T1" fmla="*/ 365 h 372"/>
                <a:gd name="T2" fmla="*/ 1233 w 2449"/>
                <a:gd name="T3" fmla="*/ 0 h 372"/>
                <a:gd name="T4" fmla="*/ 2448 w 2449"/>
                <a:gd name="T5" fmla="*/ 371 h 372"/>
                <a:gd name="T6" fmla="*/ 0 w 2449"/>
                <a:gd name="T7" fmla="*/ 371 h 372"/>
                <a:gd name="T8" fmla="*/ 0 60000 65536"/>
                <a:gd name="T9" fmla="*/ 0 60000 65536"/>
                <a:gd name="T10" fmla="*/ 0 60000 65536"/>
                <a:gd name="T11" fmla="*/ 0 60000 65536"/>
                <a:gd name="T12" fmla="*/ 0 w 2449"/>
                <a:gd name="T13" fmla="*/ 0 h 372"/>
                <a:gd name="T14" fmla="*/ 2449 w 2449"/>
                <a:gd name="T15" fmla="*/ 372 h 372"/>
              </a:gdLst>
              <a:ahLst/>
              <a:cxnLst>
                <a:cxn ang="T8">
                  <a:pos x="T0" y="T1"/>
                </a:cxn>
                <a:cxn ang="T9">
                  <a:pos x="T2" y="T3"/>
                </a:cxn>
                <a:cxn ang="T10">
                  <a:pos x="T4" y="T5"/>
                </a:cxn>
                <a:cxn ang="T11">
                  <a:pos x="T6" y="T7"/>
                </a:cxn>
              </a:cxnLst>
              <a:rect l="T12" t="T13" r="T14" b="T15"/>
              <a:pathLst>
                <a:path w="2449" h="372">
                  <a:moveTo>
                    <a:pt x="0" y="365"/>
                  </a:moveTo>
                  <a:lnTo>
                    <a:pt x="1233" y="0"/>
                  </a:lnTo>
                  <a:lnTo>
                    <a:pt x="2448" y="371"/>
                  </a:lnTo>
                  <a:lnTo>
                    <a:pt x="0" y="371"/>
                  </a:lnTo>
                </a:path>
              </a:pathLst>
            </a:cu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grpSp>
          <p:nvGrpSpPr>
            <p:cNvPr id="59" name="Group 97"/>
            <p:cNvGrpSpPr>
              <a:grpSpLocks/>
            </p:cNvGrpSpPr>
            <p:nvPr/>
          </p:nvGrpSpPr>
          <p:grpSpPr bwMode="auto">
            <a:xfrm>
              <a:off x="565" y="3519"/>
              <a:ext cx="1868" cy="102"/>
              <a:chOff x="204" y="4001"/>
              <a:chExt cx="2655" cy="145"/>
            </a:xfrm>
            <a:grpFill/>
          </p:grpSpPr>
          <p:sp>
            <p:nvSpPr>
              <p:cNvPr id="92" name="Rectangle 98"/>
              <p:cNvSpPr>
                <a:spLocks noChangeArrowheads="1"/>
              </p:cNvSpPr>
              <p:nvPr/>
            </p:nvSpPr>
            <p:spPr bwMode="auto">
              <a:xfrm>
                <a:off x="204" y="4001"/>
                <a:ext cx="2655" cy="14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sp>
            <p:nvSpPr>
              <p:cNvPr id="93" name="Rectangle 99"/>
              <p:cNvSpPr>
                <a:spLocks noChangeArrowheads="1"/>
              </p:cNvSpPr>
              <p:nvPr/>
            </p:nvSpPr>
            <p:spPr bwMode="auto">
              <a:xfrm>
                <a:off x="218" y="4015"/>
                <a:ext cx="2622" cy="121"/>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grpSp>
          <p:nvGrpSpPr>
            <p:cNvPr id="60" name="Group 100"/>
            <p:cNvGrpSpPr>
              <a:grpSpLocks/>
            </p:cNvGrpSpPr>
            <p:nvPr/>
          </p:nvGrpSpPr>
          <p:grpSpPr bwMode="auto">
            <a:xfrm>
              <a:off x="689" y="2624"/>
              <a:ext cx="180" cy="893"/>
              <a:chOff x="380" y="2727"/>
              <a:chExt cx="256" cy="1271"/>
            </a:xfrm>
            <a:grpFill/>
          </p:grpSpPr>
          <p:grpSp>
            <p:nvGrpSpPr>
              <p:cNvPr id="85" name="Group 101"/>
              <p:cNvGrpSpPr>
                <a:grpSpLocks/>
              </p:cNvGrpSpPr>
              <p:nvPr/>
            </p:nvGrpSpPr>
            <p:grpSpPr bwMode="auto">
              <a:xfrm>
                <a:off x="380" y="2727"/>
                <a:ext cx="256" cy="64"/>
                <a:chOff x="380" y="2727"/>
                <a:chExt cx="256" cy="64"/>
              </a:xfrm>
              <a:grpFill/>
            </p:grpSpPr>
            <p:sp>
              <p:nvSpPr>
                <p:cNvPr id="90" name="Freeform 102"/>
                <p:cNvSpPr>
                  <a:spLocks/>
                </p:cNvSpPr>
                <p:nvPr/>
              </p:nvSpPr>
              <p:spPr bwMode="auto">
                <a:xfrm>
                  <a:off x="380" y="2727"/>
                  <a:ext cx="256" cy="64"/>
                </a:xfrm>
                <a:custGeom>
                  <a:avLst/>
                  <a:gdLst>
                    <a:gd name="T0" fmla="*/ 0 w 256"/>
                    <a:gd name="T1" fmla="*/ 0 h 64"/>
                    <a:gd name="T2" fmla="*/ 28 w 256"/>
                    <a:gd name="T3" fmla="*/ 63 h 64"/>
                    <a:gd name="T4" fmla="*/ 235 w 256"/>
                    <a:gd name="T5" fmla="*/ 63 h 64"/>
                    <a:gd name="T6" fmla="*/ 255 w 256"/>
                    <a:gd name="T7" fmla="*/ 0 h 64"/>
                    <a:gd name="T8" fmla="*/ 0 w 256"/>
                    <a:gd name="T9" fmla="*/ 0 h 64"/>
                    <a:gd name="T10" fmla="*/ 0 60000 65536"/>
                    <a:gd name="T11" fmla="*/ 0 60000 65536"/>
                    <a:gd name="T12" fmla="*/ 0 60000 65536"/>
                    <a:gd name="T13" fmla="*/ 0 60000 65536"/>
                    <a:gd name="T14" fmla="*/ 0 60000 65536"/>
                    <a:gd name="T15" fmla="*/ 0 w 256"/>
                    <a:gd name="T16" fmla="*/ 0 h 64"/>
                    <a:gd name="T17" fmla="*/ 256 w 256"/>
                    <a:gd name="T18" fmla="*/ 64 h 64"/>
                  </a:gdLst>
                  <a:ahLst/>
                  <a:cxnLst>
                    <a:cxn ang="T10">
                      <a:pos x="T0" y="T1"/>
                    </a:cxn>
                    <a:cxn ang="T11">
                      <a:pos x="T2" y="T3"/>
                    </a:cxn>
                    <a:cxn ang="T12">
                      <a:pos x="T4" y="T5"/>
                    </a:cxn>
                    <a:cxn ang="T13">
                      <a:pos x="T6" y="T7"/>
                    </a:cxn>
                    <a:cxn ang="T14">
                      <a:pos x="T8" y="T9"/>
                    </a:cxn>
                  </a:cxnLst>
                  <a:rect l="T15" t="T16" r="T17" b="T18"/>
                  <a:pathLst>
                    <a:path w="256" h="64">
                      <a:moveTo>
                        <a:pt x="0" y="0"/>
                      </a:moveTo>
                      <a:lnTo>
                        <a:pt x="28" y="63"/>
                      </a:lnTo>
                      <a:lnTo>
                        <a:pt x="235" y="63"/>
                      </a:lnTo>
                      <a:lnTo>
                        <a:pt x="255"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91" name="Line 103"/>
                <p:cNvSpPr>
                  <a:spLocks noChangeShapeType="1"/>
                </p:cNvSpPr>
                <p:nvPr/>
              </p:nvSpPr>
              <p:spPr bwMode="auto">
                <a:xfrm>
                  <a:off x="400" y="2770"/>
                  <a:ext cx="223"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86" name="Rectangle 104"/>
              <p:cNvSpPr>
                <a:spLocks noChangeArrowheads="1"/>
              </p:cNvSpPr>
              <p:nvPr/>
            </p:nvSpPr>
            <p:spPr bwMode="auto">
              <a:xfrm>
                <a:off x="413" y="2792"/>
                <a:ext cx="197"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87" name="Group 105"/>
              <p:cNvGrpSpPr>
                <a:grpSpLocks/>
              </p:cNvGrpSpPr>
              <p:nvPr/>
            </p:nvGrpSpPr>
            <p:grpSpPr bwMode="auto">
              <a:xfrm>
                <a:off x="380" y="3921"/>
                <a:ext cx="256" cy="77"/>
                <a:chOff x="380" y="3921"/>
                <a:chExt cx="256" cy="77"/>
              </a:xfrm>
              <a:grpFill/>
            </p:grpSpPr>
            <p:sp>
              <p:nvSpPr>
                <p:cNvPr id="88" name="Freeform 106"/>
                <p:cNvSpPr>
                  <a:spLocks/>
                </p:cNvSpPr>
                <p:nvPr/>
              </p:nvSpPr>
              <p:spPr bwMode="auto">
                <a:xfrm>
                  <a:off x="380" y="3921"/>
                  <a:ext cx="256" cy="77"/>
                </a:xfrm>
                <a:custGeom>
                  <a:avLst/>
                  <a:gdLst>
                    <a:gd name="T0" fmla="*/ 0 w 256"/>
                    <a:gd name="T1" fmla="*/ 76 h 77"/>
                    <a:gd name="T2" fmla="*/ 28 w 256"/>
                    <a:gd name="T3" fmla="*/ 0 h 77"/>
                    <a:gd name="T4" fmla="*/ 235 w 256"/>
                    <a:gd name="T5" fmla="*/ 0 h 77"/>
                    <a:gd name="T6" fmla="*/ 255 w 256"/>
                    <a:gd name="T7" fmla="*/ 76 h 77"/>
                    <a:gd name="T8" fmla="*/ 0 w 256"/>
                    <a:gd name="T9" fmla="*/ 76 h 77"/>
                    <a:gd name="T10" fmla="*/ 0 60000 65536"/>
                    <a:gd name="T11" fmla="*/ 0 60000 65536"/>
                    <a:gd name="T12" fmla="*/ 0 60000 65536"/>
                    <a:gd name="T13" fmla="*/ 0 60000 65536"/>
                    <a:gd name="T14" fmla="*/ 0 60000 65536"/>
                    <a:gd name="T15" fmla="*/ 0 w 256"/>
                    <a:gd name="T16" fmla="*/ 0 h 77"/>
                    <a:gd name="T17" fmla="*/ 256 w 256"/>
                    <a:gd name="T18" fmla="*/ 77 h 77"/>
                  </a:gdLst>
                  <a:ahLst/>
                  <a:cxnLst>
                    <a:cxn ang="T10">
                      <a:pos x="T0" y="T1"/>
                    </a:cxn>
                    <a:cxn ang="T11">
                      <a:pos x="T2" y="T3"/>
                    </a:cxn>
                    <a:cxn ang="T12">
                      <a:pos x="T4" y="T5"/>
                    </a:cxn>
                    <a:cxn ang="T13">
                      <a:pos x="T6" y="T7"/>
                    </a:cxn>
                    <a:cxn ang="T14">
                      <a:pos x="T8" y="T9"/>
                    </a:cxn>
                  </a:cxnLst>
                  <a:rect l="T15" t="T16" r="T17" b="T18"/>
                  <a:pathLst>
                    <a:path w="256" h="77">
                      <a:moveTo>
                        <a:pt x="0" y="76"/>
                      </a:moveTo>
                      <a:lnTo>
                        <a:pt x="28" y="0"/>
                      </a:lnTo>
                      <a:lnTo>
                        <a:pt x="235" y="0"/>
                      </a:lnTo>
                      <a:lnTo>
                        <a:pt x="255"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89" name="Line 107"/>
                <p:cNvSpPr>
                  <a:spLocks noChangeShapeType="1"/>
                </p:cNvSpPr>
                <p:nvPr/>
              </p:nvSpPr>
              <p:spPr bwMode="auto">
                <a:xfrm>
                  <a:off x="400" y="3961"/>
                  <a:ext cx="223"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nvGrpSpPr>
            <p:cNvPr id="61" name="Group 108"/>
            <p:cNvGrpSpPr>
              <a:grpSpLocks/>
            </p:cNvGrpSpPr>
            <p:nvPr/>
          </p:nvGrpSpPr>
          <p:grpSpPr bwMode="auto">
            <a:xfrm>
              <a:off x="2121" y="2624"/>
              <a:ext cx="178" cy="893"/>
              <a:chOff x="2415" y="2727"/>
              <a:chExt cx="254" cy="1271"/>
            </a:xfrm>
            <a:grpFill/>
          </p:grpSpPr>
          <p:grpSp>
            <p:nvGrpSpPr>
              <p:cNvPr id="78" name="Group 109"/>
              <p:cNvGrpSpPr>
                <a:grpSpLocks/>
              </p:cNvGrpSpPr>
              <p:nvPr/>
            </p:nvGrpSpPr>
            <p:grpSpPr bwMode="auto">
              <a:xfrm>
                <a:off x="2415" y="2727"/>
                <a:ext cx="254" cy="64"/>
                <a:chOff x="2415" y="2727"/>
                <a:chExt cx="254" cy="64"/>
              </a:xfrm>
              <a:grpFill/>
            </p:grpSpPr>
            <p:sp>
              <p:nvSpPr>
                <p:cNvPr id="83" name="Freeform 110"/>
                <p:cNvSpPr>
                  <a:spLocks/>
                </p:cNvSpPr>
                <p:nvPr/>
              </p:nvSpPr>
              <p:spPr bwMode="auto">
                <a:xfrm>
                  <a:off x="2415" y="2727"/>
                  <a:ext cx="254" cy="64"/>
                </a:xfrm>
                <a:custGeom>
                  <a:avLst/>
                  <a:gdLst>
                    <a:gd name="T0" fmla="*/ 0 w 254"/>
                    <a:gd name="T1" fmla="*/ 0 h 64"/>
                    <a:gd name="T2" fmla="*/ 26 w 254"/>
                    <a:gd name="T3" fmla="*/ 63 h 64"/>
                    <a:gd name="T4" fmla="*/ 235 w 254"/>
                    <a:gd name="T5" fmla="*/ 63 h 64"/>
                    <a:gd name="T6" fmla="*/ 253 w 254"/>
                    <a:gd name="T7" fmla="*/ 0 h 64"/>
                    <a:gd name="T8" fmla="*/ 0 w 254"/>
                    <a:gd name="T9" fmla="*/ 0 h 64"/>
                    <a:gd name="T10" fmla="*/ 0 60000 65536"/>
                    <a:gd name="T11" fmla="*/ 0 60000 65536"/>
                    <a:gd name="T12" fmla="*/ 0 60000 65536"/>
                    <a:gd name="T13" fmla="*/ 0 60000 65536"/>
                    <a:gd name="T14" fmla="*/ 0 60000 65536"/>
                    <a:gd name="T15" fmla="*/ 0 w 254"/>
                    <a:gd name="T16" fmla="*/ 0 h 64"/>
                    <a:gd name="T17" fmla="*/ 254 w 254"/>
                    <a:gd name="T18" fmla="*/ 64 h 64"/>
                  </a:gdLst>
                  <a:ahLst/>
                  <a:cxnLst>
                    <a:cxn ang="T10">
                      <a:pos x="T0" y="T1"/>
                    </a:cxn>
                    <a:cxn ang="T11">
                      <a:pos x="T2" y="T3"/>
                    </a:cxn>
                    <a:cxn ang="T12">
                      <a:pos x="T4" y="T5"/>
                    </a:cxn>
                    <a:cxn ang="T13">
                      <a:pos x="T6" y="T7"/>
                    </a:cxn>
                    <a:cxn ang="T14">
                      <a:pos x="T8" y="T9"/>
                    </a:cxn>
                  </a:cxnLst>
                  <a:rect l="T15" t="T16" r="T17" b="T18"/>
                  <a:pathLst>
                    <a:path w="254" h="64">
                      <a:moveTo>
                        <a:pt x="0" y="0"/>
                      </a:moveTo>
                      <a:lnTo>
                        <a:pt x="26" y="63"/>
                      </a:lnTo>
                      <a:lnTo>
                        <a:pt x="235" y="63"/>
                      </a:lnTo>
                      <a:lnTo>
                        <a:pt x="253"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84" name="Line 111"/>
                <p:cNvSpPr>
                  <a:spLocks noChangeShapeType="1"/>
                </p:cNvSpPr>
                <p:nvPr/>
              </p:nvSpPr>
              <p:spPr bwMode="auto">
                <a:xfrm>
                  <a:off x="2435" y="2770"/>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79" name="Rectangle 112"/>
              <p:cNvSpPr>
                <a:spLocks noChangeArrowheads="1"/>
              </p:cNvSpPr>
              <p:nvPr/>
            </p:nvSpPr>
            <p:spPr bwMode="auto">
              <a:xfrm>
                <a:off x="2446" y="2792"/>
                <a:ext cx="204"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80" name="Group 113"/>
              <p:cNvGrpSpPr>
                <a:grpSpLocks/>
              </p:cNvGrpSpPr>
              <p:nvPr/>
            </p:nvGrpSpPr>
            <p:grpSpPr bwMode="auto">
              <a:xfrm>
                <a:off x="2415" y="3921"/>
                <a:ext cx="254" cy="77"/>
                <a:chOff x="2415" y="3921"/>
                <a:chExt cx="254" cy="77"/>
              </a:xfrm>
              <a:grpFill/>
            </p:grpSpPr>
            <p:sp>
              <p:nvSpPr>
                <p:cNvPr id="81" name="Freeform 114"/>
                <p:cNvSpPr>
                  <a:spLocks/>
                </p:cNvSpPr>
                <p:nvPr/>
              </p:nvSpPr>
              <p:spPr bwMode="auto">
                <a:xfrm>
                  <a:off x="2415" y="3921"/>
                  <a:ext cx="254" cy="77"/>
                </a:xfrm>
                <a:custGeom>
                  <a:avLst/>
                  <a:gdLst>
                    <a:gd name="T0" fmla="*/ 0 w 254"/>
                    <a:gd name="T1" fmla="*/ 76 h 77"/>
                    <a:gd name="T2" fmla="*/ 26 w 254"/>
                    <a:gd name="T3" fmla="*/ 0 h 77"/>
                    <a:gd name="T4" fmla="*/ 235 w 254"/>
                    <a:gd name="T5" fmla="*/ 0 h 77"/>
                    <a:gd name="T6" fmla="*/ 253 w 254"/>
                    <a:gd name="T7" fmla="*/ 76 h 77"/>
                    <a:gd name="T8" fmla="*/ 0 w 254"/>
                    <a:gd name="T9" fmla="*/ 76 h 77"/>
                    <a:gd name="T10" fmla="*/ 0 60000 65536"/>
                    <a:gd name="T11" fmla="*/ 0 60000 65536"/>
                    <a:gd name="T12" fmla="*/ 0 60000 65536"/>
                    <a:gd name="T13" fmla="*/ 0 60000 65536"/>
                    <a:gd name="T14" fmla="*/ 0 60000 65536"/>
                    <a:gd name="T15" fmla="*/ 0 w 254"/>
                    <a:gd name="T16" fmla="*/ 0 h 77"/>
                    <a:gd name="T17" fmla="*/ 254 w 254"/>
                    <a:gd name="T18" fmla="*/ 77 h 77"/>
                  </a:gdLst>
                  <a:ahLst/>
                  <a:cxnLst>
                    <a:cxn ang="T10">
                      <a:pos x="T0" y="T1"/>
                    </a:cxn>
                    <a:cxn ang="T11">
                      <a:pos x="T2" y="T3"/>
                    </a:cxn>
                    <a:cxn ang="T12">
                      <a:pos x="T4" y="T5"/>
                    </a:cxn>
                    <a:cxn ang="T13">
                      <a:pos x="T6" y="T7"/>
                    </a:cxn>
                    <a:cxn ang="T14">
                      <a:pos x="T8" y="T9"/>
                    </a:cxn>
                  </a:cxnLst>
                  <a:rect l="T15" t="T16" r="T17" b="T18"/>
                  <a:pathLst>
                    <a:path w="254" h="77">
                      <a:moveTo>
                        <a:pt x="0" y="76"/>
                      </a:moveTo>
                      <a:lnTo>
                        <a:pt x="26" y="0"/>
                      </a:lnTo>
                      <a:lnTo>
                        <a:pt x="235" y="0"/>
                      </a:lnTo>
                      <a:lnTo>
                        <a:pt x="253"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82" name="Line 115"/>
                <p:cNvSpPr>
                  <a:spLocks noChangeShapeType="1"/>
                </p:cNvSpPr>
                <p:nvPr/>
              </p:nvSpPr>
              <p:spPr bwMode="auto">
                <a:xfrm>
                  <a:off x="2435" y="3961"/>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nvGrpSpPr>
            <p:cNvPr id="62" name="Group 116"/>
            <p:cNvGrpSpPr>
              <a:grpSpLocks/>
            </p:cNvGrpSpPr>
            <p:nvPr/>
          </p:nvGrpSpPr>
          <p:grpSpPr bwMode="auto">
            <a:xfrm>
              <a:off x="1175" y="2624"/>
              <a:ext cx="179" cy="893"/>
              <a:chOff x="1071" y="2727"/>
              <a:chExt cx="254" cy="1271"/>
            </a:xfrm>
            <a:grpFill/>
          </p:grpSpPr>
          <p:grpSp>
            <p:nvGrpSpPr>
              <p:cNvPr id="71" name="Group 117"/>
              <p:cNvGrpSpPr>
                <a:grpSpLocks/>
              </p:cNvGrpSpPr>
              <p:nvPr/>
            </p:nvGrpSpPr>
            <p:grpSpPr bwMode="auto">
              <a:xfrm>
                <a:off x="1071" y="2727"/>
                <a:ext cx="254" cy="64"/>
                <a:chOff x="1071" y="2727"/>
                <a:chExt cx="254" cy="64"/>
              </a:xfrm>
              <a:grpFill/>
            </p:grpSpPr>
            <p:sp>
              <p:nvSpPr>
                <p:cNvPr id="76" name="Freeform 118"/>
                <p:cNvSpPr>
                  <a:spLocks/>
                </p:cNvSpPr>
                <p:nvPr/>
              </p:nvSpPr>
              <p:spPr bwMode="auto">
                <a:xfrm>
                  <a:off x="1071" y="2727"/>
                  <a:ext cx="254" cy="64"/>
                </a:xfrm>
                <a:custGeom>
                  <a:avLst/>
                  <a:gdLst>
                    <a:gd name="T0" fmla="*/ 0 w 254"/>
                    <a:gd name="T1" fmla="*/ 0 h 64"/>
                    <a:gd name="T2" fmla="*/ 26 w 254"/>
                    <a:gd name="T3" fmla="*/ 63 h 64"/>
                    <a:gd name="T4" fmla="*/ 235 w 254"/>
                    <a:gd name="T5" fmla="*/ 63 h 64"/>
                    <a:gd name="T6" fmla="*/ 253 w 254"/>
                    <a:gd name="T7" fmla="*/ 0 h 64"/>
                    <a:gd name="T8" fmla="*/ 0 w 254"/>
                    <a:gd name="T9" fmla="*/ 0 h 64"/>
                    <a:gd name="T10" fmla="*/ 0 60000 65536"/>
                    <a:gd name="T11" fmla="*/ 0 60000 65536"/>
                    <a:gd name="T12" fmla="*/ 0 60000 65536"/>
                    <a:gd name="T13" fmla="*/ 0 60000 65536"/>
                    <a:gd name="T14" fmla="*/ 0 60000 65536"/>
                    <a:gd name="T15" fmla="*/ 0 w 254"/>
                    <a:gd name="T16" fmla="*/ 0 h 64"/>
                    <a:gd name="T17" fmla="*/ 254 w 254"/>
                    <a:gd name="T18" fmla="*/ 64 h 64"/>
                  </a:gdLst>
                  <a:ahLst/>
                  <a:cxnLst>
                    <a:cxn ang="T10">
                      <a:pos x="T0" y="T1"/>
                    </a:cxn>
                    <a:cxn ang="T11">
                      <a:pos x="T2" y="T3"/>
                    </a:cxn>
                    <a:cxn ang="T12">
                      <a:pos x="T4" y="T5"/>
                    </a:cxn>
                    <a:cxn ang="T13">
                      <a:pos x="T6" y="T7"/>
                    </a:cxn>
                    <a:cxn ang="T14">
                      <a:pos x="T8" y="T9"/>
                    </a:cxn>
                  </a:cxnLst>
                  <a:rect l="T15" t="T16" r="T17" b="T18"/>
                  <a:pathLst>
                    <a:path w="254" h="64">
                      <a:moveTo>
                        <a:pt x="0" y="0"/>
                      </a:moveTo>
                      <a:lnTo>
                        <a:pt x="26" y="63"/>
                      </a:lnTo>
                      <a:lnTo>
                        <a:pt x="235" y="63"/>
                      </a:lnTo>
                      <a:lnTo>
                        <a:pt x="253"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77" name="Line 119"/>
                <p:cNvSpPr>
                  <a:spLocks noChangeShapeType="1"/>
                </p:cNvSpPr>
                <p:nvPr/>
              </p:nvSpPr>
              <p:spPr bwMode="auto">
                <a:xfrm>
                  <a:off x="1091" y="2770"/>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72" name="Rectangle 120"/>
              <p:cNvSpPr>
                <a:spLocks noChangeArrowheads="1"/>
              </p:cNvSpPr>
              <p:nvPr/>
            </p:nvSpPr>
            <p:spPr bwMode="auto">
              <a:xfrm>
                <a:off x="1102" y="2792"/>
                <a:ext cx="204"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73" name="Group 121"/>
              <p:cNvGrpSpPr>
                <a:grpSpLocks/>
              </p:cNvGrpSpPr>
              <p:nvPr/>
            </p:nvGrpSpPr>
            <p:grpSpPr bwMode="auto">
              <a:xfrm>
                <a:off x="1071" y="3921"/>
                <a:ext cx="254" cy="77"/>
                <a:chOff x="1071" y="3921"/>
                <a:chExt cx="254" cy="77"/>
              </a:xfrm>
              <a:grpFill/>
            </p:grpSpPr>
            <p:sp>
              <p:nvSpPr>
                <p:cNvPr id="74" name="Freeform 122"/>
                <p:cNvSpPr>
                  <a:spLocks/>
                </p:cNvSpPr>
                <p:nvPr/>
              </p:nvSpPr>
              <p:spPr bwMode="auto">
                <a:xfrm>
                  <a:off x="1071" y="3921"/>
                  <a:ext cx="254" cy="77"/>
                </a:xfrm>
                <a:custGeom>
                  <a:avLst/>
                  <a:gdLst>
                    <a:gd name="T0" fmla="*/ 0 w 254"/>
                    <a:gd name="T1" fmla="*/ 76 h 77"/>
                    <a:gd name="T2" fmla="*/ 26 w 254"/>
                    <a:gd name="T3" fmla="*/ 0 h 77"/>
                    <a:gd name="T4" fmla="*/ 235 w 254"/>
                    <a:gd name="T5" fmla="*/ 0 h 77"/>
                    <a:gd name="T6" fmla="*/ 253 w 254"/>
                    <a:gd name="T7" fmla="*/ 76 h 77"/>
                    <a:gd name="T8" fmla="*/ 0 w 254"/>
                    <a:gd name="T9" fmla="*/ 76 h 77"/>
                    <a:gd name="T10" fmla="*/ 0 60000 65536"/>
                    <a:gd name="T11" fmla="*/ 0 60000 65536"/>
                    <a:gd name="T12" fmla="*/ 0 60000 65536"/>
                    <a:gd name="T13" fmla="*/ 0 60000 65536"/>
                    <a:gd name="T14" fmla="*/ 0 60000 65536"/>
                    <a:gd name="T15" fmla="*/ 0 w 254"/>
                    <a:gd name="T16" fmla="*/ 0 h 77"/>
                    <a:gd name="T17" fmla="*/ 254 w 254"/>
                    <a:gd name="T18" fmla="*/ 77 h 77"/>
                  </a:gdLst>
                  <a:ahLst/>
                  <a:cxnLst>
                    <a:cxn ang="T10">
                      <a:pos x="T0" y="T1"/>
                    </a:cxn>
                    <a:cxn ang="T11">
                      <a:pos x="T2" y="T3"/>
                    </a:cxn>
                    <a:cxn ang="T12">
                      <a:pos x="T4" y="T5"/>
                    </a:cxn>
                    <a:cxn ang="T13">
                      <a:pos x="T6" y="T7"/>
                    </a:cxn>
                    <a:cxn ang="T14">
                      <a:pos x="T8" y="T9"/>
                    </a:cxn>
                  </a:cxnLst>
                  <a:rect l="T15" t="T16" r="T17" b="T18"/>
                  <a:pathLst>
                    <a:path w="254" h="77">
                      <a:moveTo>
                        <a:pt x="0" y="76"/>
                      </a:moveTo>
                      <a:lnTo>
                        <a:pt x="26" y="0"/>
                      </a:lnTo>
                      <a:lnTo>
                        <a:pt x="235" y="0"/>
                      </a:lnTo>
                      <a:lnTo>
                        <a:pt x="253"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75" name="Line 123"/>
                <p:cNvSpPr>
                  <a:spLocks noChangeShapeType="1"/>
                </p:cNvSpPr>
                <p:nvPr/>
              </p:nvSpPr>
              <p:spPr bwMode="auto">
                <a:xfrm>
                  <a:off x="1091" y="3961"/>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nvGrpSpPr>
            <p:cNvPr id="63" name="Group 124"/>
            <p:cNvGrpSpPr>
              <a:grpSpLocks/>
            </p:cNvGrpSpPr>
            <p:nvPr/>
          </p:nvGrpSpPr>
          <p:grpSpPr bwMode="auto">
            <a:xfrm>
              <a:off x="1606" y="2624"/>
              <a:ext cx="178" cy="893"/>
              <a:chOff x="1683" y="2727"/>
              <a:chExt cx="254" cy="1271"/>
            </a:xfrm>
            <a:grpFill/>
          </p:grpSpPr>
          <p:grpSp>
            <p:nvGrpSpPr>
              <p:cNvPr id="64" name="Group 125"/>
              <p:cNvGrpSpPr>
                <a:grpSpLocks/>
              </p:cNvGrpSpPr>
              <p:nvPr/>
            </p:nvGrpSpPr>
            <p:grpSpPr bwMode="auto">
              <a:xfrm>
                <a:off x="1683" y="2727"/>
                <a:ext cx="254" cy="64"/>
                <a:chOff x="1683" y="2727"/>
                <a:chExt cx="254" cy="64"/>
              </a:xfrm>
              <a:grpFill/>
            </p:grpSpPr>
            <p:sp>
              <p:nvSpPr>
                <p:cNvPr id="69" name="Freeform 126"/>
                <p:cNvSpPr>
                  <a:spLocks/>
                </p:cNvSpPr>
                <p:nvPr/>
              </p:nvSpPr>
              <p:spPr bwMode="auto">
                <a:xfrm>
                  <a:off x="1683" y="2727"/>
                  <a:ext cx="254" cy="64"/>
                </a:xfrm>
                <a:custGeom>
                  <a:avLst/>
                  <a:gdLst>
                    <a:gd name="T0" fmla="*/ 0 w 254"/>
                    <a:gd name="T1" fmla="*/ 0 h 64"/>
                    <a:gd name="T2" fmla="*/ 26 w 254"/>
                    <a:gd name="T3" fmla="*/ 63 h 64"/>
                    <a:gd name="T4" fmla="*/ 235 w 254"/>
                    <a:gd name="T5" fmla="*/ 63 h 64"/>
                    <a:gd name="T6" fmla="*/ 253 w 254"/>
                    <a:gd name="T7" fmla="*/ 0 h 64"/>
                    <a:gd name="T8" fmla="*/ 0 w 254"/>
                    <a:gd name="T9" fmla="*/ 0 h 64"/>
                    <a:gd name="T10" fmla="*/ 0 60000 65536"/>
                    <a:gd name="T11" fmla="*/ 0 60000 65536"/>
                    <a:gd name="T12" fmla="*/ 0 60000 65536"/>
                    <a:gd name="T13" fmla="*/ 0 60000 65536"/>
                    <a:gd name="T14" fmla="*/ 0 60000 65536"/>
                    <a:gd name="T15" fmla="*/ 0 w 254"/>
                    <a:gd name="T16" fmla="*/ 0 h 64"/>
                    <a:gd name="T17" fmla="*/ 254 w 254"/>
                    <a:gd name="T18" fmla="*/ 64 h 64"/>
                  </a:gdLst>
                  <a:ahLst/>
                  <a:cxnLst>
                    <a:cxn ang="T10">
                      <a:pos x="T0" y="T1"/>
                    </a:cxn>
                    <a:cxn ang="T11">
                      <a:pos x="T2" y="T3"/>
                    </a:cxn>
                    <a:cxn ang="T12">
                      <a:pos x="T4" y="T5"/>
                    </a:cxn>
                    <a:cxn ang="T13">
                      <a:pos x="T6" y="T7"/>
                    </a:cxn>
                    <a:cxn ang="T14">
                      <a:pos x="T8" y="T9"/>
                    </a:cxn>
                  </a:cxnLst>
                  <a:rect l="T15" t="T16" r="T17" b="T18"/>
                  <a:pathLst>
                    <a:path w="254" h="64">
                      <a:moveTo>
                        <a:pt x="0" y="0"/>
                      </a:moveTo>
                      <a:lnTo>
                        <a:pt x="26" y="63"/>
                      </a:lnTo>
                      <a:lnTo>
                        <a:pt x="235" y="63"/>
                      </a:lnTo>
                      <a:lnTo>
                        <a:pt x="253"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70" name="Line 127"/>
                <p:cNvSpPr>
                  <a:spLocks noChangeShapeType="1"/>
                </p:cNvSpPr>
                <p:nvPr/>
              </p:nvSpPr>
              <p:spPr bwMode="auto">
                <a:xfrm>
                  <a:off x="1703" y="2770"/>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65" name="Rectangle 128"/>
              <p:cNvSpPr>
                <a:spLocks noChangeArrowheads="1"/>
              </p:cNvSpPr>
              <p:nvPr/>
            </p:nvSpPr>
            <p:spPr bwMode="auto">
              <a:xfrm>
                <a:off x="1714" y="2792"/>
                <a:ext cx="204"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66" name="Group 129"/>
              <p:cNvGrpSpPr>
                <a:grpSpLocks/>
              </p:cNvGrpSpPr>
              <p:nvPr/>
            </p:nvGrpSpPr>
            <p:grpSpPr bwMode="auto">
              <a:xfrm>
                <a:off x="1683" y="3921"/>
                <a:ext cx="254" cy="77"/>
                <a:chOff x="1683" y="3921"/>
                <a:chExt cx="254" cy="77"/>
              </a:xfrm>
              <a:grpFill/>
            </p:grpSpPr>
            <p:sp>
              <p:nvSpPr>
                <p:cNvPr id="67" name="Freeform 130"/>
                <p:cNvSpPr>
                  <a:spLocks/>
                </p:cNvSpPr>
                <p:nvPr/>
              </p:nvSpPr>
              <p:spPr bwMode="auto">
                <a:xfrm>
                  <a:off x="1683" y="3921"/>
                  <a:ext cx="254" cy="77"/>
                </a:xfrm>
                <a:custGeom>
                  <a:avLst/>
                  <a:gdLst>
                    <a:gd name="T0" fmla="*/ 0 w 254"/>
                    <a:gd name="T1" fmla="*/ 76 h 77"/>
                    <a:gd name="T2" fmla="*/ 26 w 254"/>
                    <a:gd name="T3" fmla="*/ 0 h 77"/>
                    <a:gd name="T4" fmla="*/ 235 w 254"/>
                    <a:gd name="T5" fmla="*/ 0 h 77"/>
                    <a:gd name="T6" fmla="*/ 253 w 254"/>
                    <a:gd name="T7" fmla="*/ 76 h 77"/>
                    <a:gd name="T8" fmla="*/ 0 w 254"/>
                    <a:gd name="T9" fmla="*/ 76 h 77"/>
                    <a:gd name="T10" fmla="*/ 0 60000 65536"/>
                    <a:gd name="T11" fmla="*/ 0 60000 65536"/>
                    <a:gd name="T12" fmla="*/ 0 60000 65536"/>
                    <a:gd name="T13" fmla="*/ 0 60000 65536"/>
                    <a:gd name="T14" fmla="*/ 0 60000 65536"/>
                    <a:gd name="T15" fmla="*/ 0 w 254"/>
                    <a:gd name="T16" fmla="*/ 0 h 77"/>
                    <a:gd name="T17" fmla="*/ 254 w 254"/>
                    <a:gd name="T18" fmla="*/ 77 h 77"/>
                  </a:gdLst>
                  <a:ahLst/>
                  <a:cxnLst>
                    <a:cxn ang="T10">
                      <a:pos x="T0" y="T1"/>
                    </a:cxn>
                    <a:cxn ang="T11">
                      <a:pos x="T2" y="T3"/>
                    </a:cxn>
                    <a:cxn ang="T12">
                      <a:pos x="T4" y="T5"/>
                    </a:cxn>
                    <a:cxn ang="T13">
                      <a:pos x="T6" y="T7"/>
                    </a:cxn>
                    <a:cxn ang="T14">
                      <a:pos x="T8" y="T9"/>
                    </a:cxn>
                  </a:cxnLst>
                  <a:rect l="T15" t="T16" r="T17" b="T18"/>
                  <a:pathLst>
                    <a:path w="254" h="77">
                      <a:moveTo>
                        <a:pt x="0" y="76"/>
                      </a:moveTo>
                      <a:lnTo>
                        <a:pt x="26" y="0"/>
                      </a:lnTo>
                      <a:lnTo>
                        <a:pt x="235" y="0"/>
                      </a:lnTo>
                      <a:lnTo>
                        <a:pt x="253"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68" name="Line 131"/>
                <p:cNvSpPr>
                  <a:spLocks noChangeShapeType="1"/>
                </p:cNvSpPr>
                <p:nvPr/>
              </p:nvSpPr>
              <p:spPr bwMode="auto">
                <a:xfrm>
                  <a:off x="1703" y="3961"/>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pic>
        <p:nvPicPr>
          <p:cNvPr id="94" name="Picture 12" descr="Devices computer laptop 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15989" y="2457105"/>
            <a:ext cx="1376413" cy="12512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5" name="Group 93"/>
          <p:cNvGrpSpPr>
            <a:grpSpLocks/>
          </p:cNvGrpSpPr>
          <p:nvPr/>
        </p:nvGrpSpPr>
        <p:grpSpPr bwMode="auto">
          <a:xfrm>
            <a:off x="6957338" y="2640714"/>
            <a:ext cx="747506" cy="513345"/>
            <a:chOff x="557" y="2295"/>
            <a:chExt cx="1876" cy="1326"/>
          </a:xfrm>
          <a:solidFill>
            <a:schemeClr val="accent3">
              <a:lumMod val="20000"/>
              <a:lumOff val="80000"/>
            </a:schemeClr>
          </a:solidFill>
        </p:grpSpPr>
        <p:sp>
          <p:nvSpPr>
            <p:cNvPr id="96" name="Freeform 94"/>
            <p:cNvSpPr>
              <a:spLocks/>
            </p:cNvSpPr>
            <p:nvPr/>
          </p:nvSpPr>
          <p:spPr bwMode="auto">
            <a:xfrm>
              <a:off x="557" y="2295"/>
              <a:ext cx="1876" cy="284"/>
            </a:xfrm>
            <a:custGeom>
              <a:avLst/>
              <a:gdLst>
                <a:gd name="T0" fmla="*/ 0 w 2667"/>
                <a:gd name="T1" fmla="*/ 403 h 404"/>
                <a:gd name="T2" fmla="*/ 1347 w 2667"/>
                <a:gd name="T3" fmla="*/ 0 h 404"/>
                <a:gd name="T4" fmla="*/ 2666 w 2667"/>
                <a:gd name="T5" fmla="*/ 403 h 404"/>
                <a:gd name="T6" fmla="*/ 0 w 2667"/>
                <a:gd name="T7" fmla="*/ 403 h 404"/>
                <a:gd name="T8" fmla="*/ 0 60000 65536"/>
                <a:gd name="T9" fmla="*/ 0 60000 65536"/>
                <a:gd name="T10" fmla="*/ 0 60000 65536"/>
                <a:gd name="T11" fmla="*/ 0 60000 65536"/>
                <a:gd name="T12" fmla="*/ 0 w 2667"/>
                <a:gd name="T13" fmla="*/ 0 h 404"/>
                <a:gd name="T14" fmla="*/ 2667 w 2667"/>
                <a:gd name="T15" fmla="*/ 404 h 404"/>
              </a:gdLst>
              <a:ahLst/>
              <a:cxnLst>
                <a:cxn ang="T8">
                  <a:pos x="T0" y="T1"/>
                </a:cxn>
                <a:cxn ang="T9">
                  <a:pos x="T2" y="T3"/>
                </a:cxn>
                <a:cxn ang="T10">
                  <a:pos x="T4" y="T5"/>
                </a:cxn>
                <a:cxn ang="T11">
                  <a:pos x="T6" y="T7"/>
                </a:cxn>
              </a:cxnLst>
              <a:rect l="T12" t="T13" r="T14" b="T15"/>
              <a:pathLst>
                <a:path w="2667" h="404">
                  <a:moveTo>
                    <a:pt x="0" y="403"/>
                  </a:moveTo>
                  <a:lnTo>
                    <a:pt x="1347" y="0"/>
                  </a:lnTo>
                  <a:lnTo>
                    <a:pt x="2666" y="403"/>
                  </a:lnTo>
                  <a:lnTo>
                    <a:pt x="0" y="403"/>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97" name="Rectangle 95"/>
            <p:cNvSpPr>
              <a:spLocks noChangeArrowheads="1"/>
            </p:cNvSpPr>
            <p:nvPr/>
          </p:nvSpPr>
          <p:spPr bwMode="auto">
            <a:xfrm>
              <a:off x="565" y="2585"/>
              <a:ext cx="1868" cy="38"/>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sp>
          <p:nvSpPr>
            <p:cNvPr id="98" name="Freeform 96"/>
            <p:cNvSpPr>
              <a:spLocks/>
            </p:cNvSpPr>
            <p:nvPr/>
          </p:nvSpPr>
          <p:spPr bwMode="auto">
            <a:xfrm>
              <a:off x="638" y="2317"/>
              <a:ext cx="1723" cy="262"/>
            </a:xfrm>
            <a:custGeom>
              <a:avLst/>
              <a:gdLst>
                <a:gd name="T0" fmla="*/ 0 w 2449"/>
                <a:gd name="T1" fmla="*/ 365 h 372"/>
                <a:gd name="T2" fmla="*/ 1233 w 2449"/>
                <a:gd name="T3" fmla="*/ 0 h 372"/>
                <a:gd name="T4" fmla="*/ 2448 w 2449"/>
                <a:gd name="T5" fmla="*/ 371 h 372"/>
                <a:gd name="T6" fmla="*/ 0 w 2449"/>
                <a:gd name="T7" fmla="*/ 371 h 372"/>
                <a:gd name="T8" fmla="*/ 0 60000 65536"/>
                <a:gd name="T9" fmla="*/ 0 60000 65536"/>
                <a:gd name="T10" fmla="*/ 0 60000 65536"/>
                <a:gd name="T11" fmla="*/ 0 60000 65536"/>
                <a:gd name="T12" fmla="*/ 0 w 2449"/>
                <a:gd name="T13" fmla="*/ 0 h 372"/>
                <a:gd name="T14" fmla="*/ 2449 w 2449"/>
                <a:gd name="T15" fmla="*/ 372 h 372"/>
              </a:gdLst>
              <a:ahLst/>
              <a:cxnLst>
                <a:cxn ang="T8">
                  <a:pos x="T0" y="T1"/>
                </a:cxn>
                <a:cxn ang="T9">
                  <a:pos x="T2" y="T3"/>
                </a:cxn>
                <a:cxn ang="T10">
                  <a:pos x="T4" y="T5"/>
                </a:cxn>
                <a:cxn ang="T11">
                  <a:pos x="T6" y="T7"/>
                </a:cxn>
              </a:cxnLst>
              <a:rect l="T12" t="T13" r="T14" b="T15"/>
              <a:pathLst>
                <a:path w="2449" h="372">
                  <a:moveTo>
                    <a:pt x="0" y="365"/>
                  </a:moveTo>
                  <a:lnTo>
                    <a:pt x="1233" y="0"/>
                  </a:lnTo>
                  <a:lnTo>
                    <a:pt x="2448" y="371"/>
                  </a:lnTo>
                  <a:lnTo>
                    <a:pt x="0" y="371"/>
                  </a:lnTo>
                </a:path>
              </a:pathLst>
            </a:cu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grpSp>
          <p:nvGrpSpPr>
            <p:cNvPr id="99" name="Group 97"/>
            <p:cNvGrpSpPr>
              <a:grpSpLocks/>
            </p:cNvGrpSpPr>
            <p:nvPr/>
          </p:nvGrpSpPr>
          <p:grpSpPr bwMode="auto">
            <a:xfrm>
              <a:off x="565" y="3519"/>
              <a:ext cx="1868" cy="102"/>
              <a:chOff x="204" y="4001"/>
              <a:chExt cx="2655" cy="145"/>
            </a:xfrm>
            <a:grpFill/>
          </p:grpSpPr>
          <p:sp>
            <p:nvSpPr>
              <p:cNvPr id="132" name="Rectangle 98"/>
              <p:cNvSpPr>
                <a:spLocks noChangeArrowheads="1"/>
              </p:cNvSpPr>
              <p:nvPr/>
            </p:nvSpPr>
            <p:spPr bwMode="auto">
              <a:xfrm>
                <a:off x="204" y="4001"/>
                <a:ext cx="2655" cy="14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sp>
            <p:nvSpPr>
              <p:cNvPr id="133" name="Rectangle 99"/>
              <p:cNvSpPr>
                <a:spLocks noChangeArrowheads="1"/>
              </p:cNvSpPr>
              <p:nvPr/>
            </p:nvSpPr>
            <p:spPr bwMode="auto">
              <a:xfrm>
                <a:off x="218" y="4015"/>
                <a:ext cx="2622" cy="121"/>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grpSp>
          <p:nvGrpSpPr>
            <p:cNvPr id="100" name="Group 100"/>
            <p:cNvGrpSpPr>
              <a:grpSpLocks/>
            </p:cNvGrpSpPr>
            <p:nvPr/>
          </p:nvGrpSpPr>
          <p:grpSpPr bwMode="auto">
            <a:xfrm>
              <a:off x="689" y="2624"/>
              <a:ext cx="180" cy="893"/>
              <a:chOff x="380" y="2727"/>
              <a:chExt cx="256" cy="1271"/>
            </a:xfrm>
            <a:grpFill/>
          </p:grpSpPr>
          <p:grpSp>
            <p:nvGrpSpPr>
              <p:cNvPr id="125" name="Group 101"/>
              <p:cNvGrpSpPr>
                <a:grpSpLocks/>
              </p:cNvGrpSpPr>
              <p:nvPr/>
            </p:nvGrpSpPr>
            <p:grpSpPr bwMode="auto">
              <a:xfrm>
                <a:off x="380" y="2727"/>
                <a:ext cx="256" cy="64"/>
                <a:chOff x="380" y="2727"/>
                <a:chExt cx="256" cy="64"/>
              </a:xfrm>
              <a:grpFill/>
            </p:grpSpPr>
            <p:sp>
              <p:nvSpPr>
                <p:cNvPr id="130" name="Freeform 102"/>
                <p:cNvSpPr>
                  <a:spLocks/>
                </p:cNvSpPr>
                <p:nvPr/>
              </p:nvSpPr>
              <p:spPr bwMode="auto">
                <a:xfrm>
                  <a:off x="380" y="2727"/>
                  <a:ext cx="256" cy="64"/>
                </a:xfrm>
                <a:custGeom>
                  <a:avLst/>
                  <a:gdLst>
                    <a:gd name="T0" fmla="*/ 0 w 256"/>
                    <a:gd name="T1" fmla="*/ 0 h 64"/>
                    <a:gd name="T2" fmla="*/ 28 w 256"/>
                    <a:gd name="T3" fmla="*/ 63 h 64"/>
                    <a:gd name="T4" fmla="*/ 235 w 256"/>
                    <a:gd name="T5" fmla="*/ 63 h 64"/>
                    <a:gd name="T6" fmla="*/ 255 w 256"/>
                    <a:gd name="T7" fmla="*/ 0 h 64"/>
                    <a:gd name="T8" fmla="*/ 0 w 256"/>
                    <a:gd name="T9" fmla="*/ 0 h 64"/>
                    <a:gd name="T10" fmla="*/ 0 60000 65536"/>
                    <a:gd name="T11" fmla="*/ 0 60000 65536"/>
                    <a:gd name="T12" fmla="*/ 0 60000 65536"/>
                    <a:gd name="T13" fmla="*/ 0 60000 65536"/>
                    <a:gd name="T14" fmla="*/ 0 60000 65536"/>
                    <a:gd name="T15" fmla="*/ 0 w 256"/>
                    <a:gd name="T16" fmla="*/ 0 h 64"/>
                    <a:gd name="T17" fmla="*/ 256 w 256"/>
                    <a:gd name="T18" fmla="*/ 64 h 64"/>
                  </a:gdLst>
                  <a:ahLst/>
                  <a:cxnLst>
                    <a:cxn ang="T10">
                      <a:pos x="T0" y="T1"/>
                    </a:cxn>
                    <a:cxn ang="T11">
                      <a:pos x="T2" y="T3"/>
                    </a:cxn>
                    <a:cxn ang="T12">
                      <a:pos x="T4" y="T5"/>
                    </a:cxn>
                    <a:cxn ang="T13">
                      <a:pos x="T6" y="T7"/>
                    </a:cxn>
                    <a:cxn ang="T14">
                      <a:pos x="T8" y="T9"/>
                    </a:cxn>
                  </a:cxnLst>
                  <a:rect l="T15" t="T16" r="T17" b="T18"/>
                  <a:pathLst>
                    <a:path w="256" h="64">
                      <a:moveTo>
                        <a:pt x="0" y="0"/>
                      </a:moveTo>
                      <a:lnTo>
                        <a:pt x="28" y="63"/>
                      </a:lnTo>
                      <a:lnTo>
                        <a:pt x="235" y="63"/>
                      </a:lnTo>
                      <a:lnTo>
                        <a:pt x="255"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31" name="Line 103"/>
                <p:cNvSpPr>
                  <a:spLocks noChangeShapeType="1"/>
                </p:cNvSpPr>
                <p:nvPr/>
              </p:nvSpPr>
              <p:spPr bwMode="auto">
                <a:xfrm>
                  <a:off x="400" y="2770"/>
                  <a:ext cx="223"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126" name="Rectangle 104"/>
              <p:cNvSpPr>
                <a:spLocks noChangeArrowheads="1"/>
              </p:cNvSpPr>
              <p:nvPr/>
            </p:nvSpPr>
            <p:spPr bwMode="auto">
              <a:xfrm>
                <a:off x="413" y="2792"/>
                <a:ext cx="197"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127" name="Group 105"/>
              <p:cNvGrpSpPr>
                <a:grpSpLocks/>
              </p:cNvGrpSpPr>
              <p:nvPr/>
            </p:nvGrpSpPr>
            <p:grpSpPr bwMode="auto">
              <a:xfrm>
                <a:off x="380" y="3921"/>
                <a:ext cx="256" cy="77"/>
                <a:chOff x="380" y="3921"/>
                <a:chExt cx="256" cy="77"/>
              </a:xfrm>
              <a:grpFill/>
            </p:grpSpPr>
            <p:sp>
              <p:nvSpPr>
                <p:cNvPr id="128" name="Freeform 106"/>
                <p:cNvSpPr>
                  <a:spLocks/>
                </p:cNvSpPr>
                <p:nvPr/>
              </p:nvSpPr>
              <p:spPr bwMode="auto">
                <a:xfrm>
                  <a:off x="380" y="3921"/>
                  <a:ext cx="256" cy="77"/>
                </a:xfrm>
                <a:custGeom>
                  <a:avLst/>
                  <a:gdLst>
                    <a:gd name="T0" fmla="*/ 0 w 256"/>
                    <a:gd name="T1" fmla="*/ 76 h 77"/>
                    <a:gd name="T2" fmla="*/ 28 w 256"/>
                    <a:gd name="T3" fmla="*/ 0 h 77"/>
                    <a:gd name="T4" fmla="*/ 235 w 256"/>
                    <a:gd name="T5" fmla="*/ 0 h 77"/>
                    <a:gd name="T6" fmla="*/ 255 w 256"/>
                    <a:gd name="T7" fmla="*/ 76 h 77"/>
                    <a:gd name="T8" fmla="*/ 0 w 256"/>
                    <a:gd name="T9" fmla="*/ 76 h 77"/>
                    <a:gd name="T10" fmla="*/ 0 60000 65536"/>
                    <a:gd name="T11" fmla="*/ 0 60000 65536"/>
                    <a:gd name="T12" fmla="*/ 0 60000 65536"/>
                    <a:gd name="T13" fmla="*/ 0 60000 65536"/>
                    <a:gd name="T14" fmla="*/ 0 60000 65536"/>
                    <a:gd name="T15" fmla="*/ 0 w 256"/>
                    <a:gd name="T16" fmla="*/ 0 h 77"/>
                    <a:gd name="T17" fmla="*/ 256 w 256"/>
                    <a:gd name="T18" fmla="*/ 77 h 77"/>
                  </a:gdLst>
                  <a:ahLst/>
                  <a:cxnLst>
                    <a:cxn ang="T10">
                      <a:pos x="T0" y="T1"/>
                    </a:cxn>
                    <a:cxn ang="T11">
                      <a:pos x="T2" y="T3"/>
                    </a:cxn>
                    <a:cxn ang="T12">
                      <a:pos x="T4" y="T5"/>
                    </a:cxn>
                    <a:cxn ang="T13">
                      <a:pos x="T6" y="T7"/>
                    </a:cxn>
                    <a:cxn ang="T14">
                      <a:pos x="T8" y="T9"/>
                    </a:cxn>
                  </a:cxnLst>
                  <a:rect l="T15" t="T16" r="T17" b="T18"/>
                  <a:pathLst>
                    <a:path w="256" h="77">
                      <a:moveTo>
                        <a:pt x="0" y="76"/>
                      </a:moveTo>
                      <a:lnTo>
                        <a:pt x="28" y="0"/>
                      </a:lnTo>
                      <a:lnTo>
                        <a:pt x="235" y="0"/>
                      </a:lnTo>
                      <a:lnTo>
                        <a:pt x="255"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29" name="Line 107"/>
                <p:cNvSpPr>
                  <a:spLocks noChangeShapeType="1"/>
                </p:cNvSpPr>
                <p:nvPr/>
              </p:nvSpPr>
              <p:spPr bwMode="auto">
                <a:xfrm>
                  <a:off x="400" y="3961"/>
                  <a:ext cx="223"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nvGrpSpPr>
            <p:cNvPr id="101" name="Group 108"/>
            <p:cNvGrpSpPr>
              <a:grpSpLocks/>
            </p:cNvGrpSpPr>
            <p:nvPr/>
          </p:nvGrpSpPr>
          <p:grpSpPr bwMode="auto">
            <a:xfrm>
              <a:off x="2121" y="2624"/>
              <a:ext cx="178" cy="893"/>
              <a:chOff x="2415" y="2727"/>
              <a:chExt cx="254" cy="1271"/>
            </a:xfrm>
            <a:grpFill/>
          </p:grpSpPr>
          <p:grpSp>
            <p:nvGrpSpPr>
              <p:cNvPr id="118" name="Group 109"/>
              <p:cNvGrpSpPr>
                <a:grpSpLocks/>
              </p:cNvGrpSpPr>
              <p:nvPr/>
            </p:nvGrpSpPr>
            <p:grpSpPr bwMode="auto">
              <a:xfrm>
                <a:off x="2415" y="2727"/>
                <a:ext cx="254" cy="64"/>
                <a:chOff x="2415" y="2727"/>
                <a:chExt cx="254" cy="64"/>
              </a:xfrm>
              <a:grpFill/>
            </p:grpSpPr>
            <p:sp>
              <p:nvSpPr>
                <p:cNvPr id="123" name="Freeform 110"/>
                <p:cNvSpPr>
                  <a:spLocks/>
                </p:cNvSpPr>
                <p:nvPr/>
              </p:nvSpPr>
              <p:spPr bwMode="auto">
                <a:xfrm>
                  <a:off x="2415" y="2727"/>
                  <a:ext cx="254" cy="64"/>
                </a:xfrm>
                <a:custGeom>
                  <a:avLst/>
                  <a:gdLst>
                    <a:gd name="T0" fmla="*/ 0 w 254"/>
                    <a:gd name="T1" fmla="*/ 0 h 64"/>
                    <a:gd name="T2" fmla="*/ 26 w 254"/>
                    <a:gd name="T3" fmla="*/ 63 h 64"/>
                    <a:gd name="T4" fmla="*/ 235 w 254"/>
                    <a:gd name="T5" fmla="*/ 63 h 64"/>
                    <a:gd name="T6" fmla="*/ 253 w 254"/>
                    <a:gd name="T7" fmla="*/ 0 h 64"/>
                    <a:gd name="T8" fmla="*/ 0 w 254"/>
                    <a:gd name="T9" fmla="*/ 0 h 64"/>
                    <a:gd name="T10" fmla="*/ 0 60000 65536"/>
                    <a:gd name="T11" fmla="*/ 0 60000 65536"/>
                    <a:gd name="T12" fmla="*/ 0 60000 65536"/>
                    <a:gd name="T13" fmla="*/ 0 60000 65536"/>
                    <a:gd name="T14" fmla="*/ 0 60000 65536"/>
                    <a:gd name="T15" fmla="*/ 0 w 254"/>
                    <a:gd name="T16" fmla="*/ 0 h 64"/>
                    <a:gd name="T17" fmla="*/ 254 w 254"/>
                    <a:gd name="T18" fmla="*/ 64 h 64"/>
                  </a:gdLst>
                  <a:ahLst/>
                  <a:cxnLst>
                    <a:cxn ang="T10">
                      <a:pos x="T0" y="T1"/>
                    </a:cxn>
                    <a:cxn ang="T11">
                      <a:pos x="T2" y="T3"/>
                    </a:cxn>
                    <a:cxn ang="T12">
                      <a:pos x="T4" y="T5"/>
                    </a:cxn>
                    <a:cxn ang="T13">
                      <a:pos x="T6" y="T7"/>
                    </a:cxn>
                    <a:cxn ang="T14">
                      <a:pos x="T8" y="T9"/>
                    </a:cxn>
                  </a:cxnLst>
                  <a:rect l="T15" t="T16" r="T17" b="T18"/>
                  <a:pathLst>
                    <a:path w="254" h="64">
                      <a:moveTo>
                        <a:pt x="0" y="0"/>
                      </a:moveTo>
                      <a:lnTo>
                        <a:pt x="26" y="63"/>
                      </a:lnTo>
                      <a:lnTo>
                        <a:pt x="235" y="63"/>
                      </a:lnTo>
                      <a:lnTo>
                        <a:pt x="253"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24" name="Line 111"/>
                <p:cNvSpPr>
                  <a:spLocks noChangeShapeType="1"/>
                </p:cNvSpPr>
                <p:nvPr/>
              </p:nvSpPr>
              <p:spPr bwMode="auto">
                <a:xfrm>
                  <a:off x="2435" y="2770"/>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119" name="Rectangle 112"/>
              <p:cNvSpPr>
                <a:spLocks noChangeArrowheads="1"/>
              </p:cNvSpPr>
              <p:nvPr/>
            </p:nvSpPr>
            <p:spPr bwMode="auto">
              <a:xfrm>
                <a:off x="2446" y="2792"/>
                <a:ext cx="204"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120" name="Group 113"/>
              <p:cNvGrpSpPr>
                <a:grpSpLocks/>
              </p:cNvGrpSpPr>
              <p:nvPr/>
            </p:nvGrpSpPr>
            <p:grpSpPr bwMode="auto">
              <a:xfrm>
                <a:off x="2415" y="3921"/>
                <a:ext cx="254" cy="77"/>
                <a:chOff x="2415" y="3921"/>
                <a:chExt cx="254" cy="77"/>
              </a:xfrm>
              <a:grpFill/>
            </p:grpSpPr>
            <p:sp>
              <p:nvSpPr>
                <p:cNvPr id="121" name="Freeform 114"/>
                <p:cNvSpPr>
                  <a:spLocks/>
                </p:cNvSpPr>
                <p:nvPr/>
              </p:nvSpPr>
              <p:spPr bwMode="auto">
                <a:xfrm>
                  <a:off x="2415" y="3921"/>
                  <a:ext cx="254" cy="77"/>
                </a:xfrm>
                <a:custGeom>
                  <a:avLst/>
                  <a:gdLst>
                    <a:gd name="T0" fmla="*/ 0 w 254"/>
                    <a:gd name="T1" fmla="*/ 76 h 77"/>
                    <a:gd name="T2" fmla="*/ 26 w 254"/>
                    <a:gd name="T3" fmla="*/ 0 h 77"/>
                    <a:gd name="T4" fmla="*/ 235 w 254"/>
                    <a:gd name="T5" fmla="*/ 0 h 77"/>
                    <a:gd name="T6" fmla="*/ 253 w 254"/>
                    <a:gd name="T7" fmla="*/ 76 h 77"/>
                    <a:gd name="T8" fmla="*/ 0 w 254"/>
                    <a:gd name="T9" fmla="*/ 76 h 77"/>
                    <a:gd name="T10" fmla="*/ 0 60000 65536"/>
                    <a:gd name="T11" fmla="*/ 0 60000 65536"/>
                    <a:gd name="T12" fmla="*/ 0 60000 65536"/>
                    <a:gd name="T13" fmla="*/ 0 60000 65536"/>
                    <a:gd name="T14" fmla="*/ 0 60000 65536"/>
                    <a:gd name="T15" fmla="*/ 0 w 254"/>
                    <a:gd name="T16" fmla="*/ 0 h 77"/>
                    <a:gd name="T17" fmla="*/ 254 w 254"/>
                    <a:gd name="T18" fmla="*/ 77 h 77"/>
                  </a:gdLst>
                  <a:ahLst/>
                  <a:cxnLst>
                    <a:cxn ang="T10">
                      <a:pos x="T0" y="T1"/>
                    </a:cxn>
                    <a:cxn ang="T11">
                      <a:pos x="T2" y="T3"/>
                    </a:cxn>
                    <a:cxn ang="T12">
                      <a:pos x="T4" y="T5"/>
                    </a:cxn>
                    <a:cxn ang="T13">
                      <a:pos x="T6" y="T7"/>
                    </a:cxn>
                    <a:cxn ang="T14">
                      <a:pos x="T8" y="T9"/>
                    </a:cxn>
                  </a:cxnLst>
                  <a:rect l="T15" t="T16" r="T17" b="T18"/>
                  <a:pathLst>
                    <a:path w="254" h="77">
                      <a:moveTo>
                        <a:pt x="0" y="76"/>
                      </a:moveTo>
                      <a:lnTo>
                        <a:pt x="26" y="0"/>
                      </a:lnTo>
                      <a:lnTo>
                        <a:pt x="235" y="0"/>
                      </a:lnTo>
                      <a:lnTo>
                        <a:pt x="253"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22" name="Line 115"/>
                <p:cNvSpPr>
                  <a:spLocks noChangeShapeType="1"/>
                </p:cNvSpPr>
                <p:nvPr/>
              </p:nvSpPr>
              <p:spPr bwMode="auto">
                <a:xfrm>
                  <a:off x="2435" y="3961"/>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nvGrpSpPr>
            <p:cNvPr id="102" name="Group 116"/>
            <p:cNvGrpSpPr>
              <a:grpSpLocks/>
            </p:cNvGrpSpPr>
            <p:nvPr/>
          </p:nvGrpSpPr>
          <p:grpSpPr bwMode="auto">
            <a:xfrm>
              <a:off x="1175" y="2624"/>
              <a:ext cx="179" cy="893"/>
              <a:chOff x="1071" y="2727"/>
              <a:chExt cx="254" cy="1271"/>
            </a:xfrm>
            <a:grpFill/>
          </p:grpSpPr>
          <p:grpSp>
            <p:nvGrpSpPr>
              <p:cNvPr id="111" name="Group 117"/>
              <p:cNvGrpSpPr>
                <a:grpSpLocks/>
              </p:cNvGrpSpPr>
              <p:nvPr/>
            </p:nvGrpSpPr>
            <p:grpSpPr bwMode="auto">
              <a:xfrm>
                <a:off x="1071" y="2727"/>
                <a:ext cx="254" cy="64"/>
                <a:chOff x="1071" y="2727"/>
                <a:chExt cx="254" cy="64"/>
              </a:xfrm>
              <a:grpFill/>
            </p:grpSpPr>
            <p:sp>
              <p:nvSpPr>
                <p:cNvPr id="116" name="Freeform 118"/>
                <p:cNvSpPr>
                  <a:spLocks/>
                </p:cNvSpPr>
                <p:nvPr/>
              </p:nvSpPr>
              <p:spPr bwMode="auto">
                <a:xfrm>
                  <a:off x="1071" y="2727"/>
                  <a:ext cx="254" cy="64"/>
                </a:xfrm>
                <a:custGeom>
                  <a:avLst/>
                  <a:gdLst>
                    <a:gd name="T0" fmla="*/ 0 w 254"/>
                    <a:gd name="T1" fmla="*/ 0 h 64"/>
                    <a:gd name="T2" fmla="*/ 26 w 254"/>
                    <a:gd name="T3" fmla="*/ 63 h 64"/>
                    <a:gd name="T4" fmla="*/ 235 w 254"/>
                    <a:gd name="T5" fmla="*/ 63 h 64"/>
                    <a:gd name="T6" fmla="*/ 253 w 254"/>
                    <a:gd name="T7" fmla="*/ 0 h 64"/>
                    <a:gd name="T8" fmla="*/ 0 w 254"/>
                    <a:gd name="T9" fmla="*/ 0 h 64"/>
                    <a:gd name="T10" fmla="*/ 0 60000 65536"/>
                    <a:gd name="T11" fmla="*/ 0 60000 65536"/>
                    <a:gd name="T12" fmla="*/ 0 60000 65536"/>
                    <a:gd name="T13" fmla="*/ 0 60000 65536"/>
                    <a:gd name="T14" fmla="*/ 0 60000 65536"/>
                    <a:gd name="T15" fmla="*/ 0 w 254"/>
                    <a:gd name="T16" fmla="*/ 0 h 64"/>
                    <a:gd name="T17" fmla="*/ 254 w 254"/>
                    <a:gd name="T18" fmla="*/ 64 h 64"/>
                  </a:gdLst>
                  <a:ahLst/>
                  <a:cxnLst>
                    <a:cxn ang="T10">
                      <a:pos x="T0" y="T1"/>
                    </a:cxn>
                    <a:cxn ang="T11">
                      <a:pos x="T2" y="T3"/>
                    </a:cxn>
                    <a:cxn ang="T12">
                      <a:pos x="T4" y="T5"/>
                    </a:cxn>
                    <a:cxn ang="T13">
                      <a:pos x="T6" y="T7"/>
                    </a:cxn>
                    <a:cxn ang="T14">
                      <a:pos x="T8" y="T9"/>
                    </a:cxn>
                  </a:cxnLst>
                  <a:rect l="T15" t="T16" r="T17" b="T18"/>
                  <a:pathLst>
                    <a:path w="254" h="64">
                      <a:moveTo>
                        <a:pt x="0" y="0"/>
                      </a:moveTo>
                      <a:lnTo>
                        <a:pt x="26" y="63"/>
                      </a:lnTo>
                      <a:lnTo>
                        <a:pt x="235" y="63"/>
                      </a:lnTo>
                      <a:lnTo>
                        <a:pt x="253"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17" name="Line 119"/>
                <p:cNvSpPr>
                  <a:spLocks noChangeShapeType="1"/>
                </p:cNvSpPr>
                <p:nvPr/>
              </p:nvSpPr>
              <p:spPr bwMode="auto">
                <a:xfrm>
                  <a:off x="1091" y="2770"/>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112" name="Rectangle 120"/>
              <p:cNvSpPr>
                <a:spLocks noChangeArrowheads="1"/>
              </p:cNvSpPr>
              <p:nvPr/>
            </p:nvSpPr>
            <p:spPr bwMode="auto">
              <a:xfrm>
                <a:off x="1102" y="2792"/>
                <a:ext cx="204"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113" name="Group 121"/>
              <p:cNvGrpSpPr>
                <a:grpSpLocks/>
              </p:cNvGrpSpPr>
              <p:nvPr/>
            </p:nvGrpSpPr>
            <p:grpSpPr bwMode="auto">
              <a:xfrm>
                <a:off x="1071" y="3921"/>
                <a:ext cx="254" cy="77"/>
                <a:chOff x="1071" y="3921"/>
                <a:chExt cx="254" cy="77"/>
              </a:xfrm>
              <a:grpFill/>
            </p:grpSpPr>
            <p:sp>
              <p:nvSpPr>
                <p:cNvPr id="114" name="Freeform 122"/>
                <p:cNvSpPr>
                  <a:spLocks/>
                </p:cNvSpPr>
                <p:nvPr/>
              </p:nvSpPr>
              <p:spPr bwMode="auto">
                <a:xfrm>
                  <a:off x="1071" y="3921"/>
                  <a:ext cx="254" cy="77"/>
                </a:xfrm>
                <a:custGeom>
                  <a:avLst/>
                  <a:gdLst>
                    <a:gd name="T0" fmla="*/ 0 w 254"/>
                    <a:gd name="T1" fmla="*/ 76 h 77"/>
                    <a:gd name="T2" fmla="*/ 26 w 254"/>
                    <a:gd name="T3" fmla="*/ 0 h 77"/>
                    <a:gd name="T4" fmla="*/ 235 w 254"/>
                    <a:gd name="T5" fmla="*/ 0 h 77"/>
                    <a:gd name="T6" fmla="*/ 253 w 254"/>
                    <a:gd name="T7" fmla="*/ 76 h 77"/>
                    <a:gd name="T8" fmla="*/ 0 w 254"/>
                    <a:gd name="T9" fmla="*/ 76 h 77"/>
                    <a:gd name="T10" fmla="*/ 0 60000 65536"/>
                    <a:gd name="T11" fmla="*/ 0 60000 65536"/>
                    <a:gd name="T12" fmla="*/ 0 60000 65536"/>
                    <a:gd name="T13" fmla="*/ 0 60000 65536"/>
                    <a:gd name="T14" fmla="*/ 0 60000 65536"/>
                    <a:gd name="T15" fmla="*/ 0 w 254"/>
                    <a:gd name="T16" fmla="*/ 0 h 77"/>
                    <a:gd name="T17" fmla="*/ 254 w 254"/>
                    <a:gd name="T18" fmla="*/ 77 h 77"/>
                  </a:gdLst>
                  <a:ahLst/>
                  <a:cxnLst>
                    <a:cxn ang="T10">
                      <a:pos x="T0" y="T1"/>
                    </a:cxn>
                    <a:cxn ang="T11">
                      <a:pos x="T2" y="T3"/>
                    </a:cxn>
                    <a:cxn ang="T12">
                      <a:pos x="T4" y="T5"/>
                    </a:cxn>
                    <a:cxn ang="T13">
                      <a:pos x="T6" y="T7"/>
                    </a:cxn>
                    <a:cxn ang="T14">
                      <a:pos x="T8" y="T9"/>
                    </a:cxn>
                  </a:cxnLst>
                  <a:rect l="T15" t="T16" r="T17" b="T18"/>
                  <a:pathLst>
                    <a:path w="254" h="77">
                      <a:moveTo>
                        <a:pt x="0" y="76"/>
                      </a:moveTo>
                      <a:lnTo>
                        <a:pt x="26" y="0"/>
                      </a:lnTo>
                      <a:lnTo>
                        <a:pt x="235" y="0"/>
                      </a:lnTo>
                      <a:lnTo>
                        <a:pt x="253"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15" name="Line 123"/>
                <p:cNvSpPr>
                  <a:spLocks noChangeShapeType="1"/>
                </p:cNvSpPr>
                <p:nvPr/>
              </p:nvSpPr>
              <p:spPr bwMode="auto">
                <a:xfrm>
                  <a:off x="1091" y="3961"/>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nvGrpSpPr>
            <p:cNvPr id="103" name="Group 124"/>
            <p:cNvGrpSpPr>
              <a:grpSpLocks/>
            </p:cNvGrpSpPr>
            <p:nvPr/>
          </p:nvGrpSpPr>
          <p:grpSpPr bwMode="auto">
            <a:xfrm>
              <a:off x="1606" y="2624"/>
              <a:ext cx="178" cy="893"/>
              <a:chOff x="1683" y="2727"/>
              <a:chExt cx="254" cy="1271"/>
            </a:xfrm>
            <a:grpFill/>
          </p:grpSpPr>
          <p:grpSp>
            <p:nvGrpSpPr>
              <p:cNvPr id="104" name="Group 125"/>
              <p:cNvGrpSpPr>
                <a:grpSpLocks/>
              </p:cNvGrpSpPr>
              <p:nvPr/>
            </p:nvGrpSpPr>
            <p:grpSpPr bwMode="auto">
              <a:xfrm>
                <a:off x="1683" y="2727"/>
                <a:ext cx="254" cy="64"/>
                <a:chOff x="1683" y="2727"/>
                <a:chExt cx="254" cy="64"/>
              </a:xfrm>
              <a:grpFill/>
            </p:grpSpPr>
            <p:sp>
              <p:nvSpPr>
                <p:cNvPr id="109" name="Freeform 126"/>
                <p:cNvSpPr>
                  <a:spLocks/>
                </p:cNvSpPr>
                <p:nvPr/>
              </p:nvSpPr>
              <p:spPr bwMode="auto">
                <a:xfrm>
                  <a:off x="1683" y="2727"/>
                  <a:ext cx="254" cy="64"/>
                </a:xfrm>
                <a:custGeom>
                  <a:avLst/>
                  <a:gdLst>
                    <a:gd name="T0" fmla="*/ 0 w 254"/>
                    <a:gd name="T1" fmla="*/ 0 h 64"/>
                    <a:gd name="T2" fmla="*/ 26 w 254"/>
                    <a:gd name="T3" fmla="*/ 63 h 64"/>
                    <a:gd name="T4" fmla="*/ 235 w 254"/>
                    <a:gd name="T5" fmla="*/ 63 h 64"/>
                    <a:gd name="T6" fmla="*/ 253 w 254"/>
                    <a:gd name="T7" fmla="*/ 0 h 64"/>
                    <a:gd name="T8" fmla="*/ 0 w 254"/>
                    <a:gd name="T9" fmla="*/ 0 h 64"/>
                    <a:gd name="T10" fmla="*/ 0 60000 65536"/>
                    <a:gd name="T11" fmla="*/ 0 60000 65536"/>
                    <a:gd name="T12" fmla="*/ 0 60000 65536"/>
                    <a:gd name="T13" fmla="*/ 0 60000 65536"/>
                    <a:gd name="T14" fmla="*/ 0 60000 65536"/>
                    <a:gd name="T15" fmla="*/ 0 w 254"/>
                    <a:gd name="T16" fmla="*/ 0 h 64"/>
                    <a:gd name="T17" fmla="*/ 254 w 254"/>
                    <a:gd name="T18" fmla="*/ 64 h 64"/>
                  </a:gdLst>
                  <a:ahLst/>
                  <a:cxnLst>
                    <a:cxn ang="T10">
                      <a:pos x="T0" y="T1"/>
                    </a:cxn>
                    <a:cxn ang="T11">
                      <a:pos x="T2" y="T3"/>
                    </a:cxn>
                    <a:cxn ang="T12">
                      <a:pos x="T4" y="T5"/>
                    </a:cxn>
                    <a:cxn ang="T13">
                      <a:pos x="T6" y="T7"/>
                    </a:cxn>
                    <a:cxn ang="T14">
                      <a:pos x="T8" y="T9"/>
                    </a:cxn>
                  </a:cxnLst>
                  <a:rect l="T15" t="T16" r="T17" b="T18"/>
                  <a:pathLst>
                    <a:path w="254" h="64">
                      <a:moveTo>
                        <a:pt x="0" y="0"/>
                      </a:moveTo>
                      <a:lnTo>
                        <a:pt x="26" y="63"/>
                      </a:lnTo>
                      <a:lnTo>
                        <a:pt x="235" y="63"/>
                      </a:lnTo>
                      <a:lnTo>
                        <a:pt x="253" y="0"/>
                      </a:lnTo>
                      <a:lnTo>
                        <a:pt x="0" y="0"/>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10" name="Line 127"/>
                <p:cNvSpPr>
                  <a:spLocks noChangeShapeType="1"/>
                </p:cNvSpPr>
                <p:nvPr/>
              </p:nvSpPr>
              <p:spPr bwMode="auto">
                <a:xfrm>
                  <a:off x="1703" y="2770"/>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sp>
            <p:nvSpPr>
              <p:cNvPr id="105" name="Rectangle 128"/>
              <p:cNvSpPr>
                <a:spLocks noChangeArrowheads="1"/>
              </p:cNvSpPr>
              <p:nvPr/>
            </p:nvSpPr>
            <p:spPr bwMode="auto">
              <a:xfrm>
                <a:off x="1714" y="2792"/>
                <a:ext cx="204" cy="1125"/>
              </a:xfrm>
              <a:prstGeom prst="rect">
                <a:avLst/>
              </a:pr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spcBef>
                    <a:spcPct val="0"/>
                  </a:spcBef>
                  <a:buSzTx/>
                  <a:buFontTx/>
                  <a:buNone/>
                </a:pPr>
                <a:endParaRPr lang="en-US" sz="1200" i="1" dirty="0"/>
              </a:p>
            </p:txBody>
          </p:sp>
          <p:grpSp>
            <p:nvGrpSpPr>
              <p:cNvPr id="106" name="Group 129"/>
              <p:cNvGrpSpPr>
                <a:grpSpLocks/>
              </p:cNvGrpSpPr>
              <p:nvPr/>
            </p:nvGrpSpPr>
            <p:grpSpPr bwMode="auto">
              <a:xfrm>
                <a:off x="1683" y="3921"/>
                <a:ext cx="254" cy="77"/>
                <a:chOff x="1683" y="3921"/>
                <a:chExt cx="254" cy="77"/>
              </a:xfrm>
              <a:grpFill/>
            </p:grpSpPr>
            <p:sp>
              <p:nvSpPr>
                <p:cNvPr id="107" name="Freeform 130"/>
                <p:cNvSpPr>
                  <a:spLocks/>
                </p:cNvSpPr>
                <p:nvPr/>
              </p:nvSpPr>
              <p:spPr bwMode="auto">
                <a:xfrm>
                  <a:off x="1683" y="3921"/>
                  <a:ext cx="254" cy="77"/>
                </a:xfrm>
                <a:custGeom>
                  <a:avLst/>
                  <a:gdLst>
                    <a:gd name="T0" fmla="*/ 0 w 254"/>
                    <a:gd name="T1" fmla="*/ 76 h 77"/>
                    <a:gd name="T2" fmla="*/ 26 w 254"/>
                    <a:gd name="T3" fmla="*/ 0 h 77"/>
                    <a:gd name="T4" fmla="*/ 235 w 254"/>
                    <a:gd name="T5" fmla="*/ 0 h 77"/>
                    <a:gd name="T6" fmla="*/ 253 w 254"/>
                    <a:gd name="T7" fmla="*/ 76 h 77"/>
                    <a:gd name="T8" fmla="*/ 0 w 254"/>
                    <a:gd name="T9" fmla="*/ 76 h 77"/>
                    <a:gd name="T10" fmla="*/ 0 60000 65536"/>
                    <a:gd name="T11" fmla="*/ 0 60000 65536"/>
                    <a:gd name="T12" fmla="*/ 0 60000 65536"/>
                    <a:gd name="T13" fmla="*/ 0 60000 65536"/>
                    <a:gd name="T14" fmla="*/ 0 60000 65536"/>
                    <a:gd name="T15" fmla="*/ 0 w 254"/>
                    <a:gd name="T16" fmla="*/ 0 h 77"/>
                    <a:gd name="T17" fmla="*/ 254 w 254"/>
                    <a:gd name="T18" fmla="*/ 77 h 77"/>
                  </a:gdLst>
                  <a:ahLst/>
                  <a:cxnLst>
                    <a:cxn ang="T10">
                      <a:pos x="T0" y="T1"/>
                    </a:cxn>
                    <a:cxn ang="T11">
                      <a:pos x="T2" y="T3"/>
                    </a:cxn>
                    <a:cxn ang="T12">
                      <a:pos x="T4" y="T5"/>
                    </a:cxn>
                    <a:cxn ang="T13">
                      <a:pos x="T6" y="T7"/>
                    </a:cxn>
                    <a:cxn ang="T14">
                      <a:pos x="T8" y="T9"/>
                    </a:cxn>
                  </a:cxnLst>
                  <a:rect l="T15" t="T16" r="T17" b="T18"/>
                  <a:pathLst>
                    <a:path w="254" h="77">
                      <a:moveTo>
                        <a:pt x="0" y="76"/>
                      </a:moveTo>
                      <a:lnTo>
                        <a:pt x="26" y="0"/>
                      </a:lnTo>
                      <a:lnTo>
                        <a:pt x="235" y="0"/>
                      </a:lnTo>
                      <a:lnTo>
                        <a:pt x="253" y="76"/>
                      </a:lnTo>
                      <a:lnTo>
                        <a:pt x="0" y="76"/>
                      </a:lnTo>
                    </a:path>
                  </a:pathLst>
                </a:custGeom>
                <a:grpFill/>
                <a:ln w="19050">
                  <a:solidFill>
                    <a:schemeClr val="accent3">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lstStyle/>
                <a:p>
                  <a:pPr>
                    <a:spcBef>
                      <a:spcPct val="0"/>
                    </a:spcBef>
                    <a:buSzTx/>
                    <a:buFontTx/>
                    <a:buNone/>
                  </a:pPr>
                  <a:endParaRPr lang="en-US" sz="1200" i="1" dirty="0"/>
                </a:p>
              </p:txBody>
            </p:sp>
            <p:sp>
              <p:nvSpPr>
                <p:cNvPr id="108" name="Line 131"/>
                <p:cNvSpPr>
                  <a:spLocks noChangeShapeType="1"/>
                </p:cNvSpPr>
                <p:nvPr/>
              </p:nvSpPr>
              <p:spPr bwMode="auto">
                <a:xfrm>
                  <a:off x="1703" y="3961"/>
                  <a:ext cx="222" cy="0"/>
                </a:xfrm>
                <a:prstGeom prst="line">
                  <a:avLst/>
                </a:prstGeom>
                <a:grpFill/>
                <a:ln w="19050">
                  <a:solidFill>
                    <a:schemeClr val="accent3">
                      <a:lumMod val="40000"/>
                      <a:lumOff val="60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none" anchor="ctr"/>
                <a:lstStyle/>
                <a:p>
                  <a:endParaRPr lang="en-US" dirty="0"/>
                </a:p>
              </p:txBody>
            </p:sp>
          </p:grpSp>
        </p:grpSp>
      </p:grpSp>
      <p:sp>
        <p:nvSpPr>
          <p:cNvPr id="139" name="Rectangle 138"/>
          <p:cNvSpPr/>
          <p:nvPr/>
        </p:nvSpPr>
        <p:spPr>
          <a:xfrm>
            <a:off x="714496" y="3979694"/>
            <a:ext cx="2335286" cy="1799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Calibri" panose="020F0502020204030204" pitchFamily="34" charset="0"/>
            </a:endParaRPr>
          </a:p>
        </p:txBody>
      </p:sp>
      <p:sp>
        <p:nvSpPr>
          <p:cNvPr id="140" name="TextBox 139"/>
          <p:cNvSpPr txBox="1"/>
          <p:nvPr/>
        </p:nvSpPr>
        <p:spPr>
          <a:xfrm>
            <a:off x="745366" y="3910129"/>
            <a:ext cx="2314711" cy="2677656"/>
          </a:xfrm>
          <a:prstGeom prst="rect">
            <a:avLst/>
          </a:prstGeom>
          <a:noFill/>
          <a:ln>
            <a:noFill/>
          </a:ln>
        </p:spPr>
        <p:txBody>
          <a:bodyPr wrap="square" rtlCol="0">
            <a:noAutofit/>
          </a:bodyPr>
          <a:lstStyle/>
          <a:p>
            <a:r>
              <a:rPr lang="en-US" sz="1200" dirty="0" smtClean="0">
                <a:latin typeface="Calibri" panose="020F0502020204030204" pitchFamily="34" charset="0"/>
              </a:rPr>
              <a:t>State owns and operates core functions:</a:t>
            </a:r>
          </a:p>
          <a:p>
            <a:pPr marL="285750" indent="-285750">
              <a:buFont typeface="Wingdings" pitchFamily="2" charset="2"/>
              <a:buChar char="§"/>
            </a:pPr>
            <a:r>
              <a:rPr lang="en-US" sz="1200" dirty="0">
                <a:latin typeface="Calibri" panose="020F0502020204030204" pitchFamily="34" charset="0"/>
              </a:rPr>
              <a:t>Plan Management</a:t>
            </a:r>
          </a:p>
          <a:p>
            <a:pPr marL="285750" indent="-285750">
              <a:buFont typeface="Wingdings" pitchFamily="2" charset="2"/>
              <a:buChar char="§"/>
            </a:pPr>
            <a:r>
              <a:rPr lang="en-US" sz="1200" dirty="0" smtClean="0">
                <a:latin typeface="Calibri" panose="020F0502020204030204" pitchFamily="34" charset="0"/>
              </a:rPr>
              <a:t>Eligibility &amp; Enrollment</a:t>
            </a:r>
          </a:p>
          <a:p>
            <a:pPr marL="285750" indent="-285750">
              <a:buFont typeface="Wingdings" pitchFamily="2" charset="2"/>
              <a:buChar char="§"/>
            </a:pPr>
            <a:r>
              <a:rPr lang="en-US" sz="1200" dirty="0" smtClean="0">
                <a:latin typeface="Calibri" panose="020F0502020204030204" pitchFamily="34" charset="0"/>
              </a:rPr>
              <a:t>Financial Management</a:t>
            </a:r>
          </a:p>
          <a:p>
            <a:pPr marL="285750" indent="-285750">
              <a:buFont typeface="Wingdings" pitchFamily="2" charset="2"/>
              <a:buChar char="§"/>
            </a:pPr>
            <a:r>
              <a:rPr lang="en-US" sz="1200" dirty="0" smtClean="0">
                <a:latin typeface="Calibri" panose="020F0502020204030204" pitchFamily="34" charset="0"/>
              </a:rPr>
              <a:t>Consumer Assistance</a:t>
            </a:r>
            <a:endParaRPr lang="en-US" sz="1200" dirty="0">
              <a:latin typeface="Calibri" panose="020F0502020204030204" pitchFamily="34" charset="0"/>
            </a:endParaRPr>
          </a:p>
          <a:p>
            <a:endParaRPr lang="en-US" sz="1200" dirty="0" smtClean="0">
              <a:latin typeface="Calibri" panose="020F0502020204030204" pitchFamily="34" charset="0"/>
            </a:endParaRPr>
          </a:p>
          <a:p>
            <a:r>
              <a:rPr lang="en-US" sz="1200" dirty="0" smtClean="0">
                <a:latin typeface="Calibri" panose="020F0502020204030204" pitchFamily="34" charset="0"/>
              </a:rPr>
              <a:t>States may use federal government services for: </a:t>
            </a:r>
          </a:p>
          <a:p>
            <a:pPr marL="166688" indent="-166688">
              <a:buFont typeface="Wingdings" pitchFamily="2" charset="2"/>
              <a:buChar char="§"/>
            </a:pPr>
            <a:r>
              <a:rPr lang="en-US" sz="1200" dirty="0" smtClean="0">
                <a:latin typeface="Calibri" panose="020F0502020204030204" pitchFamily="34" charset="0"/>
              </a:rPr>
              <a:t>Premium Tax Credit &amp; Cost </a:t>
            </a:r>
            <a:r>
              <a:rPr lang="en-US" sz="1200" dirty="0">
                <a:latin typeface="Calibri" panose="020F0502020204030204" pitchFamily="34" charset="0"/>
              </a:rPr>
              <a:t>S</a:t>
            </a:r>
            <a:r>
              <a:rPr lang="en-US" sz="1200" dirty="0" smtClean="0">
                <a:latin typeface="Calibri" panose="020F0502020204030204" pitchFamily="34" charset="0"/>
              </a:rPr>
              <a:t>haring Reduction</a:t>
            </a:r>
          </a:p>
          <a:p>
            <a:pPr marL="166688" indent="-166688">
              <a:buFont typeface="Wingdings" pitchFamily="2" charset="2"/>
              <a:buChar char="§"/>
            </a:pPr>
            <a:r>
              <a:rPr lang="en-US" sz="1200" dirty="0" smtClean="0">
                <a:latin typeface="Calibri" panose="020F0502020204030204" pitchFamily="34" charset="0"/>
              </a:rPr>
              <a:t>Risk </a:t>
            </a:r>
            <a:r>
              <a:rPr lang="en-US" sz="1200" dirty="0">
                <a:latin typeface="Calibri" panose="020F0502020204030204" pitchFamily="34" charset="0"/>
              </a:rPr>
              <a:t>adjustment program</a:t>
            </a:r>
          </a:p>
          <a:p>
            <a:pPr marL="166688" indent="-166688">
              <a:buFont typeface="Wingdings" pitchFamily="2" charset="2"/>
              <a:buChar char="§"/>
            </a:pPr>
            <a:r>
              <a:rPr lang="en-US" sz="1200" dirty="0">
                <a:latin typeface="Calibri" panose="020F0502020204030204" pitchFamily="34" charset="0"/>
              </a:rPr>
              <a:t>Reinsurance Program</a:t>
            </a:r>
          </a:p>
          <a:p>
            <a:endParaRPr lang="en-US" sz="1200" dirty="0">
              <a:latin typeface="Calibri" panose="020F0502020204030204" pitchFamily="34" charset="0"/>
            </a:endParaRPr>
          </a:p>
        </p:txBody>
      </p:sp>
      <p:sp>
        <p:nvSpPr>
          <p:cNvPr id="142" name="Rectangle 141"/>
          <p:cNvSpPr/>
          <p:nvPr/>
        </p:nvSpPr>
        <p:spPr>
          <a:xfrm>
            <a:off x="3229099" y="3935207"/>
            <a:ext cx="2721428" cy="1980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Calibri" panose="020F0502020204030204" pitchFamily="34" charset="0"/>
            </a:endParaRPr>
          </a:p>
        </p:txBody>
      </p:sp>
      <p:sp>
        <p:nvSpPr>
          <p:cNvPr id="143" name="TextBox 142"/>
          <p:cNvSpPr txBox="1"/>
          <p:nvPr/>
        </p:nvSpPr>
        <p:spPr>
          <a:xfrm>
            <a:off x="3415393" y="3910129"/>
            <a:ext cx="2377844" cy="2677656"/>
          </a:xfrm>
          <a:prstGeom prst="rect">
            <a:avLst/>
          </a:prstGeom>
          <a:noFill/>
          <a:ln>
            <a:noFill/>
          </a:ln>
        </p:spPr>
        <p:txBody>
          <a:bodyPr wrap="square" rtlCol="0">
            <a:noAutofit/>
          </a:bodyPr>
          <a:lstStyle/>
          <a:p>
            <a:r>
              <a:rPr lang="en-US" sz="1200" dirty="0" smtClean="0">
                <a:latin typeface="Calibri" panose="020F0502020204030204" pitchFamily="34" charset="0"/>
              </a:rPr>
              <a:t>State operates activities for:</a:t>
            </a:r>
          </a:p>
          <a:p>
            <a:pPr marL="285750" indent="-285750">
              <a:buFont typeface="Wingdings" pitchFamily="2" charset="2"/>
              <a:buChar char="§"/>
            </a:pPr>
            <a:r>
              <a:rPr lang="en-US" sz="1200" dirty="0" smtClean="0">
                <a:latin typeface="Calibri" panose="020F0502020204030204" pitchFamily="34" charset="0"/>
              </a:rPr>
              <a:t>Plan Management</a:t>
            </a:r>
          </a:p>
          <a:p>
            <a:pPr marL="285750" indent="-285750">
              <a:buFont typeface="Wingdings" pitchFamily="2" charset="2"/>
              <a:buChar char="§"/>
            </a:pPr>
            <a:r>
              <a:rPr lang="en-US" sz="1200" dirty="0" smtClean="0">
                <a:latin typeface="Calibri" panose="020F0502020204030204" pitchFamily="34" charset="0"/>
              </a:rPr>
              <a:t>Consumer Assistance</a:t>
            </a:r>
          </a:p>
          <a:p>
            <a:pPr marL="285750" indent="-285750">
              <a:buFont typeface="Wingdings" pitchFamily="2" charset="2"/>
              <a:buChar char="§"/>
            </a:pPr>
            <a:r>
              <a:rPr lang="en-US" sz="1200" dirty="0" smtClean="0">
                <a:latin typeface="Calibri" panose="020F0502020204030204" pitchFamily="34" charset="0"/>
              </a:rPr>
              <a:t>Both</a:t>
            </a:r>
          </a:p>
          <a:p>
            <a:pPr marL="285750" indent="-285750">
              <a:buFont typeface="Wingdings" pitchFamily="2" charset="2"/>
              <a:buChar char="§"/>
            </a:pPr>
            <a:endParaRPr lang="en-US" sz="1200" dirty="0">
              <a:latin typeface="Calibri" panose="020F0502020204030204" pitchFamily="34" charset="0"/>
            </a:endParaRPr>
          </a:p>
          <a:p>
            <a:r>
              <a:rPr lang="en-US" sz="1200" dirty="0" smtClean="0">
                <a:latin typeface="Calibri" panose="020F0502020204030204" pitchFamily="34" charset="0"/>
              </a:rPr>
              <a:t>States may elect to perform or can use federal government services for the following activities:</a:t>
            </a:r>
          </a:p>
          <a:p>
            <a:pPr marL="285750" indent="-285750">
              <a:buFont typeface="Wingdings" pitchFamily="2" charset="2"/>
              <a:buChar char="§"/>
            </a:pPr>
            <a:r>
              <a:rPr lang="en-US" sz="1200" dirty="0" smtClean="0">
                <a:latin typeface="Calibri" panose="020F0502020204030204" pitchFamily="34" charset="0"/>
              </a:rPr>
              <a:t>Reinsurance Program</a:t>
            </a:r>
          </a:p>
          <a:p>
            <a:pPr marL="285750" indent="-285750">
              <a:buFont typeface="Wingdings" pitchFamily="2" charset="2"/>
              <a:buChar char="§"/>
            </a:pPr>
            <a:r>
              <a:rPr lang="en-US" sz="1200" dirty="0" smtClean="0">
                <a:latin typeface="Calibri" panose="020F0502020204030204" pitchFamily="34" charset="0"/>
              </a:rPr>
              <a:t>Medicaid and CHIP eligibility assessment or determination</a:t>
            </a:r>
          </a:p>
          <a:p>
            <a:pPr marL="285750" indent="-285750">
              <a:buFont typeface="Wingdings" pitchFamily="2" charset="2"/>
              <a:buChar char="§"/>
            </a:pPr>
            <a:endParaRPr lang="en-US" sz="1200" dirty="0">
              <a:latin typeface="Calibri" panose="020F0502020204030204" pitchFamily="34" charset="0"/>
            </a:endParaRPr>
          </a:p>
          <a:p>
            <a:endParaRPr lang="en-US" sz="1200" dirty="0">
              <a:latin typeface="Calibri" panose="020F0502020204030204" pitchFamily="34" charset="0"/>
            </a:endParaRPr>
          </a:p>
        </p:txBody>
      </p:sp>
      <p:sp>
        <p:nvSpPr>
          <p:cNvPr id="145" name="Rectangle 144"/>
          <p:cNvSpPr/>
          <p:nvPr/>
        </p:nvSpPr>
        <p:spPr>
          <a:xfrm>
            <a:off x="6198919" y="4038586"/>
            <a:ext cx="2648198" cy="1980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Calibri" panose="020F0502020204030204" pitchFamily="34" charset="0"/>
            </a:endParaRPr>
          </a:p>
        </p:txBody>
      </p:sp>
      <p:sp>
        <p:nvSpPr>
          <p:cNvPr id="146" name="TextBox 145"/>
          <p:cNvSpPr txBox="1"/>
          <p:nvPr/>
        </p:nvSpPr>
        <p:spPr>
          <a:xfrm>
            <a:off x="6148553" y="3951744"/>
            <a:ext cx="2304416" cy="2677656"/>
          </a:xfrm>
          <a:prstGeom prst="rect">
            <a:avLst/>
          </a:prstGeom>
          <a:noFill/>
          <a:ln>
            <a:noFill/>
          </a:ln>
        </p:spPr>
        <p:txBody>
          <a:bodyPr wrap="square" rtlCol="0">
            <a:noAutofit/>
          </a:bodyPr>
          <a:lstStyle/>
          <a:p>
            <a:r>
              <a:rPr lang="en-US" sz="1200" dirty="0" smtClean="0">
                <a:latin typeface="Calibri" panose="020F0502020204030204" pitchFamily="34" charset="0"/>
              </a:rPr>
              <a:t>HHS operates; however, State may elect to perform or can use federal government services for the following activities:</a:t>
            </a:r>
          </a:p>
          <a:p>
            <a:pPr marL="285750" indent="-285750">
              <a:buFont typeface="Wingdings" pitchFamily="2" charset="2"/>
              <a:buChar char="§"/>
            </a:pPr>
            <a:r>
              <a:rPr lang="en-US" sz="1200" dirty="0" smtClean="0">
                <a:latin typeface="Calibri" panose="020F0502020204030204" pitchFamily="34" charset="0"/>
              </a:rPr>
              <a:t>Reinsurance </a:t>
            </a:r>
            <a:r>
              <a:rPr lang="en-US" sz="1200" dirty="0">
                <a:latin typeface="Calibri" panose="020F0502020204030204" pitchFamily="34" charset="0"/>
              </a:rPr>
              <a:t>Program</a:t>
            </a:r>
          </a:p>
          <a:p>
            <a:pPr marL="285750" indent="-285750">
              <a:buFont typeface="Wingdings" pitchFamily="2" charset="2"/>
              <a:buChar char="§"/>
            </a:pPr>
            <a:r>
              <a:rPr lang="en-US" sz="1200" dirty="0">
                <a:latin typeface="Calibri" panose="020F0502020204030204" pitchFamily="34" charset="0"/>
              </a:rPr>
              <a:t>Medicaid and CHIP eligibility assessment or determination</a:t>
            </a:r>
          </a:p>
          <a:p>
            <a:endParaRPr lang="en-US" sz="1200" dirty="0">
              <a:latin typeface="Calibri" panose="020F0502020204030204" pitchFamily="34" charset="0"/>
            </a:endParaRPr>
          </a:p>
        </p:txBody>
      </p:sp>
    </p:spTree>
    <p:extLst>
      <p:ext uri="{BB962C8B-B14F-4D97-AF65-F5344CB8AC3E}">
        <p14:creationId xmlns="" xmlns:p14="http://schemas.microsoft.com/office/powerpoint/2010/main" val="1870203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HIX Context</a:t>
            </a:r>
            <a:endParaRPr lang="en-US" dirty="0"/>
          </a:p>
        </p:txBody>
      </p:sp>
      <p:sp>
        <p:nvSpPr>
          <p:cNvPr id="68" name="Rectangle 133"/>
          <p:cNvSpPr>
            <a:spLocks noChangeArrowheads="1"/>
          </p:cNvSpPr>
          <p:nvPr/>
        </p:nvSpPr>
        <p:spPr bwMode="auto">
          <a:xfrm>
            <a:off x="4867784" y="5091112"/>
            <a:ext cx="1820863" cy="228600"/>
          </a:xfrm>
          <a:prstGeom prst="rect">
            <a:avLst/>
          </a:prstGeom>
          <a:noFill/>
          <a:ln w="9525">
            <a:noFill/>
            <a:miter lim="800000"/>
            <a:headEnd/>
            <a:tailEnd/>
          </a:ln>
        </p:spPr>
        <p:txBody>
          <a:bodyPr wrap="none" lIns="91418" tIns="45709" rIns="91418" bIns="45709" anchor="ctr"/>
          <a:lstStyle/>
          <a:p>
            <a:pPr fontAlgn="base">
              <a:spcBef>
                <a:spcPct val="0"/>
              </a:spcBef>
              <a:spcAft>
                <a:spcPct val="0"/>
              </a:spcAft>
            </a:pPr>
            <a:r>
              <a:rPr lang="en-US" sz="1400" b="1" dirty="0">
                <a:solidFill>
                  <a:srgbClr val="000000"/>
                </a:solidFill>
                <a:latin typeface="Calibri" pitchFamily="34" charset="0"/>
                <a:ea typeface="ＭＳ Ｐゴシック"/>
                <a:cs typeface="Arial" charset="0"/>
              </a:rPr>
              <a:t>KEY</a:t>
            </a:r>
            <a:r>
              <a:rPr lang="en-US" sz="1400" i="1" dirty="0">
                <a:solidFill>
                  <a:srgbClr val="000000"/>
                </a:solidFill>
                <a:latin typeface="Calibri" pitchFamily="34" charset="0"/>
                <a:ea typeface="ＭＳ Ｐゴシック"/>
                <a:cs typeface="Arial" charset="0"/>
              </a:rPr>
              <a:t> </a:t>
            </a:r>
          </a:p>
        </p:txBody>
      </p:sp>
      <p:graphicFrame>
        <p:nvGraphicFramePr>
          <p:cNvPr id="120" name="Table 119"/>
          <p:cNvGraphicFramePr>
            <a:graphicFrameLocks noGrp="1"/>
          </p:cNvGraphicFramePr>
          <p:nvPr>
            <p:extLst>
              <p:ext uri="{D42A27DB-BD31-4B8C-83A1-F6EECF244321}">
                <p14:modId xmlns="" xmlns:p14="http://schemas.microsoft.com/office/powerpoint/2010/main" val="4169328929"/>
              </p:ext>
            </p:extLst>
          </p:nvPr>
        </p:nvGraphicFramePr>
        <p:xfrm>
          <a:off x="1678129" y="5380672"/>
          <a:ext cx="2324964" cy="1188720"/>
        </p:xfrm>
        <a:graphic>
          <a:graphicData uri="http://schemas.openxmlformats.org/drawingml/2006/table">
            <a:tbl>
              <a:tblPr firstRow="1" bandRow="1">
                <a:tableStyleId>{5C22544A-7EE6-4342-B048-85BDC9FD1C3A}</a:tableStyleId>
              </a:tblPr>
              <a:tblGrid>
                <a:gridCol w="562336"/>
                <a:gridCol w="1762628"/>
              </a:tblGrid>
              <a:tr h="243840">
                <a:tc>
                  <a:txBody>
                    <a:bodyPr/>
                    <a:lstStyle/>
                    <a:p>
                      <a:pPr algn="ctr"/>
                      <a:r>
                        <a:rPr lang="en-US" sz="1000" dirty="0" smtClean="0">
                          <a:solidFill>
                            <a:schemeClr val="tx1"/>
                          </a:solidFill>
                        </a:rPr>
                        <a:t>17</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000" b="1" dirty="0" smtClean="0">
                          <a:solidFill>
                            <a:schemeClr val="tx1"/>
                          </a:solidFill>
                        </a:rPr>
                        <a:t>State</a:t>
                      </a:r>
                      <a:r>
                        <a:rPr lang="en-US" sz="1000" b="1" baseline="0" dirty="0" smtClean="0">
                          <a:solidFill>
                            <a:schemeClr val="tx1"/>
                          </a:solidFill>
                        </a:rPr>
                        <a:t> Based </a:t>
                      </a:r>
                    </a:p>
                    <a:p>
                      <a:r>
                        <a:rPr lang="en-US" sz="1000" b="1" baseline="0" dirty="0" smtClean="0">
                          <a:solidFill>
                            <a:schemeClr val="tx1"/>
                          </a:solidFill>
                        </a:rPr>
                        <a:t>Marketplace</a:t>
                      </a:r>
                      <a:endParaRPr lang="en-US" sz="1000" b="1" dirty="0">
                        <a:solidFill>
                          <a:schemeClr val="tx1"/>
                        </a:solidFill>
                      </a:endParaRPr>
                    </a:p>
                  </a:txBody>
                  <a:tcPr anchor="ctr">
                    <a:lnL w="12700" cap="flat" cmpd="sng" algn="ctr">
                      <a:noFill/>
                      <a:prstDash val="solid"/>
                      <a:round/>
                      <a:headEnd type="none" w="med" len="med"/>
                      <a:tailEnd type="none" w="med" len="med"/>
                    </a:lnL>
                    <a:lnB w="38100" cmpd="sng">
                      <a:noFill/>
                    </a:lnB>
                    <a:noFill/>
                  </a:tcPr>
                </a:tc>
              </a:tr>
              <a:tr h="243840">
                <a:tc>
                  <a:txBody>
                    <a:bodyPr/>
                    <a:lstStyle/>
                    <a:p>
                      <a:pPr algn="ctr"/>
                      <a:r>
                        <a:rPr lang="en-US" sz="1000" b="1" dirty="0" smtClean="0">
                          <a:solidFill>
                            <a:schemeClr val="tx1"/>
                          </a:solidFill>
                        </a:rPr>
                        <a:t>7</a:t>
                      </a:r>
                      <a:endParaRPr lang="en-US" sz="1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US" sz="1000" b="1" dirty="0" smtClean="0">
                          <a:solidFill>
                            <a:schemeClr val="tx1"/>
                          </a:solidFill>
                        </a:rPr>
                        <a:t>State Partnership Marketplace</a:t>
                      </a:r>
                      <a:endParaRPr lang="en-US" sz="1000" b="1" dirty="0">
                        <a:solidFill>
                          <a:schemeClr val="tx1"/>
                        </a:solidFill>
                      </a:endParaRPr>
                    </a:p>
                  </a:txBody>
                  <a:tcPr anchor="ctr">
                    <a:lnL w="12700" cap="flat" cmpd="sng" algn="ctr">
                      <a:noFill/>
                      <a:prstDash val="solid"/>
                      <a:round/>
                      <a:headEnd type="none" w="med" len="med"/>
                      <a:tailEnd type="none" w="med" len="med"/>
                    </a:lnL>
                    <a:lnT w="38100" cmpd="sng">
                      <a:noFill/>
                    </a:lnT>
                    <a:noFill/>
                  </a:tcPr>
                </a:tc>
              </a:tr>
              <a:tr h="243840">
                <a:tc>
                  <a:txBody>
                    <a:bodyPr/>
                    <a:lstStyle/>
                    <a:p>
                      <a:pPr algn="ctr"/>
                      <a:r>
                        <a:rPr lang="en-US" sz="1000" b="1" dirty="0" smtClean="0">
                          <a:solidFill>
                            <a:schemeClr val="tx1"/>
                          </a:solidFill>
                        </a:rPr>
                        <a:t>27</a:t>
                      </a:r>
                      <a:endParaRPr lang="en-US" sz="1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Federal</a:t>
                      </a:r>
                      <a:r>
                        <a:rPr lang="en-US" sz="1000" b="1" baseline="0" dirty="0" smtClean="0">
                          <a:solidFill>
                            <a:schemeClr val="tx1"/>
                          </a:solidFill>
                        </a:rPr>
                        <a:t>ly-Facilitated Marketplace</a:t>
                      </a:r>
                      <a:endParaRPr lang="en-US" sz="1000" b="1" dirty="0" smtClean="0">
                        <a:solidFill>
                          <a:schemeClr val="tx1"/>
                        </a:solidFill>
                      </a:endParaRPr>
                    </a:p>
                  </a:txBody>
                  <a:tcPr anchor="ctr">
                    <a:lnL w="12700" cap="flat" cmpd="sng" algn="ctr">
                      <a:noFill/>
                      <a:prstDash val="solid"/>
                      <a:round/>
                      <a:headEnd type="none" w="med" len="med"/>
                      <a:tailEnd type="none" w="med" len="med"/>
                    </a:lnL>
                    <a:lnB w="12700" cmpd="sng">
                      <a:noFill/>
                    </a:lnB>
                    <a:noFill/>
                  </a:tcPr>
                </a:tc>
              </a:tr>
            </a:tbl>
          </a:graphicData>
        </a:graphic>
      </p:graphicFrame>
      <p:sp>
        <p:nvSpPr>
          <p:cNvPr id="135" name="AutoShape 8" descr="data:image/jpeg;base64,/9j/4AAQSkZJRgABAQAAAQABAAD/2wCEAAkGBhAQDxUQEBQVEBAUFBQWFRUUFRUWExUVFBQVFRUWEhwXGyceFxojGhISHy8hJScpLCwsFx41NTEqNSYrLikBCQoKDgwOGg8PGikkHyQsLCkpMCwsLCwqMCwsLCkqLCwsKjUsLCwsLiktLiwsKi0pNDQsLSosLCwsLCwsLCwpLP/AABEIAN8A4gMBIgACEQEDEQH/xAAcAAEBAAIDAQEAAAAAAAAAAAAABwUGAwQIAQL/xABEEAABAwIBCAUJBgMIAwAAAAABAAIDBBEFBgcSITFBUWEicYGRoRMUIzJCUmKCsUNykqLBwmOysyREU3OTw9HwJVTS/8QAGwEAAgMBAQEAAAAAAAAAAAAAAAQDBQYCAQf/xAAzEQACAQIDAwoGAwEBAAAAAAAAAQIDBAURMRIhURMiQWFxgaGxwdEGMjOR4fAUQvFiUv/aAAwDAQACEQMRAD8AuKIiACIiACIiACIvzJIGgucQ1oFySbAAbyTsQB+kWk47nTpYLsgBqX8WnRiB+97XYCOa0LF84FfU3Bl8iw+zD0B2u9Y96ilVii3tsHua29rZXX7allxDG6anHp5Y4uTnAE9Q2la7WZ1MPZqaZJj8DCB3vLVGS4k3Osnad560ULrvoLulgFGP1JN+C9SnT55GfZ0zj9+QN8A0rqOzxzbqaMdcjj+1TxFxys+I7HCLNf08X7lCGeObfTx/6jv/AJXZhzy+/S/hlv4Fg+qmiI5WfE9eEWb/AKeL9ywUmdqhfqe2WLrYHD8hJ8FsWHZUUdRqhnje4+zpaL/wus7wXn1F2q0ukTq4Dby+RteK/e89LIoFhOWFbS2EUztEew/ps6rO2dllvWB53In2bVx+SP8AiR3cztb6zezSUsa0XqU1xglxS3w5y6tft7ZlDRcFHXRzMEkT2yMOxzSCPDfyXOpilaaeTCIiDwIiIAIiIAIiIAIiIAIiIAIinOWucrQ0qeiILtYfMNYbxEW4n4tg3X2jmUlFZsatbWpcz2Ka7eC7TY8qcuaehGifSz21RNOsX2GQ+wPHgFJcoMraqud6Z9o76om6ox2e0eZv2LDveXEucS5xNySbkk7SSdpXxJzqORtrLDKNqs9ZcX6cAiIoy0CIiACIiACIiACIiACIiAO7hON1FI/ylPIY3bwPVdye06ndqqmSmcuGptFUWgnOoG/onn4SfVPI9hKjyLuM3HQr7zD6N0uesnxWv5PSyKQ5GZx30xbBVEyU+xr9ZfF+rmcto3X2KtQTtkaHscHscAWuabgg7CCE5Caktxibyxq2k9menQ+hnIiIuxEIiIAIiIAIiIAIin+crLMwtNHA60rh6VwOtjCPVHBzh3DrFuZSUVmxm1tp3NRU4f4uJjs4OX5eXUlI7oa2yyNPrbixh93id+zZtnSIkZScnmz6Da2tO2pqEO/rCIi5GgiL6xhcQGgkk2AAuSeAA2lB4fEW5YHmuq57OmtTMPvDSkPyg6u0g8lvGGZsqCGxew1DuMpuPwts3vBUsaUmVVxi9tR3Z7T6t/joRUC5sNZ4b12osIqHerDK7qiefoF6EpcPhiFoo2RjgxrW/QLsKRUOsqp/EP8A5p/d/g86vwWpbtgmHXFIP2rqPYWmzgWngdR8V6VXHPTMeNF7WvHBwBHijkOs8j8Qv+1Px/B5tRXPEs3uHz3vCInH2ovRnuHRPaFpeNZpJmXdSyCYe4+zJOw+q78qjlSkizoY1bVdzey+vT7+5oCLmq6OSF5jlY6N42tcCD47ua4VEXCaazQREQehbXkRlu+heI5CX0rj0htMZPts/Ub+vbqiLpNp5ohr0IV4OnUWaZ6SgnbIwPYQ5jgC1wNwQdYIXIpFm4yz83kFLO70Dz0HH7N5Ozk1x7jr3lV1OwmpLM+fX1nO0q7EtOh8V+6hERdiQREQAREQBhcrso20NK6XUZD0Y2n2nkar8hrJ5DmoNUTuke57yXPcS5zjtJJuSVsecDKLzyscGm8MV2R8DY9N/aR3NC1lJVZ7TN5hNl/Go7Uvmlvfov3pCIiiLgIi2XIvIx9fJpOuymYem8bSdugznxO4di9SbeSIa1aFGDnN5JHUyayTqK9+jENGMHpyOvoN5fE7kO221V/JzI6loW+jbpS26Ur7F54290ch23WWoaGOCNsUTQyNosGjYP8Ak896505CmomHv8Uq3T2Vujw49v7kERFKVIREQAREQAREQBj8ZwGnq4/JzsDxuOxzTxY4awpHldkBNRXkZeam9+3SZylA/mGrqVsXx7AQQRcHUQdhB4qOdNSLGyxGraPdvj0r24HmpFvmX+QPm96qlHoNr2D7L4m/B/L1bNDScouLyZura5p3NNVKb3eXUwiIuRkKxZtcqvOoPN5TeeEDWdr49jXcyNQPYd6jq72B4u+kqGVDNrDrHvNOpzT1i/hwUkJbLK/ELNXVFx6VvXb+T0Qi4aOrZNG2WM6THtDmniHC4XMnj54008mEREHgWuZfY55pQvc02kk9GziC4G7h1NDj12WxqRZ2cW8pVtpwejCzX9+Szj+UM7yo6ktmJZYXb/yLmMXot77vyaMiIkT6EEREAZTJvAJK2pbAzUDre7cxg2u69YAHEhXnDcOjp4mwxN0Y2CwH1J4km5J4la/m8yb80pA54tPNZ777Wi3QZ2A3PMlbSnaUNlZmExa+dxV2Ivmx063x9giIpSmCIutiGJQ08Zkme2Ng3uNtfAbyeQ1oPVFyeS1OyinGMZ32AltLFp/HKS1vY0ayOsha1UZzsScbiRkfJkbLfnDionWii4pYLdVFm0o9r/0tiKIRZysSadcwdydHHbwaCs9heeCQECqha4b3REtI+VxIPeF4q0WdVMDuoLNZPsfvkVFFjcEyipqxmlTyB9vWbse37zTrHXsWSUqeZTThKD2ZLJ9YREXpyfl7AQQRcEWIOsEHaCopl9kl5jPpxj+zSklnwO2mM/Ucuoq2rHZQYKyspnwP1aQ6LvdeNbXDqPhcb1HUhtIssOvXaVc/6vc/fuPPSLlqqV8Ujo5BovY4tcOBabH6LiSJ9BTTWaCIiD0q2aTHNOF9I49KI6bPuPOsdjv5wqAoJkVi3m1fDITZhd5N/DRk6Jv1Etd8qvacoyziYXGrfkrjaWkt/f0+/eERFMUp8JXnbGq81FTLMftJHOH3SeiOxth2K65U1nkaGokGoiF9vvFpa3xIXn5LV3ojV/D1LdOp2L1foEREsakLPZDYL53XRscLxt9I/hossbHrcWjtKwKqOZ7DrRTVBGtzmxt6mDSdbrLx+FSU45ySK/Eq/IW0pLXRd+4oqIiePnYRF+JpWsaXuOi1oJJOwAC5J7EBqYrKjKaKgg8pJ0nm4jYDre79AN53dZAMRxzHp6yUyzu0j7LRqYwcGDd9TvXPlVlC+uqXTG4Z6sbfdYDq7TtPM8gsQkqlTafUbzDMOjawUpLnvXq6l6hERRFwEREAc1FWyQyCWJxjkbsc02I/5HI6irJkPlu2uZ5OSzKlguQPVePfZ+o3dSiq56CukglbNEdGRjg5p5jjxBFwRvBKkhNxZXX9hC7hk/mWj/eg9HosfgGMMq6aOoZqD26x7rhqc09RBCyCeTzPn04OEnGWq3BERBySXO1gvk6llS0dGYWd/mMAF+1tvwlaGrdnIw7y2GyG13RaMo+U9L8jnqIpKrHKRvMGr8rbJPWO728AiIoi4C9C5OYj5xRwzbS+Npd961nfmBXnpWTNTV6eHaB+zlkb2G0g/qFT0HvyM9j9LaoRnwfn+o3JERNmMNWzmT6OGSj3nRN75Gk+AKiSsedg/wDjuuaP9x/RRxJ1vmNvgKytW/8Ap+SCIihL0K4ZuabQwyHi7Tefme4jw0VDwr/kgy2H0w/gReLAf1U9DUzvxBLKhGP/AF6My6IibMaFqOdDEzDh7mA2dM5sfy63P7w23zLblNc8smqmbuvMe7yYH1KjqPKLLHDKaqXcIvjn9ln6EzRESJ9DCIiACIiACIiAKXmexQ+mpidXRlb/ACP/ANtUtRfNZKW4k0e9FID3B37QrQnaLziYTG6ahdNrpSfp6BERSlMdfEKYSwyRHY9j2/iaR+q84247V6WXm+sbaV44PeO5xCWr9Bqvh2X1I9nqcKIiWNUFT8zc3o6lnB8bvxNcP2BTBUfM07p1I+GH6yKWl86KrGFnZz7vNFPRETpgDTs6zL4cTwljPiR+5RpXLOJBp4ZP8IY78EjXHwBUNSlb5jbYDLO2a4SfkgiIoC+AV8yLl0sOpj/BYPwjR/RQNWjNdWeUw1rd8b5GH8WmPCQKeg+cZ/H4Z28ZcJejNuRETZiwp1njpiYqeTc18jD87Q4f0yqKsFltgxq6GWNovIBps4lzNYA6xdvzLiazi0PYfWVG5hN6Z+e4gyIiQPowREQAREQAREQBumaem0sQL9zIXntc5rR9XdysS0TNNgxipX1DhZ07ho/5cdwD2uL+wBb2naSyiYHGKyq3Usujd9tfEIiKUqT4V5tqJNJ7ncXOPeSf1XoPKCt8jSTy7NCJ5HXonR8bLzwAlq70NZ8PQ3VJdi8z6iIljUBUnM0zpVLuUI8ZSpsqrmdp7U88nvStb+BgP+4paXzIqcZllZz68vNFBRETpgTp4xR+WppYf8SN7O1zSB9V5169q9LKBZY4b5vXzx2s3TL2/dk6Yt1aVuxL11ozUfD1XnTp9j9H6GGRESprAqHmgxTRlmpifXaJG9bOi7vDm/hU8XewPFXUtTHUN1mNwJHFp1Pb2tLh2ruEtmWYne0P5FCVPpa3duqPRCLjpqhsjGyMOkx7Q5pG8OFwe4rkT584ay3MIiIPCO5yMkTTTGpiH9nldc22RyHaDwa46xzuOF9LXpGqpWSsdHI0PY4EOaRcEHcVJcrM2k1OTLSgzwbdAa5Wcre2OY18RvStSllvRsMLxWM4qjWeTWj4/nz7TSEQhEuaMIiIPQs3klky+vqBGLiJtjK/3W8B8RsQO07l2cmMg6mtIdYwwb5HDaP4Y9rr2c9yseC4JDRwiGBui0ayTrc529zzvP8A3YpqdNy3vQo8SxWFvFwpvOfl+er7nbp4GxsaxgDWNAa0DYABYAdgXIiJwxDee9hERB4aTnXxTydEIQelM8D5GWe494YO1R9bPnEx3zqucGm8UPo2cCQem4dbrjqaFrCRqSzkfQcKt+Qtop6ve+/8ZBERRlmFbc2lF5PDYzvkL5D8ziG/la1RWCBz3tY0Xc5wa0cXONh4kL0XQUghhZE31Y2NYOprQ0fRMUFvbM38QVcqUafF5/b/AE7CIiaMeFM87+D64qto/hP8XRn+oO5UxY7KDCG1dLJTu1abdR91w1sd2OAK4nHajkO2Fx/HrxqdHT2PU89Iv3PA6N7mPGi9pLXA7Q5psR3gr8JA+jJ5hERB6VDNTlOHNNDIek27oSd7drmdY1kcieCoy8201S+J7ZIyWvYQ5rhtBGwq5ZHZWMr4L6mzsAErOB95vwnw2bk3SnmtlmNxqwdOfLwW569T/PmbAiIpzOhERAGIxfJOjqjeaFrn++Ltf+Jtie1a1UZoKQ+pLMzldjh4tv4rfEXLhF6obpX1xRWUJtLwNAhzPUwPTmmcOA8m39pWewrIKgpyHMhD3j2pCXnrAdqB6gFsKLxQiug6qYhc1FlKb8vIIiLsSCIiAC1bOBlR5nSlrDaolBbHba0e0/sB1cyOazeNYzFSQOnmNmt2D2nOOxrRvJ/7qCg+PY3JWVDp5dp1NbuY0eq1vIX7SSd6hqz2VktS6wmwdxU5Sa5q8Xw9zHoiJM3QREQBtubLB/L17ZCLsgHlDw0tkY77u+RWlapm4wHzWiDnC0s1pHcQ0joNPU3X1uK2tPUo7MT5/i1zy9y8tFuXd+QiIpCrCIiAJVnWya8nKK2MdCSzZbbngWa75gLdY5qfL0biNBHURPhlGkx7S1w6944EaiDxCgmUWAyUVQ6CTXbWx1rB7D6rh3WPAgpStDJ5o2mC33K0+Rk+dHTrX4MaiIoDQBdvCsVlpZWzQu0Ht7iN7XDeDwXURenMoqScZLNF1yTyzhr2WFo5wOnETr+8z3m/Tfz2FebIJ3RuD2OLHtN2uaSHA8QRsVIyZzr7I64cvLMH9Ro+re5MwrZ7pGQv8FlBudvvXDpXZx8+0paLgoq6KZgkie2Rh2OaQR4b+S50wZ1pp5MIiIPAiIgAiL8ySNaC5xDWgXJJsAOJJ2IA/SxuO5QQUUXlZ3WHstGt7zwYN/0G9avlJnTghuyktUS7NP7Fvbtf2aual2J4rNUyGWd5ked52AcGjY0cgoZ1UtyL6xwapWalW5sfF+3ed7KfKiavm05Oixt/Jxg9FgP1cdVz9BqWGREo3nvZsqdONKKhBZJBEReEgWyZB5N+e1YDheCKz5OB19FnzEdwcsBSUj5ZGxRtL3vIa1o2klXjJTJ1lDTNhFi89KR3vPO3sGoDkFLShtMp8Wvv41LZj80tOrr9uszKIidMGEREAEREAFgMsMlWV8GjqbMy5ifwO9rvhNhfsO5Z9F41msmSUqsqU1ODyaPN9bRyQyOilaWSMNnNO0H9RvvvXCrdlrkUyvZpssypaOi/c4e5Jy4Hd3gxetopIJHRStLJGmzmnaP+Rz2FJTg4s31hfwu4bt0lqvbqOFERRlkEREAdnD8Tmp3acEjoncWki/3hscORW44Znbqo7CdjJxxHo39tgW/lC0VF0pNaCte0o1/qRT8/vqV6kzuUTh6RksR39Fr297TfwWSjzj4Yft7dcco/YoeikVaRWTwG1lptLv8AdMuTs4uGD+8A9TJT9GLoVWdegZ6nlZT8LLD85CjiL3lpHkcBtlq5PvXsULEs8EztVPC2P4pHF57hYDvK07FsoaqrN6iV0g3NvZg6mizfBY5FG5ylqyyoWNvQ304JPjq/uERFwOBERABAF9a0k2AuTqAGsknYAqtkDm/8ho1VU3022OM7I/id8f8AL17O4QcnkhK8vKdpT2569C4nZzeZFeas84nH9peNTT9kw7vvnfw2cb7siJ2MVFZI+f3FxO4qOpPV/uQREXRAEREAEREAEREAFgsqMkIK9lpOhK0dCVo6TeR95vLuss6i8aT3Mkp1Z0pKcHk0efsoMmaihk0Jm9E+q8a2P+6ePI61il6PrKKOZhjla2RjhYtcLgqb5SZp3C8lC7SG3yLzrH+W47ep3elZ0Wt6NfZY3TqZQr818eh+3kThFzVdFJC8xysdG8bWuBB8d3NcKgNAmms0EREHoREQAREQAREQARF9YwuIa0FzibAAXJPAAbUHh8Xaw3C5qmQRQMMjzuG4cXHY0cyttyczW1E9n1V6aL3dRmcOrYzt18lUMHwOCkj8nAwMbvO1zjxeTrcVNCk3qUl7jNKhzafOl4Lv9jX8js30VFaWW0tTx9iPlHff8R18Lb9vRE2kkskY2vXqV57dR5sIiL0hCIiACIiACIiACIiACIiACIiAOpiWEQVLNCeNsrfiFyObTtaeYWj4vmhidd1LKYj7knTZ1A+sO3SVDRcygpajdve17f6cmuro+xDMSzeYhB9iZW+9EdPw9bwWvzwPjOjI1zHcHAtPcV6TX4lga8We0OHBwBHioXQXQy6pfEFRfUgn2bvc82Ir/UZIUEnrU0N+Ija097QF03Zu8MP93HY+UfR645BjsfiCh0xl4e5DEVyGbrDP/XH+pKf3rswZFYezZTRH7zQ7+a6OQkD+IKHRGXh7kFY0k2Gs8BrPcFm8PyJr5/Uge0e9IPJt/PYnsBV0pqKOIWjYyMcGNDR4Bcy7VDixSr8Qzf04Jdrz9iZYTmfOo1U1vghH73D9q3nBsmaWkHoImsdveek89bjr7NiyiKWMIx0KW4v7i43VJbuGi/e0IiLsSCIiACIiACIiACIiA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cs typeface="Arial" charset="0"/>
            </a:endParaRPr>
          </a:p>
        </p:txBody>
      </p:sp>
      <p:cxnSp>
        <p:nvCxnSpPr>
          <p:cNvPr id="149" name="Straight Connector 148"/>
          <p:cNvCxnSpPr/>
          <p:nvPr/>
        </p:nvCxnSpPr>
        <p:spPr>
          <a:xfrm>
            <a:off x="1676400" y="5319712"/>
            <a:ext cx="6269864"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2" name="Rectangle 133"/>
          <p:cNvSpPr>
            <a:spLocks noChangeArrowheads="1"/>
          </p:cNvSpPr>
          <p:nvPr/>
        </p:nvSpPr>
        <p:spPr bwMode="auto">
          <a:xfrm>
            <a:off x="4181002" y="5461914"/>
            <a:ext cx="269765" cy="228600"/>
          </a:xfrm>
          <a:prstGeom prst="rect">
            <a:avLst/>
          </a:prstGeom>
          <a:noFill/>
          <a:ln w="9525">
            <a:noFill/>
            <a:miter lim="800000"/>
            <a:headEnd/>
            <a:tailEnd/>
          </a:ln>
        </p:spPr>
        <p:txBody>
          <a:bodyPr wrap="none" lIns="91418" tIns="45709" rIns="91418" bIns="45709" anchor="ctr"/>
          <a:lstStyle/>
          <a:p>
            <a:pPr fontAlgn="base">
              <a:spcBef>
                <a:spcPct val="0"/>
              </a:spcBef>
              <a:spcAft>
                <a:spcPct val="0"/>
              </a:spcAft>
            </a:pPr>
            <a:r>
              <a:rPr lang="en-US" sz="1200" b="1" dirty="0">
                <a:solidFill>
                  <a:srgbClr val="FFFFFF"/>
                </a:solidFill>
                <a:latin typeface="Calibri" pitchFamily="34" charset="0"/>
                <a:ea typeface="ＭＳ Ｐゴシック"/>
                <a:cs typeface="Arial" charset="0"/>
              </a:rPr>
              <a:t>7</a:t>
            </a:r>
            <a:endParaRPr lang="en-US" sz="900" i="1" dirty="0">
              <a:solidFill>
                <a:srgbClr val="FFFFFF"/>
              </a:solidFill>
              <a:latin typeface="Calibri" pitchFamily="34" charset="0"/>
              <a:ea typeface="ＭＳ Ｐゴシック"/>
              <a:cs typeface="Arial" charset="0"/>
            </a:endParaRPr>
          </a:p>
        </p:txBody>
      </p:sp>
      <p:graphicFrame>
        <p:nvGraphicFramePr>
          <p:cNvPr id="153" name="Table 152"/>
          <p:cNvGraphicFramePr>
            <a:graphicFrameLocks noGrp="1"/>
          </p:cNvGraphicFramePr>
          <p:nvPr>
            <p:extLst>
              <p:ext uri="{D42A27DB-BD31-4B8C-83A1-F6EECF244321}">
                <p14:modId xmlns="" xmlns:p14="http://schemas.microsoft.com/office/powerpoint/2010/main" val="4106648562"/>
              </p:ext>
            </p:extLst>
          </p:nvPr>
        </p:nvGraphicFramePr>
        <p:xfrm>
          <a:off x="3798651" y="5380672"/>
          <a:ext cx="2324964" cy="792480"/>
        </p:xfrm>
        <a:graphic>
          <a:graphicData uri="http://schemas.openxmlformats.org/drawingml/2006/table">
            <a:tbl>
              <a:tblPr firstRow="1" bandRow="1">
                <a:tableStyleId>{5C22544A-7EE6-4342-B048-85BDC9FD1C3A}</a:tableStyleId>
              </a:tblPr>
              <a:tblGrid>
                <a:gridCol w="562336"/>
                <a:gridCol w="1762628"/>
              </a:tblGrid>
              <a:tr h="243840">
                <a:tc>
                  <a:txBody>
                    <a:bodyPr/>
                    <a:lstStyle/>
                    <a:p>
                      <a:pPr algn="ctr"/>
                      <a:endParaRPr lang="en-US" sz="1000" dirty="0">
                        <a:solidFill>
                          <a:schemeClr val="tx1"/>
                        </a:solidFill>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000" b="1" dirty="0" smtClean="0">
                          <a:solidFill>
                            <a:schemeClr val="tx1"/>
                          </a:solidFill>
                        </a:rPr>
                        <a:t>Accenture</a:t>
                      </a:r>
                      <a:endParaRPr lang="en-US" sz="1000" b="1" baseline="0" dirty="0" smtClean="0">
                        <a:solidFill>
                          <a:schemeClr val="tx1"/>
                        </a:solidFill>
                      </a:endParaRPr>
                    </a:p>
                    <a:p>
                      <a:r>
                        <a:rPr lang="en-US" sz="1000" b="1" baseline="0" dirty="0" smtClean="0">
                          <a:solidFill>
                            <a:schemeClr val="tx1"/>
                          </a:solidFill>
                        </a:rPr>
                        <a:t>HIX Clients </a:t>
                      </a:r>
                      <a:endParaRPr lang="en-US" sz="1000" b="1" dirty="0">
                        <a:solidFill>
                          <a:schemeClr val="tx1"/>
                        </a:solidFill>
                      </a:endParaRPr>
                    </a:p>
                  </a:txBody>
                  <a:tcPr anchor="ctr">
                    <a:lnL w="12700" cap="flat" cmpd="sng" algn="ctr">
                      <a:solidFill>
                        <a:schemeClr val="bg2">
                          <a:lumMod val="75000"/>
                        </a:schemeClr>
                      </a:solidFill>
                      <a:prstDash val="sysDash"/>
                      <a:round/>
                      <a:headEnd type="none" w="med" len="med"/>
                      <a:tailEnd type="none" w="med" len="med"/>
                    </a:lnL>
                    <a:lnB w="38100" cmpd="sng">
                      <a:noFill/>
                    </a:lnB>
                    <a:noFill/>
                  </a:tcPr>
                </a:tc>
              </a:tr>
              <a:tr h="243840">
                <a:tc>
                  <a:txBody>
                    <a:bodyPr/>
                    <a:lstStyle/>
                    <a:p>
                      <a:pPr algn="ctr"/>
                      <a:endParaRPr lang="en-US" sz="1000" b="1" dirty="0">
                        <a:solidFill>
                          <a:schemeClr val="tx1"/>
                        </a:solidFill>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000" b="1" dirty="0" smtClean="0">
                          <a:solidFill>
                            <a:schemeClr val="tx1"/>
                          </a:solidFill>
                        </a:rPr>
                        <a:t>Experiencing</a:t>
                      </a:r>
                      <a:r>
                        <a:rPr lang="en-US" sz="1000" b="1" baseline="0" dirty="0" smtClean="0">
                          <a:solidFill>
                            <a:schemeClr val="tx1"/>
                          </a:solidFill>
                        </a:rPr>
                        <a:t> </a:t>
                      </a:r>
                    </a:p>
                    <a:p>
                      <a:r>
                        <a:rPr lang="en-US" sz="1000" b="1" baseline="0" dirty="0" smtClean="0">
                          <a:solidFill>
                            <a:schemeClr val="tx1"/>
                          </a:solidFill>
                        </a:rPr>
                        <a:t>Challenges</a:t>
                      </a:r>
                      <a:endParaRPr lang="en-US" sz="1000" b="1" dirty="0">
                        <a:solidFill>
                          <a:schemeClr val="tx1"/>
                        </a:solidFill>
                      </a:endParaRPr>
                    </a:p>
                  </a:txBody>
                  <a:tcPr anchor="ctr">
                    <a:lnL w="12700" cap="flat" cmpd="sng" algn="ctr">
                      <a:solidFill>
                        <a:schemeClr val="bg2">
                          <a:lumMod val="75000"/>
                        </a:schemeClr>
                      </a:solidFill>
                      <a:prstDash val="sysDash"/>
                      <a:round/>
                      <a:headEnd type="none" w="med" len="med"/>
                      <a:tailEnd type="none" w="med" len="med"/>
                    </a:lnL>
                    <a:lnT w="38100" cmpd="sng">
                      <a:noFill/>
                    </a:lnT>
                    <a:noFill/>
                  </a:tcPr>
                </a:tc>
              </a:tr>
            </a:tbl>
          </a:graphicData>
        </a:graphic>
      </p:graphicFrame>
      <p:grpSp>
        <p:nvGrpSpPr>
          <p:cNvPr id="99" name="Group 98"/>
          <p:cNvGrpSpPr/>
          <p:nvPr/>
        </p:nvGrpSpPr>
        <p:grpSpPr>
          <a:xfrm rot="20185445">
            <a:off x="3945111" y="5401262"/>
            <a:ext cx="314624" cy="306471"/>
            <a:chOff x="1467752" y="4205341"/>
            <a:chExt cx="133689" cy="124519"/>
          </a:xfrm>
        </p:grpSpPr>
        <p:sp>
          <p:nvSpPr>
            <p:cNvPr id="100" name="Wave 99"/>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01" name="Straight Connector 100"/>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8130" name="Picture 2" descr="http://powderhouse.mobi/Content/Icons/d7b0f170-7595-4d3f-8a5b-097b3034ab5c/fir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40295" y="5776913"/>
            <a:ext cx="456947" cy="38581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78" name="Table 177"/>
          <p:cNvGraphicFramePr>
            <a:graphicFrameLocks noGrp="1"/>
          </p:cNvGraphicFramePr>
          <p:nvPr>
            <p:extLst>
              <p:ext uri="{D42A27DB-BD31-4B8C-83A1-F6EECF244321}">
                <p14:modId xmlns="" xmlns:p14="http://schemas.microsoft.com/office/powerpoint/2010/main" val="3116781498"/>
              </p:ext>
            </p:extLst>
          </p:nvPr>
        </p:nvGraphicFramePr>
        <p:xfrm>
          <a:off x="5603293" y="5380672"/>
          <a:ext cx="2367227" cy="792480"/>
        </p:xfrm>
        <a:graphic>
          <a:graphicData uri="http://schemas.openxmlformats.org/drawingml/2006/table">
            <a:tbl>
              <a:tblPr firstRow="1" bandRow="1">
                <a:tableStyleId>{5C22544A-7EE6-4342-B048-85BDC9FD1C3A}</a:tableStyleId>
              </a:tblPr>
              <a:tblGrid>
                <a:gridCol w="604599"/>
                <a:gridCol w="1762628"/>
              </a:tblGrid>
              <a:tr h="243840">
                <a:tc>
                  <a:txBody>
                    <a:bodyPr/>
                    <a:lstStyle/>
                    <a:p>
                      <a:pPr algn="ctr"/>
                      <a:endParaRPr lang="en-US" sz="1000" dirty="0">
                        <a:solidFill>
                          <a:schemeClr val="tx1"/>
                        </a:solidFill>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000" b="1" baseline="0" dirty="0" smtClean="0">
                          <a:solidFill>
                            <a:schemeClr val="tx1"/>
                          </a:solidFill>
                        </a:rPr>
                        <a:t>Moving to SBM </a:t>
                      </a:r>
                    </a:p>
                    <a:p>
                      <a:r>
                        <a:rPr lang="en-US" sz="1000" b="1" baseline="0" dirty="0" smtClean="0">
                          <a:solidFill>
                            <a:schemeClr val="tx1"/>
                          </a:solidFill>
                        </a:rPr>
                        <a:t>By 2016</a:t>
                      </a:r>
                    </a:p>
                  </a:txBody>
                  <a:tcPr anchor="ctr">
                    <a:lnL w="12700" cap="flat" cmpd="sng" algn="ctr">
                      <a:solidFill>
                        <a:schemeClr val="bg2">
                          <a:lumMod val="75000"/>
                        </a:schemeClr>
                      </a:solidFill>
                      <a:prstDash val="sysDash"/>
                      <a:round/>
                      <a:headEnd type="none" w="med" len="med"/>
                      <a:tailEnd type="none" w="med" len="med"/>
                    </a:lnL>
                    <a:lnB w="38100" cmpd="sng">
                      <a:noFill/>
                    </a:lnB>
                    <a:noFill/>
                  </a:tcPr>
                </a:tc>
              </a:tr>
              <a:tr h="243840">
                <a:tc>
                  <a:txBody>
                    <a:bodyPr/>
                    <a:lstStyle/>
                    <a:p>
                      <a:pPr algn="ctr"/>
                      <a:endParaRPr lang="en-US" sz="1000" b="1" dirty="0">
                        <a:solidFill>
                          <a:schemeClr val="tx1"/>
                        </a:solidFill>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000" b="1" dirty="0" smtClean="0">
                          <a:solidFill>
                            <a:schemeClr val="tx1"/>
                          </a:solidFill>
                        </a:rPr>
                        <a:t>Considering Multi-State Model</a:t>
                      </a:r>
                      <a:endParaRPr lang="en-US" sz="1000" b="1" dirty="0">
                        <a:solidFill>
                          <a:schemeClr val="tx1"/>
                        </a:solidFill>
                      </a:endParaRPr>
                    </a:p>
                  </a:txBody>
                  <a:tcPr anchor="ctr">
                    <a:lnL w="12700" cap="flat" cmpd="sng" algn="ctr">
                      <a:solidFill>
                        <a:schemeClr val="bg2">
                          <a:lumMod val="75000"/>
                        </a:schemeClr>
                      </a:solidFill>
                      <a:prstDash val="sysDash"/>
                      <a:round/>
                      <a:headEnd type="none" w="med" len="med"/>
                      <a:tailEnd type="none" w="med" len="med"/>
                    </a:lnL>
                    <a:lnT w="38100" cmpd="sng">
                      <a:noFill/>
                    </a:lnT>
                    <a:noFill/>
                  </a:tcPr>
                </a:tc>
              </a:tr>
            </a:tbl>
          </a:graphicData>
        </a:graphic>
      </p:graphicFrame>
      <p:grpSp>
        <p:nvGrpSpPr>
          <p:cNvPr id="179" name="Group 178"/>
          <p:cNvGrpSpPr/>
          <p:nvPr/>
        </p:nvGrpSpPr>
        <p:grpSpPr>
          <a:xfrm rot="20185445">
            <a:off x="5743900" y="5401262"/>
            <a:ext cx="314624" cy="306471"/>
            <a:chOff x="1467752" y="4205341"/>
            <a:chExt cx="133689" cy="124519"/>
          </a:xfrm>
        </p:grpSpPr>
        <p:sp>
          <p:nvSpPr>
            <p:cNvPr id="180" name="Wave 179"/>
            <p:cNvSpPr/>
            <p:nvPr/>
          </p:nvSpPr>
          <p:spPr bwMode="gray">
            <a:xfrm rot="1854782">
              <a:off x="1515538" y="4220794"/>
              <a:ext cx="85903" cy="93105"/>
            </a:xfrm>
            <a:prstGeom prst="wave">
              <a:avLst/>
            </a:prstGeom>
            <a:solidFill>
              <a:srgbClr val="FFFFA7"/>
            </a:solidFill>
            <a:ln w="6350">
              <a:solidFill>
                <a:srgbClr val="FFFF0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81" name="Straight Connector 180"/>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743900" y="5806123"/>
            <a:ext cx="314624" cy="320401"/>
            <a:chOff x="5905316" y="5439411"/>
            <a:chExt cx="314624" cy="320401"/>
          </a:xfrm>
        </p:grpSpPr>
        <p:grpSp>
          <p:nvGrpSpPr>
            <p:cNvPr id="182" name="Group 181"/>
            <p:cNvGrpSpPr/>
            <p:nvPr/>
          </p:nvGrpSpPr>
          <p:grpSpPr>
            <a:xfrm rot="20185445">
              <a:off x="5905316" y="5439411"/>
              <a:ext cx="314624" cy="306471"/>
              <a:chOff x="1467752" y="4205341"/>
              <a:chExt cx="133689" cy="124519"/>
            </a:xfrm>
            <a:solidFill>
              <a:schemeClr val="accent4">
                <a:lumMod val="60000"/>
                <a:lumOff val="40000"/>
              </a:schemeClr>
            </a:solidFill>
          </p:grpSpPr>
          <p:sp>
            <p:nvSpPr>
              <p:cNvPr id="183" name="Wave 182"/>
              <p:cNvSpPr/>
              <p:nvPr/>
            </p:nvSpPr>
            <p:spPr bwMode="gray">
              <a:xfrm rot="1854782">
                <a:off x="1515538" y="4220794"/>
                <a:ext cx="85903" cy="93105"/>
              </a:xfrm>
              <a:prstGeom prst="wave">
                <a:avLst/>
              </a:prstGeom>
              <a:grpFill/>
              <a:ln w="6350">
                <a:solidFill>
                  <a:schemeClr val="accent4"/>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84" name="Straight Connector 183"/>
              <p:cNvCxnSpPr/>
              <p:nvPr/>
            </p:nvCxnSpPr>
            <p:spPr>
              <a:xfrm flipH="1">
                <a:off x="1467752" y="4205341"/>
                <a:ext cx="73822" cy="124519"/>
              </a:xfrm>
              <a:prstGeom prst="line">
                <a:avLst/>
              </a:prstGeom>
              <a:grpFill/>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rot="20185445">
              <a:off x="5948906" y="5535001"/>
              <a:ext cx="259612" cy="213178"/>
              <a:chOff x="1467752" y="4205341"/>
              <a:chExt cx="133689" cy="124519"/>
            </a:xfrm>
            <a:solidFill>
              <a:schemeClr val="accent4">
                <a:lumMod val="60000"/>
                <a:lumOff val="40000"/>
              </a:schemeClr>
            </a:solidFill>
          </p:grpSpPr>
          <p:sp>
            <p:nvSpPr>
              <p:cNvPr id="186" name="Wave 185"/>
              <p:cNvSpPr/>
              <p:nvPr/>
            </p:nvSpPr>
            <p:spPr bwMode="gray">
              <a:xfrm rot="1854782">
                <a:off x="1515538" y="4220794"/>
                <a:ext cx="85903" cy="93105"/>
              </a:xfrm>
              <a:prstGeom prst="wave">
                <a:avLst/>
              </a:prstGeom>
              <a:grpFill/>
              <a:ln w="6350">
                <a:solidFill>
                  <a:schemeClr val="accent4"/>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87" name="Straight Connector 186"/>
              <p:cNvCxnSpPr/>
              <p:nvPr/>
            </p:nvCxnSpPr>
            <p:spPr>
              <a:xfrm flipH="1">
                <a:off x="1467752" y="4205341"/>
                <a:ext cx="73822" cy="124519"/>
              </a:xfrm>
              <a:prstGeom prst="line">
                <a:avLst/>
              </a:prstGeom>
              <a:grpFill/>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rot="20185445">
              <a:off x="6029924" y="5634493"/>
              <a:ext cx="183106" cy="125319"/>
              <a:chOff x="1467752" y="4205341"/>
              <a:chExt cx="133689" cy="124519"/>
            </a:xfrm>
            <a:solidFill>
              <a:schemeClr val="accent4">
                <a:lumMod val="60000"/>
                <a:lumOff val="40000"/>
              </a:schemeClr>
            </a:solidFill>
          </p:grpSpPr>
          <p:sp>
            <p:nvSpPr>
              <p:cNvPr id="189" name="Wave 188"/>
              <p:cNvSpPr/>
              <p:nvPr/>
            </p:nvSpPr>
            <p:spPr bwMode="gray">
              <a:xfrm rot="1854782">
                <a:off x="1515538" y="4220794"/>
                <a:ext cx="85903" cy="93105"/>
              </a:xfrm>
              <a:prstGeom prst="wave">
                <a:avLst/>
              </a:prstGeom>
              <a:grpFill/>
              <a:ln w="6350">
                <a:solidFill>
                  <a:schemeClr val="accent4"/>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90" name="Straight Connector 189"/>
              <p:cNvCxnSpPr/>
              <p:nvPr/>
            </p:nvCxnSpPr>
            <p:spPr>
              <a:xfrm flipH="1">
                <a:off x="1467752" y="4205341"/>
                <a:ext cx="73822" cy="124519"/>
              </a:xfrm>
              <a:prstGeom prst="line">
                <a:avLst/>
              </a:prstGeom>
              <a:grpFill/>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609600" y="1211580"/>
            <a:ext cx="7441028" cy="4046220"/>
            <a:chOff x="178972" y="1219200"/>
            <a:chExt cx="6090892" cy="3410132"/>
          </a:xfrm>
        </p:grpSpPr>
        <p:grpSp>
          <p:nvGrpSpPr>
            <p:cNvPr id="122" name="Group 121"/>
            <p:cNvGrpSpPr/>
            <p:nvPr/>
          </p:nvGrpSpPr>
          <p:grpSpPr>
            <a:xfrm>
              <a:off x="178972" y="1219200"/>
              <a:ext cx="6090892" cy="3410132"/>
              <a:chOff x="734602" y="2288193"/>
              <a:chExt cx="3172888" cy="1864623"/>
            </a:xfrm>
          </p:grpSpPr>
          <p:grpSp>
            <p:nvGrpSpPr>
              <p:cNvPr id="5" name="Group 3"/>
              <p:cNvGrpSpPr>
                <a:grpSpLocks/>
              </p:cNvGrpSpPr>
              <p:nvPr/>
            </p:nvGrpSpPr>
            <p:grpSpPr bwMode="auto">
              <a:xfrm>
                <a:off x="734602" y="2288193"/>
                <a:ext cx="3172888" cy="1864623"/>
                <a:chOff x="1748" y="941"/>
                <a:chExt cx="3519" cy="2051"/>
              </a:xfrm>
            </p:grpSpPr>
            <p:sp>
              <p:nvSpPr>
                <p:cNvPr id="6" name="Freeform 4"/>
                <p:cNvSpPr>
                  <a:spLocks/>
                </p:cNvSpPr>
                <p:nvPr/>
              </p:nvSpPr>
              <p:spPr bwMode="blackWhite">
                <a:xfrm>
                  <a:off x="2429" y="2573"/>
                  <a:ext cx="47" cy="69"/>
                </a:xfrm>
                <a:custGeom>
                  <a:avLst/>
                  <a:gdLst>
                    <a:gd name="T0" fmla="*/ 0 w 47"/>
                    <a:gd name="T1" fmla="*/ 69 h 69"/>
                    <a:gd name="T2" fmla="*/ 0 w 47"/>
                    <a:gd name="T3" fmla="*/ 48 h 69"/>
                    <a:gd name="T4" fmla="*/ 26 w 47"/>
                    <a:gd name="T5" fmla="*/ 0 h 69"/>
                    <a:gd name="T6" fmla="*/ 47 w 47"/>
                    <a:gd name="T7" fmla="*/ 14 h 69"/>
                    <a:gd name="T8" fmla="*/ 24 w 47"/>
                    <a:gd name="T9" fmla="*/ 69 h 69"/>
                    <a:gd name="T10" fmla="*/ 0 w 47"/>
                    <a:gd name="T11" fmla="*/ 69 h 69"/>
                    <a:gd name="T12" fmla="*/ 0 60000 65536"/>
                    <a:gd name="T13" fmla="*/ 0 60000 65536"/>
                    <a:gd name="T14" fmla="*/ 0 60000 65536"/>
                    <a:gd name="T15" fmla="*/ 0 60000 65536"/>
                    <a:gd name="T16" fmla="*/ 0 60000 65536"/>
                    <a:gd name="T17" fmla="*/ 0 60000 65536"/>
                    <a:gd name="T18" fmla="*/ 0 w 47"/>
                    <a:gd name="T19" fmla="*/ 0 h 69"/>
                    <a:gd name="T20" fmla="*/ 47 w 47"/>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47" h="69">
                      <a:moveTo>
                        <a:pt x="0" y="69"/>
                      </a:moveTo>
                      <a:lnTo>
                        <a:pt x="0" y="48"/>
                      </a:lnTo>
                      <a:lnTo>
                        <a:pt x="26" y="0"/>
                      </a:lnTo>
                      <a:lnTo>
                        <a:pt x="47" y="14"/>
                      </a:lnTo>
                      <a:lnTo>
                        <a:pt x="24" y="69"/>
                      </a:lnTo>
                      <a:lnTo>
                        <a:pt x="0" y="6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7" name="Freeform 5"/>
                <p:cNvSpPr>
                  <a:spLocks/>
                </p:cNvSpPr>
                <p:nvPr/>
              </p:nvSpPr>
              <p:spPr bwMode="blackWhite">
                <a:xfrm>
                  <a:off x="2496" y="2513"/>
                  <a:ext cx="87" cy="87"/>
                </a:xfrm>
                <a:custGeom>
                  <a:avLst/>
                  <a:gdLst>
                    <a:gd name="T0" fmla="*/ 19 w 87"/>
                    <a:gd name="T1" fmla="*/ 9 h 87"/>
                    <a:gd name="T2" fmla="*/ 0 w 87"/>
                    <a:gd name="T3" fmla="*/ 51 h 87"/>
                    <a:gd name="T4" fmla="*/ 33 w 87"/>
                    <a:gd name="T5" fmla="*/ 79 h 87"/>
                    <a:gd name="T6" fmla="*/ 72 w 87"/>
                    <a:gd name="T7" fmla="*/ 87 h 87"/>
                    <a:gd name="T8" fmla="*/ 87 w 87"/>
                    <a:gd name="T9" fmla="*/ 52 h 87"/>
                    <a:gd name="T10" fmla="*/ 78 w 87"/>
                    <a:gd name="T11" fmla="*/ 0 h 87"/>
                    <a:gd name="T12" fmla="*/ 19 w 87"/>
                    <a:gd name="T13" fmla="*/ 9 h 87"/>
                    <a:gd name="T14" fmla="*/ 0 60000 65536"/>
                    <a:gd name="T15" fmla="*/ 0 60000 65536"/>
                    <a:gd name="T16" fmla="*/ 0 60000 65536"/>
                    <a:gd name="T17" fmla="*/ 0 60000 65536"/>
                    <a:gd name="T18" fmla="*/ 0 60000 65536"/>
                    <a:gd name="T19" fmla="*/ 0 60000 65536"/>
                    <a:gd name="T20" fmla="*/ 0 60000 65536"/>
                    <a:gd name="T21" fmla="*/ 0 w 87"/>
                    <a:gd name="T22" fmla="*/ 0 h 87"/>
                    <a:gd name="T23" fmla="*/ 87 w 87"/>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87">
                      <a:moveTo>
                        <a:pt x="19" y="9"/>
                      </a:moveTo>
                      <a:lnTo>
                        <a:pt x="0" y="51"/>
                      </a:lnTo>
                      <a:lnTo>
                        <a:pt x="33" y="79"/>
                      </a:lnTo>
                      <a:lnTo>
                        <a:pt x="72" y="87"/>
                      </a:lnTo>
                      <a:lnTo>
                        <a:pt x="87" y="52"/>
                      </a:lnTo>
                      <a:lnTo>
                        <a:pt x="78" y="0"/>
                      </a:lnTo>
                      <a:lnTo>
                        <a:pt x="19" y="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8" name="Freeform 6"/>
                <p:cNvSpPr>
                  <a:spLocks/>
                </p:cNvSpPr>
                <p:nvPr/>
              </p:nvSpPr>
              <p:spPr bwMode="blackWhite">
                <a:xfrm>
                  <a:off x="2578" y="2573"/>
                  <a:ext cx="130" cy="98"/>
                </a:xfrm>
                <a:custGeom>
                  <a:avLst/>
                  <a:gdLst>
                    <a:gd name="T0" fmla="*/ 0 w 130"/>
                    <a:gd name="T1" fmla="*/ 34 h 98"/>
                    <a:gd name="T2" fmla="*/ 89 w 130"/>
                    <a:gd name="T3" fmla="*/ 0 h 98"/>
                    <a:gd name="T4" fmla="*/ 106 w 130"/>
                    <a:gd name="T5" fmla="*/ 42 h 98"/>
                    <a:gd name="T6" fmla="*/ 122 w 130"/>
                    <a:gd name="T7" fmla="*/ 52 h 98"/>
                    <a:gd name="T8" fmla="*/ 130 w 130"/>
                    <a:gd name="T9" fmla="*/ 86 h 98"/>
                    <a:gd name="T10" fmla="*/ 85 w 130"/>
                    <a:gd name="T11" fmla="*/ 92 h 98"/>
                    <a:gd name="T12" fmla="*/ 54 w 130"/>
                    <a:gd name="T13" fmla="*/ 98 h 98"/>
                    <a:gd name="T14" fmla="*/ 0 w 130"/>
                    <a:gd name="T15" fmla="*/ 34 h 98"/>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98"/>
                    <a:gd name="T26" fmla="*/ 130 w 130"/>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98">
                      <a:moveTo>
                        <a:pt x="0" y="34"/>
                      </a:moveTo>
                      <a:lnTo>
                        <a:pt x="89" y="0"/>
                      </a:lnTo>
                      <a:lnTo>
                        <a:pt x="106" y="42"/>
                      </a:lnTo>
                      <a:lnTo>
                        <a:pt x="122" y="52"/>
                      </a:lnTo>
                      <a:lnTo>
                        <a:pt x="130" y="86"/>
                      </a:lnTo>
                      <a:lnTo>
                        <a:pt x="85" y="92"/>
                      </a:lnTo>
                      <a:lnTo>
                        <a:pt x="54" y="98"/>
                      </a:lnTo>
                      <a:lnTo>
                        <a:pt x="0" y="34"/>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9" name="Freeform 7"/>
                <p:cNvSpPr>
                  <a:spLocks/>
                </p:cNvSpPr>
                <p:nvPr/>
              </p:nvSpPr>
              <p:spPr bwMode="blackWhite">
                <a:xfrm>
                  <a:off x="2712" y="2886"/>
                  <a:ext cx="104" cy="52"/>
                </a:xfrm>
                <a:custGeom>
                  <a:avLst/>
                  <a:gdLst>
                    <a:gd name="T0" fmla="*/ 16 w 104"/>
                    <a:gd name="T1" fmla="*/ 2 h 52"/>
                    <a:gd name="T2" fmla="*/ 0 w 104"/>
                    <a:gd name="T3" fmla="*/ 49 h 52"/>
                    <a:gd name="T4" fmla="*/ 28 w 104"/>
                    <a:gd name="T5" fmla="*/ 52 h 52"/>
                    <a:gd name="T6" fmla="*/ 44 w 104"/>
                    <a:gd name="T7" fmla="*/ 41 h 52"/>
                    <a:gd name="T8" fmla="*/ 76 w 104"/>
                    <a:gd name="T9" fmla="*/ 42 h 52"/>
                    <a:gd name="T10" fmla="*/ 104 w 104"/>
                    <a:gd name="T11" fmla="*/ 22 h 52"/>
                    <a:gd name="T12" fmla="*/ 86 w 104"/>
                    <a:gd name="T13" fmla="*/ 14 h 52"/>
                    <a:gd name="T14" fmla="*/ 72 w 104"/>
                    <a:gd name="T15" fmla="*/ 0 h 52"/>
                    <a:gd name="T16" fmla="*/ 16 w 104"/>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52"/>
                    <a:gd name="T29" fmla="*/ 104 w 10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52">
                      <a:moveTo>
                        <a:pt x="16" y="2"/>
                      </a:moveTo>
                      <a:lnTo>
                        <a:pt x="0" y="49"/>
                      </a:lnTo>
                      <a:lnTo>
                        <a:pt x="28" y="52"/>
                      </a:lnTo>
                      <a:lnTo>
                        <a:pt x="44" y="41"/>
                      </a:lnTo>
                      <a:lnTo>
                        <a:pt x="76" y="42"/>
                      </a:lnTo>
                      <a:lnTo>
                        <a:pt x="104" y="22"/>
                      </a:lnTo>
                      <a:lnTo>
                        <a:pt x="86" y="14"/>
                      </a:lnTo>
                      <a:lnTo>
                        <a:pt x="72" y="0"/>
                      </a:lnTo>
                      <a:lnTo>
                        <a:pt x="16" y="2"/>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0" name="Freeform 8"/>
                <p:cNvSpPr>
                  <a:spLocks/>
                </p:cNvSpPr>
                <p:nvPr/>
              </p:nvSpPr>
              <p:spPr bwMode="blackWhite">
                <a:xfrm>
                  <a:off x="2743" y="2721"/>
                  <a:ext cx="42" cy="37"/>
                </a:xfrm>
                <a:custGeom>
                  <a:avLst/>
                  <a:gdLst>
                    <a:gd name="T0" fmla="*/ 37 w 42"/>
                    <a:gd name="T1" fmla="*/ 0 h 37"/>
                    <a:gd name="T2" fmla="*/ 0 w 42"/>
                    <a:gd name="T3" fmla="*/ 3 h 37"/>
                    <a:gd name="T4" fmla="*/ 6 w 42"/>
                    <a:gd name="T5" fmla="*/ 37 h 37"/>
                    <a:gd name="T6" fmla="*/ 42 w 42"/>
                    <a:gd name="T7" fmla="*/ 29 h 37"/>
                    <a:gd name="T8" fmla="*/ 37 w 42"/>
                    <a:gd name="T9" fmla="*/ 0 h 37"/>
                    <a:gd name="T10" fmla="*/ 0 60000 65536"/>
                    <a:gd name="T11" fmla="*/ 0 60000 65536"/>
                    <a:gd name="T12" fmla="*/ 0 60000 65536"/>
                    <a:gd name="T13" fmla="*/ 0 60000 65536"/>
                    <a:gd name="T14" fmla="*/ 0 60000 65536"/>
                    <a:gd name="T15" fmla="*/ 0 w 42"/>
                    <a:gd name="T16" fmla="*/ 0 h 37"/>
                    <a:gd name="T17" fmla="*/ 42 w 42"/>
                    <a:gd name="T18" fmla="*/ 37 h 37"/>
                  </a:gdLst>
                  <a:ahLst/>
                  <a:cxnLst>
                    <a:cxn ang="T10">
                      <a:pos x="T0" y="T1"/>
                    </a:cxn>
                    <a:cxn ang="T11">
                      <a:pos x="T2" y="T3"/>
                    </a:cxn>
                    <a:cxn ang="T12">
                      <a:pos x="T4" y="T5"/>
                    </a:cxn>
                    <a:cxn ang="T13">
                      <a:pos x="T6" y="T7"/>
                    </a:cxn>
                    <a:cxn ang="T14">
                      <a:pos x="T8" y="T9"/>
                    </a:cxn>
                  </a:cxnLst>
                  <a:rect l="T15" t="T16" r="T17" b="T18"/>
                  <a:pathLst>
                    <a:path w="42" h="37">
                      <a:moveTo>
                        <a:pt x="37" y="0"/>
                      </a:moveTo>
                      <a:lnTo>
                        <a:pt x="0" y="3"/>
                      </a:lnTo>
                      <a:lnTo>
                        <a:pt x="6" y="37"/>
                      </a:lnTo>
                      <a:lnTo>
                        <a:pt x="42" y="29"/>
                      </a:lnTo>
                      <a:lnTo>
                        <a:pt x="37"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2" name="Freeform 10"/>
                <p:cNvSpPr>
                  <a:spLocks/>
                </p:cNvSpPr>
                <p:nvPr/>
              </p:nvSpPr>
              <p:spPr bwMode="blackWhite">
                <a:xfrm>
                  <a:off x="2862" y="2780"/>
                  <a:ext cx="176" cy="212"/>
                </a:xfrm>
                <a:custGeom>
                  <a:avLst/>
                  <a:gdLst>
                    <a:gd name="T0" fmla="*/ 30 w 176"/>
                    <a:gd name="T1" fmla="*/ 0 h 212"/>
                    <a:gd name="T2" fmla="*/ 0 w 176"/>
                    <a:gd name="T3" fmla="*/ 81 h 212"/>
                    <a:gd name="T4" fmla="*/ 21 w 176"/>
                    <a:gd name="T5" fmla="*/ 121 h 212"/>
                    <a:gd name="T6" fmla="*/ 21 w 176"/>
                    <a:gd name="T7" fmla="*/ 193 h 212"/>
                    <a:gd name="T8" fmla="*/ 63 w 176"/>
                    <a:gd name="T9" fmla="*/ 212 h 212"/>
                    <a:gd name="T10" fmla="*/ 82 w 176"/>
                    <a:gd name="T11" fmla="*/ 170 h 212"/>
                    <a:gd name="T12" fmla="*/ 136 w 176"/>
                    <a:gd name="T13" fmla="*/ 160 h 212"/>
                    <a:gd name="T14" fmla="*/ 176 w 176"/>
                    <a:gd name="T15" fmla="*/ 114 h 212"/>
                    <a:gd name="T16" fmla="*/ 134 w 176"/>
                    <a:gd name="T17" fmla="*/ 42 h 212"/>
                    <a:gd name="T18" fmla="*/ 30 w 176"/>
                    <a:gd name="T19" fmla="*/ 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212"/>
                    <a:gd name="T32" fmla="*/ 176 w 176"/>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212">
                      <a:moveTo>
                        <a:pt x="30" y="0"/>
                      </a:moveTo>
                      <a:lnTo>
                        <a:pt x="0" y="81"/>
                      </a:lnTo>
                      <a:lnTo>
                        <a:pt x="21" y="121"/>
                      </a:lnTo>
                      <a:lnTo>
                        <a:pt x="21" y="193"/>
                      </a:lnTo>
                      <a:lnTo>
                        <a:pt x="63" y="212"/>
                      </a:lnTo>
                      <a:lnTo>
                        <a:pt x="82" y="170"/>
                      </a:lnTo>
                      <a:lnTo>
                        <a:pt x="136" y="160"/>
                      </a:lnTo>
                      <a:lnTo>
                        <a:pt x="176" y="114"/>
                      </a:lnTo>
                      <a:lnTo>
                        <a:pt x="134" y="42"/>
                      </a:lnTo>
                      <a:lnTo>
                        <a:pt x="30"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3" name="Freeform 11"/>
                <p:cNvSpPr>
                  <a:spLocks/>
                </p:cNvSpPr>
                <p:nvPr/>
              </p:nvSpPr>
              <p:spPr bwMode="blackWhite">
                <a:xfrm>
                  <a:off x="2800" y="2680"/>
                  <a:ext cx="97" cy="83"/>
                </a:xfrm>
                <a:custGeom>
                  <a:avLst/>
                  <a:gdLst>
                    <a:gd name="T0" fmla="*/ 20 w 97"/>
                    <a:gd name="T1" fmla="*/ 0 h 83"/>
                    <a:gd name="T2" fmla="*/ 0 w 97"/>
                    <a:gd name="T3" fmla="*/ 24 h 83"/>
                    <a:gd name="T4" fmla="*/ 8 w 97"/>
                    <a:gd name="T5" fmla="*/ 44 h 83"/>
                    <a:gd name="T6" fmla="*/ 26 w 97"/>
                    <a:gd name="T7" fmla="*/ 50 h 83"/>
                    <a:gd name="T8" fmla="*/ 45 w 97"/>
                    <a:gd name="T9" fmla="*/ 83 h 83"/>
                    <a:gd name="T10" fmla="*/ 96 w 97"/>
                    <a:gd name="T11" fmla="*/ 70 h 83"/>
                    <a:gd name="T12" fmla="*/ 97 w 97"/>
                    <a:gd name="T13" fmla="*/ 35 h 83"/>
                    <a:gd name="T14" fmla="*/ 60 w 97"/>
                    <a:gd name="T15" fmla="*/ 6 h 83"/>
                    <a:gd name="T16" fmla="*/ 20 w 97"/>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3"/>
                    <a:gd name="T29" fmla="*/ 97 w 97"/>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3">
                      <a:moveTo>
                        <a:pt x="20" y="0"/>
                      </a:moveTo>
                      <a:lnTo>
                        <a:pt x="0" y="24"/>
                      </a:lnTo>
                      <a:lnTo>
                        <a:pt x="8" y="44"/>
                      </a:lnTo>
                      <a:lnTo>
                        <a:pt x="26" y="50"/>
                      </a:lnTo>
                      <a:lnTo>
                        <a:pt x="45" y="83"/>
                      </a:lnTo>
                      <a:lnTo>
                        <a:pt x="96" y="70"/>
                      </a:lnTo>
                      <a:lnTo>
                        <a:pt x="97" y="35"/>
                      </a:lnTo>
                      <a:lnTo>
                        <a:pt x="60" y="6"/>
                      </a:lnTo>
                      <a:lnTo>
                        <a:pt x="20"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4" name="Freeform 12"/>
                <p:cNvSpPr>
                  <a:spLocks/>
                </p:cNvSpPr>
                <p:nvPr/>
              </p:nvSpPr>
              <p:spPr bwMode="blackWhite">
                <a:xfrm>
                  <a:off x="1748" y="2060"/>
                  <a:ext cx="537" cy="487"/>
                </a:xfrm>
                <a:custGeom>
                  <a:avLst/>
                  <a:gdLst>
                    <a:gd name="T0" fmla="*/ 178 w 1113"/>
                    <a:gd name="T1" fmla="*/ 165 h 1109"/>
                    <a:gd name="T2" fmla="*/ 402 w 1113"/>
                    <a:gd name="T3" fmla="*/ 0 h 1109"/>
                    <a:gd name="T4" fmla="*/ 508 w 1113"/>
                    <a:gd name="T5" fmla="*/ 29 h 1109"/>
                    <a:gd name="T6" fmla="*/ 560 w 1113"/>
                    <a:gd name="T7" fmla="*/ 82 h 1109"/>
                    <a:gd name="T8" fmla="*/ 770 w 1113"/>
                    <a:gd name="T9" fmla="*/ 102 h 1109"/>
                    <a:gd name="T10" fmla="*/ 776 w 1113"/>
                    <a:gd name="T11" fmla="*/ 651 h 1109"/>
                    <a:gd name="T12" fmla="*/ 845 w 1113"/>
                    <a:gd name="T13" fmla="*/ 667 h 1109"/>
                    <a:gd name="T14" fmla="*/ 877 w 1113"/>
                    <a:gd name="T15" fmla="*/ 733 h 1109"/>
                    <a:gd name="T16" fmla="*/ 925 w 1113"/>
                    <a:gd name="T17" fmla="*/ 710 h 1109"/>
                    <a:gd name="T18" fmla="*/ 1027 w 1113"/>
                    <a:gd name="T19" fmla="*/ 859 h 1109"/>
                    <a:gd name="T20" fmla="*/ 1113 w 1113"/>
                    <a:gd name="T21" fmla="*/ 928 h 1109"/>
                    <a:gd name="T22" fmla="*/ 1110 w 1113"/>
                    <a:gd name="T23" fmla="*/ 987 h 1109"/>
                    <a:gd name="T24" fmla="*/ 1000 w 1113"/>
                    <a:gd name="T25" fmla="*/ 995 h 1109"/>
                    <a:gd name="T26" fmla="*/ 952 w 1113"/>
                    <a:gd name="T27" fmla="*/ 813 h 1109"/>
                    <a:gd name="T28" fmla="*/ 605 w 1113"/>
                    <a:gd name="T29" fmla="*/ 634 h 1109"/>
                    <a:gd name="T30" fmla="*/ 615 w 1113"/>
                    <a:gd name="T31" fmla="*/ 690 h 1109"/>
                    <a:gd name="T32" fmla="*/ 537 w 1113"/>
                    <a:gd name="T33" fmla="*/ 763 h 1109"/>
                    <a:gd name="T34" fmla="*/ 524 w 1113"/>
                    <a:gd name="T35" fmla="*/ 736 h 1109"/>
                    <a:gd name="T36" fmla="*/ 502 w 1113"/>
                    <a:gd name="T37" fmla="*/ 736 h 1109"/>
                    <a:gd name="T38" fmla="*/ 440 w 1113"/>
                    <a:gd name="T39" fmla="*/ 888 h 1109"/>
                    <a:gd name="T40" fmla="*/ 246 w 1113"/>
                    <a:gd name="T41" fmla="*/ 1038 h 1109"/>
                    <a:gd name="T42" fmla="*/ 55 w 1113"/>
                    <a:gd name="T43" fmla="*/ 1109 h 1109"/>
                    <a:gd name="T44" fmla="*/ 0 w 1113"/>
                    <a:gd name="T45" fmla="*/ 1099 h 1109"/>
                    <a:gd name="T46" fmla="*/ 220 w 1113"/>
                    <a:gd name="T47" fmla="*/ 971 h 1109"/>
                    <a:gd name="T48" fmla="*/ 246 w 1113"/>
                    <a:gd name="T49" fmla="*/ 971 h 1109"/>
                    <a:gd name="T50" fmla="*/ 327 w 1113"/>
                    <a:gd name="T51" fmla="*/ 872 h 1109"/>
                    <a:gd name="T52" fmla="*/ 363 w 1113"/>
                    <a:gd name="T53" fmla="*/ 869 h 1109"/>
                    <a:gd name="T54" fmla="*/ 417 w 1113"/>
                    <a:gd name="T55" fmla="*/ 793 h 1109"/>
                    <a:gd name="T56" fmla="*/ 398 w 1113"/>
                    <a:gd name="T57" fmla="*/ 760 h 1109"/>
                    <a:gd name="T58" fmla="*/ 281 w 1113"/>
                    <a:gd name="T59" fmla="*/ 776 h 1109"/>
                    <a:gd name="T60" fmla="*/ 201 w 1113"/>
                    <a:gd name="T61" fmla="*/ 587 h 1109"/>
                    <a:gd name="T62" fmla="*/ 246 w 1113"/>
                    <a:gd name="T63" fmla="*/ 502 h 1109"/>
                    <a:gd name="T64" fmla="*/ 320 w 1113"/>
                    <a:gd name="T65" fmla="*/ 472 h 1109"/>
                    <a:gd name="T66" fmla="*/ 294 w 1113"/>
                    <a:gd name="T67" fmla="*/ 397 h 1109"/>
                    <a:gd name="T68" fmla="*/ 217 w 1113"/>
                    <a:gd name="T69" fmla="*/ 432 h 1109"/>
                    <a:gd name="T70" fmla="*/ 159 w 1113"/>
                    <a:gd name="T71" fmla="*/ 323 h 1109"/>
                    <a:gd name="T72" fmla="*/ 223 w 1113"/>
                    <a:gd name="T73" fmla="*/ 297 h 1109"/>
                    <a:gd name="T74" fmla="*/ 281 w 1113"/>
                    <a:gd name="T75" fmla="*/ 326 h 1109"/>
                    <a:gd name="T76" fmla="*/ 308 w 1113"/>
                    <a:gd name="T77" fmla="*/ 310 h 1109"/>
                    <a:gd name="T78" fmla="*/ 259 w 1113"/>
                    <a:gd name="T79" fmla="*/ 218 h 1109"/>
                    <a:gd name="T80" fmla="*/ 175 w 1113"/>
                    <a:gd name="T81" fmla="*/ 211 h 1109"/>
                    <a:gd name="T82" fmla="*/ 178 w 1113"/>
                    <a:gd name="T83" fmla="*/ 165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3"/>
                    <a:gd name="T127" fmla="*/ 0 h 1109"/>
                    <a:gd name="T128" fmla="*/ 1113 w 1113"/>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3" h="1109">
                      <a:moveTo>
                        <a:pt x="178" y="165"/>
                      </a:moveTo>
                      <a:lnTo>
                        <a:pt x="402" y="0"/>
                      </a:lnTo>
                      <a:lnTo>
                        <a:pt x="508" y="29"/>
                      </a:lnTo>
                      <a:lnTo>
                        <a:pt x="560" y="82"/>
                      </a:lnTo>
                      <a:lnTo>
                        <a:pt x="770" y="102"/>
                      </a:lnTo>
                      <a:lnTo>
                        <a:pt x="776" y="651"/>
                      </a:lnTo>
                      <a:lnTo>
                        <a:pt x="845" y="667"/>
                      </a:lnTo>
                      <a:lnTo>
                        <a:pt x="877" y="733"/>
                      </a:lnTo>
                      <a:lnTo>
                        <a:pt x="925" y="710"/>
                      </a:lnTo>
                      <a:lnTo>
                        <a:pt x="1027" y="859"/>
                      </a:lnTo>
                      <a:lnTo>
                        <a:pt x="1113" y="928"/>
                      </a:lnTo>
                      <a:lnTo>
                        <a:pt x="1110" y="987"/>
                      </a:lnTo>
                      <a:lnTo>
                        <a:pt x="1000" y="995"/>
                      </a:lnTo>
                      <a:lnTo>
                        <a:pt x="952" y="813"/>
                      </a:lnTo>
                      <a:lnTo>
                        <a:pt x="605" y="634"/>
                      </a:lnTo>
                      <a:lnTo>
                        <a:pt x="615" y="690"/>
                      </a:lnTo>
                      <a:lnTo>
                        <a:pt x="537" y="763"/>
                      </a:lnTo>
                      <a:lnTo>
                        <a:pt x="524" y="736"/>
                      </a:lnTo>
                      <a:lnTo>
                        <a:pt x="502" y="736"/>
                      </a:lnTo>
                      <a:lnTo>
                        <a:pt x="440" y="888"/>
                      </a:lnTo>
                      <a:lnTo>
                        <a:pt x="246" y="1038"/>
                      </a:lnTo>
                      <a:lnTo>
                        <a:pt x="55" y="1109"/>
                      </a:lnTo>
                      <a:lnTo>
                        <a:pt x="0" y="1099"/>
                      </a:lnTo>
                      <a:lnTo>
                        <a:pt x="220" y="971"/>
                      </a:lnTo>
                      <a:lnTo>
                        <a:pt x="246" y="971"/>
                      </a:lnTo>
                      <a:lnTo>
                        <a:pt x="327" y="872"/>
                      </a:lnTo>
                      <a:lnTo>
                        <a:pt x="363" y="869"/>
                      </a:lnTo>
                      <a:lnTo>
                        <a:pt x="417" y="793"/>
                      </a:lnTo>
                      <a:lnTo>
                        <a:pt x="398" y="760"/>
                      </a:lnTo>
                      <a:lnTo>
                        <a:pt x="281" y="776"/>
                      </a:lnTo>
                      <a:lnTo>
                        <a:pt x="201" y="587"/>
                      </a:lnTo>
                      <a:lnTo>
                        <a:pt x="246" y="502"/>
                      </a:lnTo>
                      <a:lnTo>
                        <a:pt x="320" y="472"/>
                      </a:lnTo>
                      <a:lnTo>
                        <a:pt x="294" y="397"/>
                      </a:lnTo>
                      <a:lnTo>
                        <a:pt x="217" y="432"/>
                      </a:lnTo>
                      <a:lnTo>
                        <a:pt x="159" y="323"/>
                      </a:lnTo>
                      <a:lnTo>
                        <a:pt x="223" y="297"/>
                      </a:lnTo>
                      <a:lnTo>
                        <a:pt x="281" y="326"/>
                      </a:lnTo>
                      <a:lnTo>
                        <a:pt x="308" y="310"/>
                      </a:lnTo>
                      <a:lnTo>
                        <a:pt x="259" y="218"/>
                      </a:lnTo>
                      <a:lnTo>
                        <a:pt x="175" y="211"/>
                      </a:lnTo>
                      <a:lnTo>
                        <a:pt x="178" y="165"/>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5" name="Freeform 13"/>
                <p:cNvSpPr>
                  <a:spLocks/>
                </p:cNvSpPr>
                <p:nvPr/>
              </p:nvSpPr>
              <p:spPr bwMode="blackWhite">
                <a:xfrm>
                  <a:off x="5046" y="941"/>
                  <a:ext cx="221" cy="346"/>
                </a:xfrm>
                <a:custGeom>
                  <a:avLst/>
                  <a:gdLst>
                    <a:gd name="T0" fmla="*/ 51 w 221"/>
                    <a:gd name="T1" fmla="*/ 11 h 346"/>
                    <a:gd name="T2" fmla="*/ 19 w 221"/>
                    <a:gd name="T3" fmla="*/ 75 h 346"/>
                    <a:gd name="T4" fmla="*/ 34 w 221"/>
                    <a:gd name="T5" fmla="*/ 99 h 346"/>
                    <a:gd name="T6" fmla="*/ 19 w 221"/>
                    <a:gd name="T7" fmla="*/ 128 h 346"/>
                    <a:gd name="T8" fmla="*/ 28 w 221"/>
                    <a:gd name="T9" fmla="*/ 137 h 346"/>
                    <a:gd name="T10" fmla="*/ 22 w 221"/>
                    <a:gd name="T11" fmla="*/ 157 h 346"/>
                    <a:gd name="T12" fmla="*/ 22 w 221"/>
                    <a:gd name="T13" fmla="*/ 189 h 346"/>
                    <a:gd name="T14" fmla="*/ 0 w 221"/>
                    <a:gd name="T15" fmla="*/ 201 h 346"/>
                    <a:gd name="T16" fmla="*/ 8 w 221"/>
                    <a:gd name="T17" fmla="*/ 211 h 346"/>
                    <a:gd name="T18" fmla="*/ 54 w 221"/>
                    <a:gd name="T19" fmla="*/ 331 h 346"/>
                    <a:gd name="T20" fmla="*/ 91 w 221"/>
                    <a:gd name="T21" fmla="*/ 346 h 346"/>
                    <a:gd name="T22" fmla="*/ 89 w 221"/>
                    <a:gd name="T23" fmla="*/ 322 h 346"/>
                    <a:gd name="T24" fmla="*/ 107 w 221"/>
                    <a:gd name="T25" fmla="*/ 302 h 346"/>
                    <a:gd name="T26" fmla="*/ 101 w 221"/>
                    <a:gd name="T27" fmla="*/ 282 h 346"/>
                    <a:gd name="T28" fmla="*/ 146 w 221"/>
                    <a:gd name="T29" fmla="*/ 257 h 346"/>
                    <a:gd name="T30" fmla="*/ 148 w 221"/>
                    <a:gd name="T31" fmla="*/ 224 h 346"/>
                    <a:gd name="T32" fmla="*/ 175 w 221"/>
                    <a:gd name="T33" fmla="*/ 221 h 346"/>
                    <a:gd name="T34" fmla="*/ 196 w 221"/>
                    <a:gd name="T35" fmla="*/ 196 h 346"/>
                    <a:gd name="T36" fmla="*/ 221 w 221"/>
                    <a:gd name="T37" fmla="*/ 178 h 346"/>
                    <a:gd name="T38" fmla="*/ 221 w 221"/>
                    <a:gd name="T39" fmla="*/ 157 h 346"/>
                    <a:gd name="T40" fmla="*/ 186 w 221"/>
                    <a:gd name="T41" fmla="*/ 150 h 346"/>
                    <a:gd name="T42" fmla="*/ 180 w 221"/>
                    <a:gd name="T43" fmla="*/ 127 h 346"/>
                    <a:gd name="T44" fmla="*/ 145 w 221"/>
                    <a:gd name="T45" fmla="*/ 123 h 346"/>
                    <a:gd name="T46" fmla="*/ 117 w 221"/>
                    <a:gd name="T47" fmla="*/ 21 h 346"/>
                    <a:gd name="T48" fmla="*/ 104 w 221"/>
                    <a:gd name="T49" fmla="*/ 0 h 346"/>
                    <a:gd name="T50" fmla="*/ 69 w 221"/>
                    <a:gd name="T51" fmla="*/ 9 h 346"/>
                    <a:gd name="T52" fmla="*/ 63 w 221"/>
                    <a:gd name="T53" fmla="*/ 19 h 346"/>
                    <a:gd name="T54" fmla="*/ 51 w 221"/>
                    <a:gd name="T55" fmla="*/ 11 h 3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1"/>
                    <a:gd name="T85" fmla="*/ 0 h 346"/>
                    <a:gd name="T86" fmla="*/ 221 w 221"/>
                    <a:gd name="T87" fmla="*/ 346 h 3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1" h="346">
                      <a:moveTo>
                        <a:pt x="51" y="11"/>
                      </a:moveTo>
                      <a:lnTo>
                        <a:pt x="19" y="75"/>
                      </a:lnTo>
                      <a:lnTo>
                        <a:pt x="34" y="99"/>
                      </a:lnTo>
                      <a:lnTo>
                        <a:pt x="19" y="128"/>
                      </a:lnTo>
                      <a:lnTo>
                        <a:pt x="28" y="137"/>
                      </a:lnTo>
                      <a:lnTo>
                        <a:pt x="22" y="157"/>
                      </a:lnTo>
                      <a:lnTo>
                        <a:pt x="22" y="189"/>
                      </a:lnTo>
                      <a:lnTo>
                        <a:pt x="0" y="201"/>
                      </a:lnTo>
                      <a:lnTo>
                        <a:pt x="8" y="211"/>
                      </a:lnTo>
                      <a:lnTo>
                        <a:pt x="54" y="331"/>
                      </a:lnTo>
                      <a:lnTo>
                        <a:pt x="91" y="346"/>
                      </a:lnTo>
                      <a:lnTo>
                        <a:pt x="89" y="322"/>
                      </a:lnTo>
                      <a:lnTo>
                        <a:pt x="107" y="302"/>
                      </a:lnTo>
                      <a:lnTo>
                        <a:pt x="101" y="282"/>
                      </a:lnTo>
                      <a:lnTo>
                        <a:pt x="146" y="257"/>
                      </a:lnTo>
                      <a:lnTo>
                        <a:pt x="148" y="224"/>
                      </a:lnTo>
                      <a:lnTo>
                        <a:pt x="175" y="221"/>
                      </a:lnTo>
                      <a:lnTo>
                        <a:pt x="196" y="196"/>
                      </a:lnTo>
                      <a:lnTo>
                        <a:pt x="221" y="178"/>
                      </a:lnTo>
                      <a:lnTo>
                        <a:pt x="221" y="157"/>
                      </a:lnTo>
                      <a:lnTo>
                        <a:pt x="186" y="150"/>
                      </a:lnTo>
                      <a:lnTo>
                        <a:pt x="180" y="127"/>
                      </a:lnTo>
                      <a:lnTo>
                        <a:pt x="145" y="123"/>
                      </a:lnTo>
                      <a:lnTo>
                        <a:pt x="117" y="21"/>
                      </a:lnTo>
                      <a:lnTo>
                        <a:pt x="104" y="0"/>
                      </a:lnTo>
                      <a:lnTo>
                        <a:pt x="69" y="9"/>
                      </a:lnTo>
                      <a:lnTo>
                        <a:pt x="63" y="19"/>
                      </a:lnTo>
                      <a:lnTo>
                        <a:pt x="51" y="1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6" name="Freeform 14"/>
                <p:cNvSpPr>
                  <a:spLocks/>
                </p:cNvSpPr>
                <p:nvPr/>
              </p:nvSpPr>
              <p:spPr bwMode="blackWhite">
                <a:xfrm>
                  <a:off x="4715" y="1625"/>
                  <a:ext cx="285" cy="120"/>
                </a:xfrm>
                <a:custGeom>
                  <a:avLst/>
                  <a:gdLst>
                    <a:gd name="T0" fmla="*/ 0 w 285"/>
                    <a:gd name="T1" fmla="*/ 41 h 120"/>
                    <a:gd name="T2" fmla="*/ 212 w 285"/>
                    <a:gd name="T3" fmla="*/ 0 h 120"/>
                    <a:gd name="T4" fmla="*/ 247 w 285"/>
                    <a:gd name="T5" fmla="*/ 82 h 120"/>
                    <a:gd name="T6" fmla="*/ 284 w 285"/>
                    <a:gd name="T7" fmla="*/ 73 h 120"/>
                    <a:gd name="T8" fmla="*/ 285 w 285"/>
                    <a:gd name="T9" fmla="*/ 114 h 120"/>
                    <a:gd name="T10" fmla="*/ 256 w 285"/>
                    <a:gd name="T11" fmla="*/ 120 h 120"/>
                    <a:gd name="T12" fmla="*/ 229 w 285"/>
                    <a:gd name="T13" fmla="*/ 93 h 120"/>
                    <a:gd name="T14" fmla="*/ 212 w 285"/>
                    <a:gd name="T15" fmla="*/ 60 h 120"/>
                    <a:gd name="T16" fmla="*/ 209 w 285"/>
                    <a:gd name="T17" fmla="*/ 15 h 120"/>
                    <a:gd name="T18" fmla="*/ 196 w 285"/>
                    <a:gd name="T19" fmla="*/ 38 h 120"/>
                    <a:gd name="T20" fmla="*/ 211 w 285"/>
                    <a:gd name="T21" fmla="*/ 106 h 120"/>
                    <a:gd name="T22" fmla="*/ 149 w 285"/>
                    <a:gd name="T23" fmla="*/ 115 h 120"/>
                    <a:gd name="T24" fmla="*/ 147 w 285"/>
                    <a:gd name="T25" fmla="*/ 66 h 120"/>
                    <a:gd name="T26" fmla="*/ 109 w 285"/>
                    <a:gd name="T27" fmla="*/ 44 h 120"/>
                    <a:gd name="T28" fmla="*/ 76 w 285"/>
                    <a:gd name="T29" fmla="*/ 39 h 120"/>
                    <a:gd name="T30" fmla="*/ 9 w 285"/>
                    <a:gd name="T31" fmla="*/ 73 h 120"/>
                    <a:gd name="T32" fmla="*/ 0 w 285"/>
                    <a:gd name="T33" fmla="*/ 41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120"/>
                    <a:gd name="T53" fmla="*/ 285 w 285"/>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120">
                      <a:moveTo>
                        <a:pt x="0" y="41"/>
                      </a:moveTo>
                      <a:lnTo>
                        <a:pt x="212" y="0"/>
                      </a:lnTo>
                      <a:lnTo>
                        <a:pt x="247" y="82"/>
                      </a:lnTo>
                      <a:lnTo>
                        <a:pt x="284" y="73"/>
                      </a:lnTo>
                      <a:lnTo>
                        <a:pt x="285" y="114"/>
                      </a:lnTo>
                      <a:lnTo>
                        <a:pt x="256" y="120"/>
                      </a:lnTo>
                      <a:lnTo>
                        <a:pt x="229" y="93"/>
                      </a:lnTo>
                      <a:lnTo>
                        <a:pt x="212" y="60"/>
                      </a:lnTo>
                      <a:lnTo>
                        <a:pt x="209" y="15"/>
                      </a:lnTo>
                      <a:lnTo>
                        <a:pt x="196" y="38"/>
                      </a:lnTo>
                      <a:lnTo>
                        <a:pt x="211" y="106"/>
                      </a:lnTo>
                      <a:lnTo>
                        <a:pt x="149" y="115"/>
                      </a:lnTo>
                      <a:lnTo>
                        <a:pt x="147" y="66"/>
                      </a:lnTo>
                      <a:lnTo>
                        <a:pt x="109" y="44"/>
                      </a:lnTo>
                      <a:lnTo>
                        <a:pt x="76" y="39"/>
                      </a:lnTo>
                      <a:lnTo>
                        <a:pt x="9" y="73"/>
                      </a:lnTo>
                      <a:lnTo>
                        <a:pt x="0" y="41"/>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7" name="Freeform 15"/>
                <p:cNvSpPr>
                  <a:spLocks/>
                </p:cNvSpPr>
                <p:nvPr/>
              </p:nvSpPr>
              <p:spPr bwMode="blackWhite">
                <a:xfrm>
                  <a:off x="2387" y="967"/>
                  <a:ext cx="376" cy="282"/>
                </a:xfrm>
                <a:custGeom>
                  <a:avLst/>
                  <a:gdLst>
                    <a:gd name="T0" fmla="*/ 95 w 376"/>
                    <a:gd name="T1" fmla="*/ 0 h 282"/>
                    <a:gd name="T2" fmla="*/ 172 w 376"/>
                    <a:gd name="T3" fmla="*/ 22 h 282"/>
                    <a:gd name="T4" fmla="*/ 231 w 376"/>
                    <a:gd name="T5" fmla="*/ 36 h 282"/>
                    <a:gd name="T6" fmla="*/ 260 w 376"/>
                    <a:gd name="T7" fmla="*/ 42 h 282"/>
                    <a:gd name="T8" fmla="*/ 289 w 376"/>
                    <a:gd name="T9" fmla="*/ 47 h 282"/>
                    <a:gd name="T10" fmla="*/ 328 w 376"/>
                    <a:gd name="T11" fmla="*/ 54 h 282"/>
                    <a:gd name="T12" fmla="*/ 376 w 376"/>
                    <a:gd name="T13" fmla="*/ 63 h 282"/>
                    <a:gd name="T14" fmla="*/ 345 w 376"/>
                    <a:gd name="T15" fmla="*/ 282 h 282"/>
                    <a:gd name="T16" fmla="*/ 199 w 376"/>
                    <a:gd name="T17" fmla="*/ 250 h 282"/>
                    <a:gd name="T18" fmla="*/ 179 w 376"/>
                    <a:gd name="T19" fmla="*/ 264 h 282"/>
                    <a:gd name="T20" fmla="*/ 153 w 376"/>
                    <a:gd name="T21" fmla="*/ 243 h 282"/>
                    <a:gd name="T22" fmla="*/ 130 w 376"/>
                    <a:gd name="T23" fmla="*/ 264 h 282"/>
                    <a:gd name="T24" fmla="*/ 109 w 376"/>
                    <a:gd name="T25" fmla="*/ 246 h 282"/>
                    <a:gd name="T26" fmla="*/ 48 w 376"/>
                    <a:gd name="T27" fmla="*/ 243 h 282"/>
                    <a:gd name="T28" fmla="*/ 57 w 376"/>
                    <a:gd name="T29" fmla="*/ 207 h 282"/>
                    <a:gd name="T30" fmla="*/ 14 w 376"/>
                    <a:gd name="T31" fmla="*/ 204 h 282"/>
                    <a:gd name="T32" fmla="*/ 9 w 376"/>
                    <a:gd name="T33" fmla="*/ 184 h 282"/>
                    <a:gd name="T34" fmla="*/ 18 w 376"/>
                    <a:gd name="T35" fmla="*/ 162 h 282"/>
                    <a:gd name="T36" fmla="*/ 7 w 376"/>
                    <a:gd name="T37" fmla="*/ 143 h 282"/>
                    <a:gd name="T38" fmla="*/ 8 w 376"/>
                    <a:gd name="T39" fmla="*/ 88 h 282"/>
                    <a:gd name="T40" fmla="*/ 0 w 376"/>
                    <a:gd name="T41" fmla="*/ 46 h 282"/>
                    <a:gd name="T42" fmla="*/ 5 w 376"/>
                    <a:gd name="T43" fmla="*/ 29 h 282"/>
                    <a:gd name="T44" fmla="*/ 24 w 376"/>
                    <a:gd name="T45" fmla="*/ 36 h 282"/>
                    <a:gd name="T46" fmla="*/ 44 w 376"/>
                    <a:gd name="T47" fmla="*/ 61 h 282"/>
                    <a:gd name="T48" fmla="*/ 81 w 376"/>
                    <a:gd name="T49" fmla="*/ 66 h 282"/>
                    <a:gd name="T50" fmla="*/ 91 w 376"/>
                    <a:gd name="T51" fmla="*/ 87 h 282"/>
                    <a:gd name="T52" fmla="*/ 73 w 376"/>
                    <a:gd name="T53" fmla="*/ 87 h 282"/>
                    <a:gd name="T54" fmla="*/ 71 w 376"/>
                    <a:gd name="T55" fmla="*/ 104 h 282"/>
                    <a:gd name="T56" fmla="*/ 81 w 376"/>
                    <a:gd name="T57" fmla="*/ 106 h 282"/>
                    <a:gd name="T58" fmla="*/ 85 w 376"/>
                    <a:gd name="T59" fmla="*/ 123 h 282"/>
                    <a:gd name="T60" fmla="*/ 63 w 376"/>
                    <a:gd name="T61" fmla="*/ 136 h 282"/>
                    <a:gd name="T62" fmla="*/ 63 w 376"/>
                    <a:gd name="T63" fmla="*/ 148 h 282"/>
                    <a:gd name="T64" fmla="*/ 89 w 376"/>
                    <a:gd name="T65" fmla="*/ 148 h 282"/>
                    <a:gd name="T66" fmla="*/ 95 w 376"/>
                    <a:gd name="T67" fmla="*/ 118 h 282"/>
                    <a:gd name="T68" fmla="*/ 114 w 376"/>
                    <a:gd name="T69" fmla="*/ 100 h 282"/>
                    <a:gd name="T70" fmla="*/ 91 w 376"/>
                    <a:gd name="T71" fmla="*/ 52 h 282"/>
                    <a:gd name="T72" fmla="*/ 105 w 376"/>
                    <a:gd name="T73" fmla="*/ 37 h 282"/>
                    <a:gd name="T74" fmla="*/ 95 w 376"/>
                    <a:gd name="T75" fmla="*/ 0 h 2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6"/>
                    <a:gd name="T115" fmla="*/ 0 h 282"/>
                    <a:gd name="T116" fmla="*/ 376 w 376"/>
                    <a:gd name="T117" fmla="*/ 282 h 2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6" h="282">
                      <a:moveTo>
                        <a:pt x="95" y="0"/>
                      </a:moveTo>
                      <a:lnTo>
                        <a:pt x="172" y="22"/>
                      </a:lnTo>
                      <a:lnTo>
                        <a:pt x="231" y="36"/>
                      </a:lnTo>
                      <a:lnTo>
                        <a:pt x="260" y="42"/>
                      </a:lnTo>
                      <a:lnTo>
                        <a:pt x="289" y="47"/>
                      </a:lnTo>
                      <a:lnTo>
                        <a:pt x="328" y="54"/>
                      </a:lnTo>
                      <a:lnTo>
                        <a:pt x="376" y="63"/>
                      </a:lnTo>
                      <a:lnTo>
                        <a:pt x="345" y="282"/>
                      </a:lnTo>
                      <a:lnTo>
                        <a:pt x="199" y="250"/>
                      </a:lnTo>
                      <a:lnTo>
                        <a:pt x="179" y="264"/>
                      </a:lnTo>
                      <a:lnTo>
                        <a:pt x="153" y="243"/>
                      </a:lnTo>
                      <a:lnTo>
                        <a:pt x="130" y="264"/>
                      </a:lnTo>
                      <a:lnTo>
                        <a:pt x="109" y="246"/>
                      </a:lnTo>
                      <a:lnTo>
                        <a:pt x="48" y="243"/>
                      </a:lnTo>
                      <a:lnTo>
                        <a:pt x="57" y="207"/>
                      </a:lnTo>
                      <a:lnTo>
                        <a:pt x="14" y="204"/>
                      </a:lnTo>
                      <a:lnTo>
                        <a:pt x="9" y="184"/>
                      </a:lnTo>
                      <a:lnTo>
                        <a:pt x="18" y="162"/>
                      </a:lnTo>
                      <a:lnTo>
                        <a:pt x="7" y="143"/>
                      </a:lnTo>
                      <a:lnTo>
                        <a:pt x="8" y="88"/>
                      </a:lnTo>
                      <a:lnTo>
                        <a:pt x="0" y="46"/>
                      </a:lnTo>
                      <a:lnTo>
                        <a:pt x="5" y="29"/>
                      </a:lnTo>
                      <a:lnTo>
                        <a:pt x="24" y="36"/>
                      </a:lnTo>
                      <a:lnTo>
                        <a:pt x="44" y="61"/>
                      </a:lnTo>
                      <a:lnTo>
                        <a:pt x="81" y="66"/>
                      </a:lnTo>
                      <a:lnTo>
                        <a:pt x="91" y="87"/>
                      </a:lnTo>
                      <a:lnTo>
                        <a:pt x="73" y="87"/>
                      </a:lnTo>
                      <a:lnTo>
                        <a:pt x="71" y="104"/>
                      </a:lnTo>
                      <a:lnTo>
                        <a:pt x="81" y="106"/>
                      </a:lnTo>
                      <a:lnTo>
                        <a:pt x="85" y="123"/>
                      </a:lnTo>
                      <a:lnTo>
                        <a:pt x="63" y="136"/>
                      </a:lnTo>
                      <a:lnTo>
                        <a:pt x="63" y="148"/>
                      </a:lnTo>
                      <a:lnTo>
                        <a:pt x="89" y="148"/>
                      </a:lnTo>
                      <a:lnTo>
                        <a:pt x="95" y="118"/>
                      </a:lnTo>
                      <a:lnTo>
                        <a:pt x="114" y="100"/>
                      </a:lnTo>
                      <a:lnTo>
                        <a:pt x="91" y="52"/>
                      </a:lnTo>
                      <a:lnTo>
                        <a:pt x="105" y="37"/>
                      </a:lnTo>
                      <a:lnTo>
                        <a:pt x="95"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8" name="Freeform 16"/>
                <p:cNvSpPr>
                  <a:spLocks/>
                </p:cNvSpPr>
                <p:nvPr/>
              </p:nvSpPr>
              <p:spPr bwMode="blackWhite">
                <a:xfrm>
                  <a:off x="2298" y="1171"/>
                  <a:ext cx="469" cy="365"/>
                </a:xfrm>
                <a:custGeom>
                  <a:avLst/>
                  <a:gdLst>
                    <a:gd name="T0" fmla="*/ 103 w 469"/>
                    <a:gd name="T1" fmla="*/ 0 h 365"/>
                    <a:gd name="T2" fmla="*/ 89 w 469"/>
                    <a:gd name="T3" fmla="*/ 8 h 365"/>
                    <a:gd name="T4" fmla="*/ 80 w 469"/>
                    <a:gd name="T5" fmla="*/ 40 h 365"/>
                    <a:gd name="T6" fmla="*/ 72 w 469"/>
                    <a:gd name="T7" fmla="*/ 67 h 365"/>
                    <a:gd name="T8" fmla="*/ 66 w 469"/>
                    <a:gd name="T9" fmla="*/ 88 h 365"/>
                    <a:gd name="T10" fmla="*/ 57 w 469"/>
                    <a:gd name="T11" fmla="*/ 112 h 365"/>
                    <a:gd name="T12" fmla="*/ 48 w 469"/>
                    <a:gd name="T13" fmla="*/ 136 h 365"/>
                    <a:gd name="T14" fmla="*/ 35 w 469"/>
                    <a:gd name="T15" fmla="*/ 162 h 365"/>
                    <a:gd name="T16" fmla="*/ 18 w 469"/>
                    <a:gd name="T17" fmla="*/ 192 h 365"/>
                    <a:gd name="T18" fmla="*/ 0 w 469"/>
                    <a:gd name="T19" fmla="*/ 221 h 365"/>
                    <a:gd name="T20" fmla="*/ 0 w 469"/>
                    <a:gd name="T21" fmla="*/ 285 h 365"/>
                    <a:gd name="T22" fmla="*/ 263 w 469"/>
                    <a:gd name="T23" fmla="*/ 340 h 365"/>
                    <a:gd name="T24" fmla="*/ 384 w 469"/>
                    <a:gd name="T25" fmla="*/ 365 h 365"/>
                    <a:gd name="T26" fmla="*/ 410 w 469"/>
                    <a:gd name="T27" fmla="*/ 238 h 365"/>
                    <a:gd name="T28" fmla="*/ 426 w 469"/>
                    <a:gd name="T29" fmla="*/ 228 h 365"/>
                    <a:gd name="T30" fmla="*/ 411 w 469"/>
                    <a:gd name="T31" fmla="*/ 199 h 365"/>
                    <a:gd name="T32" fmla="*/ 418 w 469"/>
                    <a:gd name="T33" fmla="*/ 170 h 365"/>
                    <a:gd name="T34" fmla="*/ 469 w 469"/>
                    <a:gd name="T35" fmla="*/ 122 h 365"/>
                    <a:gd name="T36" fmla="*/ 434 w 469"/>
                    <a:gd name="T37" fmla="*/ 78 h 365"/>
                    <a:gd name="T38" fmla="*/ 288 w 469"/>
                    <a:gd name="T39" fmla="*/ 46 h 365"/>
                    <a:gd name="T40" fmla="*/ 268 w 469"/>
                    <a:gd name="T41" fmla="*/ 59 h 365"/>
                    <a:gd name="T42" fmla="*/ 242 w 469"/>
                    <a:gd name="T43" fmla="*/ 38 h 365"/>
                    <a:gd name="T44" fmla="*/ 219 w 469"/>
                    <a:gd name="T45" fmla="*/ 60 h 365"/>
                    <a:gd name="T46" fmla="*/ 197 w 469"/>
                    <a:gd name="T47" fmla="*/ 38 h 365"/>
                    <a:gd name="T48" fmla="*/ 138 w 469"/>
                    <a:gd name="T49" fmla="*/ 39 h 365"/>
                    <a:gd name="T50" fmla="*/ 146 w 469"/>
                    <a:gd name="T51" fmla="*/ 3 h 365"/>
                    <a:gd name="T52" fmla="*/ 103 w 469"/>
                    <a:gd name="T53" fmla="*/ 0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9"/>
                    <a:gd name="T82" fmla="*/ 0 h 365"/>
                    <a:gd name="T83" fmla="*/ 469 w 469"/>
                    <a:gd name="T84" fmla="*/ 365 h 3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9" h="365">
                      <a:moveTo>
                        <a:pt x="103" y="0"/>
                      </a:moveTo>
                      <a:lnTo>
                        <a:pt x="89" y="8"/>
                      </a:lnTo>
                      <a:lnTo>
                        <a:pt x="80" y="40"/>
                      </a:lnTo>
                      <a:lnTo>
                        <a:pt x="72" y="67"/>
                      </a:lnTo>
                      <a:lnTo>
                        <a:pt x="66" y="88"/>
                      </a:lnTo>
                      <a:lnTo>
                        <a:pt x="57" y="112"/>
                      </a:lnTo>
                      <a:lnTo>
                        <a:pt x="48" y="136"/>
                      </a:lnTo>
                      <a:lnTo>
                        <a:pt x="35" y="162"/>
                      </a:lnTo>
                      <a:lnTo>
                        <a:pt x="18" y="192"/>
                      </a:lnTo>
                      <a:lnTo>
                        <a:pt x="0" y="221"/>
                      </a:lnTo>
                      <a:lnTo>
                        <a:pt x="0" y="285"/>
                      </a:lnTo>
                      <a:lnTo>
                        <a:pt x="263" y="340"/>
                      </a:lnTo>
                      <a:lnTo>
                        <a:pt x="384" y="365"/>
                      </a:lnTo>
                      <a:lnTo>
                        <a:pt x="410" y="238"/>
                      </a:lnTo>
                      <a:lnTo>
                        <a:pt x="426" y="228"/>
                      </a:lnTo>
                      <a:lnTo>
                        <a:pt x="411" y="199"/>
                      </a:lnTo>
                      <a:lnTo>
                        <a:pt x="418" y="170"/>
                      </a:lnTo>
                      <a:lnTo>
                        <a:pt x="469" y="122"/>
                      </a:lnTo>
                      <a:lnTo>
                        <a:pt x="434" y="78"/>
                      </a:lnTo>
                      <a:lnTo>
                        <a:pt x="288" y="46"/>
                      </a:lnTo>
                      <a:lnTo>
                        <a:pt x="268" y="59"/>
                      </a:lnTo>
                      <a:lnTo>
                        <a:pt x="242" y="38"/>
                      </a:lnTo>
                      <a:lnTo>
                        <a:pt x="219" y="60"/>
                      </a:lnTo>
                      <a:lnTo>
                        <a:pt x="197" y="38"/>
                      </a:lnTo>
                      <a:lnTo>
                        <a:pt x="138" y="39"/>
                      </a:lnTo>
                      <a:lnTo>
                        <a:pt x="146" y="3"/>
                      </a:lnTo>
                      <a:lnTo>
                        <a:pt x="103"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19" name="Freeform 17"/>
                <p:cNvSpPr>
                  <a:spLocks/>
                </p:cNvSpPr>
                <p:nvPr/>
              </p:nvSpPr>
              <p:spPr bwMode="blackWhite">
                <a:xfrm>
                  <a:off x="2260" y="1453"/>
                  <a:ext cx="494" cy="780"/>
                </a:xfrm>
                <a:custGeom>
                  <a:avLst/>
                  <a:gdLst>
                    <a:gd name="T0" fmla="*/ 38 w 494"/>
                    <a:gd name="T1" fmla="*/ 0 h 780"/>
                    <a:gd name="T2" fmla="*/ 265 w 494"/>
                    <a:gd name="T3" fmla="*/ 47 h 780"/>
                    <a:gd name="T4" fmla="*/ 216 w 494"/>
                    <a:gd name="T5" fmla="*/ 276 h 780"/>
                    <a:gd name="T6" fmla="*/ 471 w 494"/>
                    <a:gd name="T7" fmla="*/ 626 h 780"/>
                    <a:gd name="T8" fmla="*/ 494 w 494"/>
                    <a:gd name="T9" fmla="*/ 670 h 780"/>
                    <a:gd name="T10" fmla="*/ 470 w 494"/>
                    <a:gd name="T11" fmla="*/ 691 h 780"/>
                    <a:gd name="T12" fmla="*/ 454 w 494"/>
                    <a:gd name="T13" fmla="*/ 730 h 780"/>
                    <a:gd name="T14" fmla="*/ 439 w 494"/>
                    <a:gd name="T15" fmla="*/ 753 h 780"/>
                    <a:gd name="T16" fmla="*/ 455 w 494"/>
                    <a:gd name="T17" fmla="*/ 773 h 780"/>
                    <a:gd name="T18" fmla="*/ 429 w 494"/>
                    <a:gd name="T19" fmla="*/ 780 h 780"/>
                    <a:gd name="T20" fmla="*/ 279 w 494"/>
                    <a:gd name="T21" fmla="*/ 774 h 780"/>
                    <a:gd name="T22" fmla="*/ 269 w 494"/>
                    <a:gd name="T23" fmla="*/ 729 h 780"/>
                    <a:gd name="T24" fmla="*/ 243 w 494"/>
                    <a:gd name="T25" fmla="*/ 696 h 780"/>
                    <a:gd name="T26" fmla="*/ 224 w 494"/>
                    <a:gd name="T27" fmla="*/ 684 h 780"/>
                    <a:gd name="T28" fmla="*/ 219 w 494"/>
                    <a:gd name="T29" fmla="*/ 660 h 780"/>
                    <a:gd name="T30" fmla="*/ 203 w 494"/>
                    <a:gd name="T31" fmla="*/ 647 h 780"/>
                    <a:gd name="T32" fmla="*/ 187 w 494"/>
                    <a:gd name="T33" fmla="*/ 631 h 780"/>
                    <a:gd name="T34" fmla="*/ 182 w 494"/>
                    <a:gd name="T35" fmla="*/ 613 h 780"/>
                    <a:gd name="T36" fmla="*/ 167 w 494"/>
                    <a:gd name="T37" fmla="*/ 601 h 780"/>
                    <a:gd name="T38" fmla="*/ 144 w 494"/>
                    <a:gd name="T39" fmla="*/ 607 h 780"/>
                    <a:gd name="T40" fmla="*/ 117 w 494"/>
                    <a:gd name="T41" fmla="*/ 598 h 780"/>
                    <a:gd name="T42" fmla="*/ 117 w 494"/>
                    <a:gd name="T43" fmla="*/ 588 h 780"/>
                    <a:gd name="T44" fmla="*/ 116 w 494"/>
                    <a:gd name="T45" fmla="*/ 566 h 780"/>
                    <a:gd name="T46" fmla="*/ 106 w 494"/>
                    <a:gd name="T47" fmla="*/ 543 h 780"/>
                    <a:gd name="T48" fmla="*/ 105 w 494"/>
                    <a:gd name="T49" fmla="*/ 523 h 780"/>
                    <a:gd name="T50" fmla="*/ 93 w 494"/>
                    <a:gd name="T51" fmla="*/ 506 h 780"/>
                    <a:gd name="T52" fmla="*/ 96 w 494"/>
                    <a:gd name="T53" fmla="*/ 490 h 780"/>
                    <a:gd name="T54" fmla="*/ 63 w 494"/>
                    <a:gd name="T55" fmla="*/ 450 h 780"/>
                    <a:gd name="T56" fmla="*/ 63 w 494"/>
                    <a:gd name="T57" fmla="*/ 427 h 780"/>
                    <a:gd name="T58" fmla="*/ 80 w 494"/>
                    <a:gd name="T59" fmla="*/ 419 h 780"/>
                    <a:gd name="T60" fmla="*/ 80 w 494"/>
                    <a:gd name="T61" fmla="*/ 405 h 780"/>
                    <a:gd name="T62" fmla="*/ 63 w 494"/>
                    <a:gd name="T63" fmla="*/ 400 h 780"/>
                    <a:gd name="T64" fmla="*/ 56 w 494"/>
                    <a:gd name="T65" fmla="*/ 379 h 780"/>
                    <a:gd name="T66" fmla="*/ 48 w 494"/>
                    <a:gd name="T67" fmla="*/ 341 h 780"/>
                    <a:gd name="T68" fmla="*/ 72 w 494"/>
                    <a:gd name="T69" fmla="*/ 362 h 780"/>
                    <a:gd name="T70" fmla="*/ 62 w 494"/>
                    <a:gd name="T71" fmla="*/ 335 h 780"/>
                    <a:gd name="T72" fmla="*/ 80 w 494"/>
                    <a:gd name="T73" fmla="*/ 335 h 780"/>
                    <a:gd name="T74" fmla="*/ 80 w 494"/>
                    <a:gd name="T75" fmla="*/ 315 h 780"/>
                    <a:gd name="T76" fmla="*/ 62 w 494"/>
                    <a:gd name="T77" fmla="*/ 302 h 780"/>
                    <a:gd name="T78" fmla="*/ 54 w 494"/>
                    <a:gd name="T79" fmla="*/ 321 h 780"/>
                    <a:gd name="T80" fmla="*/ 38 w 494"/>
                    <a:gd name="T81" fmla="*/ 314 h 780"/>
                    <a:gd name="T82" fmla="*/ 6 w 494"/>
                    <a:gd name="T83" fmla="*/ 227 h 780"/>
                    <a:gd name="T84" fmla="*/ 15 w 494"/>
                    <a:gd name="T85" fmla="*/ 164 h 780"/>
                    <a:gd name="T86" fmla="*/ 0 w 494"/>
                    <a:gd name="T87" fmla="*/ 129 h 780"/>
                    <a:gd name="T88" fmla="*/ 8 w 494"/>
                    <a:gd name="T89" fmla="*/ 102 h 780"/>
                    <a:gd name="T90" fmla="*/ 23 w 494"/>
                    <a:gd name="T91" fmla="*/ 96 h 780"/>
                    <a:gd name="T92" fmla="*/ 38 w 494"/>
                    <a:gd name="T93" fmla="*/ 53 h 780"/>
                    <a:gd name="T94" fmla="*/ 38 w 494"/>
                    <a:gd name="T95" fmla="*/ 0 h 7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4"/>
                    <a:gd name="T145" fmla="*/ 0 h 780"/>
                    <a:gd name="T146" fmla="*/ 494 w 494"/>
                    <a:gd name="T147" fmla="*/ 780 h 7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4" h="780">
                      <a:moveTo>
                        <a:pt x="38" y="0"/>
                      </a:moveTo>
                      <a:lnTo>
                        <a:pt x="265" y="47"/>
                      </a:lnTo>
                      <a:lnTo>
                        <a:pt x="216" y="276"/>
                      </a:lnTo>
                      <a:lnTo>
                        <a:pt x="471" y="626"/>
                      </a:lnTo>
                      <a:lnTo>
                        <a:pt x="494" y="670"/>
                      </a:lnTo>
                      <a:lnTo>
                        <a:pt x="470" y="691"/>
                      </a:lnTo>
                      <a:lnTo>
                        <a:pt x="454" y="730"/>
                      </a:lnTo>
                      <a:lnTo>
                        <a:pt x="439" y="753"/>
                      </a:lnTo>
                      <a:lnTo>
                        <a:pt x="455" y="773"/>
                      </a:lnTo>
                      <a:lnTo>
                        <a:pt x="429" y="780"/>
                      </a:lnTo>
                      <a:lnTo>
                        <a:pt x="279" y="774"/>
                      </a:lnTo>
                      <a:lnTo>
                        <a:pt x="269" y="729"/>
                      </a:lnTo>
                      <a:lnTo>
                        <a:pt x="243" y="696"/>
                      </a:lnTo>
                      <a:lnTo>
                        <a:pt x="224" y="684"/>
                      </a:lnTo>
                      <a:lnTo>
                        <a:pt x="219" y="660"/>
                      </a:lnTo>
                      <a:lnTo>
                        <a:pt x="203" y="647"/>
                      </a:lnTo>
                      <a:lnTo>
                        <a:pt x="187" y="631"/>
                      </a:lnTo>
                      <a:lnTo>
                        <a:pt x="182" y="613"/>
                      </a:lnTo>
                      <a:lnTo>
                        <a:pt x="167" y="601"/>
                      </a:lnTo>
                      <a:lnTo>
                        <a:pt x="144" y="607"/>
                      </a:lnTo>
                      <a:lnTo>
                        <a:pt x="117" y="598"/>
                      </a:lnTo>
                      <a:lnTo>
                        <a:pt x="117" y="588"/>
                      </a:lnTo>
                      <a:lnTo>
                        <a:pt x="116" y="566"/>
                      </a:lnTo>
                      <a:lnTo>
                        <a:pt x="106" y="543"/>
                      </a:lnTo>
                      <a:lnTo>
                        <a:pt x="105" y="523"/>
                      </a:lnTo>
                      <a:lnTo>
                        <a:pt x="93" y="506"/>
                      </a:lnTo>
                      <a:lnTo>
                        <a:pt x="96" y="490"/>
                      </a:lnTo>
                      <a:lnTo>
                        <a:pt x="63" y="450"/>
                      </a:lnTo>
                      <a:lnTo>
                        <a:pt x="63" y="427"/>
                      </a:lnTo>
                      <a:lnTo>
                        <a:pt x="80" y="419"/>
                      </a:lnTo>
                      <a:lnTo>
                        <a:pt x="80" y="405"/>
                      </a:lnTo>
                      <a:lnTo>
                        <a:pt x="63" y="400"/>
                      </a:lnTo>
                      <a:lnTo>
                        <a:pt x="56" y="379"/>
                      </a:lnTo>
                      <a:lnTo>
                        <a:pt x="48" y="341"/>
                      </a:lnTo>
                      <a:lnTo>
                        <a:pt x="72" y="362"/>
                      </a:lnTo>
                      <a:lnTo>
                        <a:pt x="62" y="335"/>
                      </a:lnTo>
                      <a:lnTo>
                        <a:pt x="80" y="335"/>
                      </a:lnTo>
                      <a:lnTo>
                        <a:pt x="80" y="315"/>
                      </a:lnTo>
                      <a:lnTo>
                        <a:pt x="62" y="302"/>
                      </a:lnTo>
                      <a:lnTo>
                        <a:pt x="54" y="321"/>
                      </a:lnTo>
                      <a:lnTo>
                        <a:pt x="38" y="314"/>
                      </a:lnTo>
                      <a:lnTo>
                        <a:pt x="6" y="227"/>
                      </a:lnTo>
                      <a:lnTo>
                        <a:pt x="15" y="164"/>
                      </a:lnTo>
                      <a:lnTo>
                        <a:pt x="0" y="129"/>
                      </a:lnTo>
                      <a:lnTo>
                        <a:pt x="8" y="102"/>
                      </a:lnTo>
                      <a:lnTo>
                        <a:pt x="23" y="96"/>
                      </a:lnTo>
                      <a:lnTo>
                        <a:pt x="38" y="53"/>
                      </a:lnTo>
                      <a:lnTo>
                        <a:pt x="38"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0" name="Freeform 18"/>
                <p:cNvSpPr>
                  <a:spLocks/>
                </p:cNvSpPr>
                <p:nvPr/>
              </p:nvSpPr>
              <p:spPr bwMode="blackWhite">
                <a:xfrm>
                  <a:off x="2476" y="1502"/>
                  <a:ext cx="373" cy="577"/>
                </a:xfrm>
                <a:custGeom>
                  <a:avLst/>
                  <a:gdLst>
                    <a:gd name="T0" fmla="*/ 47 w 373"/>
                    <a:gd name="T1" fmla="*/ 0 h 577"/>
                    <a:gd name="T2" fmla="*/ 0 w 373"/>
                    <a:gd name="T3" fmla="*/ 229 h 577"/>
                    <a:gd name="T4" fmla="*/ 254 w 373"/>
                    <a:gd name="T5" fmla="*/ 577 h 577"/>
                    <a:gd name="T6" fmla="*/ 270 w 373"/>
                    <a:gd name="T7" fmla="*/ 562 h 577"/>
                    <a:gd name="T8" fmla="*/ 269 w 373"/>
                    <a:gd name="T9" fmla="*/ 493 h 577"/>
                    <a:gd name="T10" fmla="*/ 300 w 373"/>
                    <a:gd name="T11" fmla="*/ 498 h 577"/>
                    <a:gd name="T12" fmla="*/ 333 w 373"/>
                    <a:gd name="T13" fmla="*/ 287 h 577"/>
                    <a:gd name="T14" fmla="*/ 355 w 373"/>
                    <a:gd name="T15" fmla="*/ 143 h 577"/>
                    <a:gd name="T16" fmla="*/ 362 w 373"/>
                    <a:gd name="T17" fmla="*/ 100 h 577"/>
                    <a:gd name="T18" fmla="*/ 373 w 373"/>
                    <a:gd name="T19" fmla="*/ 61 h 577"/>
                    <a:gd name="T20" fmla="*/ 205 w 373"/>
                    <a:gd name="T21" fmla="*/ 34 h 577"/>
                    <a:gd name="T22" fmla="*/ 47 w 373"/>
                    <a:gd name="T23" fmla="*/ 0 h 5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3"/>
                    <a:gd name="T37" fmla="*/ 0 h 577"/>
                    <a:gd name="T38" fmla="*/ 373 w 373"/>
                    <a:gd name="T39" fmla="*/ 577 h 5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3" h="577">
                      <a:moveTo>
                        <a:pt x="47" y="0"/>
                      </a:moveTo>
                      <a:lnTo>
                        <a:pt x="0" y="229"/>
                      </a:lnTo>
                      <a:lnTo>
                        <a:pt x="254" y="577"/>
                      </a:lnTo>
                      <a:lnTo>
                        <a:pt x="270" y="562"/>
                      </a:lnTo>
                      <a:lnTo>
                        <a:pt x="269" y="493"/>
                      </a:lnTo>
                      <a:lnTo>
                        <a:pt x="300" y="498"/>
                      </a:lnTo>
                      <a:lnTo>
                        <a:pt x="333" y="287"/>
                      </a:lnTo>
                      <a:lnTo>
                        <a:pt x="355" y="143"/>
                      </a:lnTo>
                      <a:lnTo>
                        <a:pt x="362" y="100"/>
                      </a:lnTo>
                      <a:lnTo>
                        <a:pt x="373" y="61"/>
                      </a:lnTo>
                      <a:lnTo>
                        <a:pt x="205" y="34"/>
                      </a:lnTo>
                      <a:lnTo>
                        <a:pt x="47"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1" name="Freeform 19"/>
                <p:cNvSpPr>
                  <a:spLocks/>
                </p:cNvSpPr>
                <p:nvPr/>
              </p:nvSpPr>
              <p:spPr bwMode="blackWhite">
                <a:xfrm>
                  <a:off x="2681" y="1029"/>
                  <a:ext cx="337" cy="557"/>
                </a:xfrm>
                <a:custGeom>
                  <a:avLst/>
                  <a:gdLst>
                    <a:gd name="T0" fmla="*/ 82 w 337"/>
                    <a:gd name="T1" fmla="*/ 0 h 557"/>
                    <a:gd name="T2" fmla="*/ 51 w 337"/>
                    <a:gd name="T3" fmla="*/ 218 h 557"/>
                    <a:gd name="T4" fmla="*/ 83 w 337"/>
                    <a:gd name="T5" fmla="*/ 264 h 557"/>
                    <a:gd name="T6" fmla="*/ 33 w 337"/>
                    <a:gd name="T7" fmla="*/ 312 h 557"/>
                    <a:gd name="T8" fmla="*/ 27 w 337"/>
                    <a:gd name="T9" fmla="*/ 346 h 557"/>
                    <a:gd name="T10" fmla="*/ 41 w 337"/>
                    <a:gd name="T11" fmla="*/ 370 h 557"/>
                    <a:gd name="T12" fmla="*/ 27 w 337"/>
                    <a:gd name="T13" fmla="*/ 381 h 557"/>
                    <a:gd name="T14" fmla="*/ 0 w 337"/>
                    <a:gd name="T15" fmla="*/ 507 h 557"/>
                    <a:gd name="T16" fmla="*/ 161 w 337"/>
                    <a:gd name="T17" fmla="*/ 537 h 557"/>
                    <a:gd name="T18" fmla="*/ 313 w 337"/>
                    <a:gd name="T19" fmla="*/ 557 h 557"/>
                    <a:gd name="T20" fmla="*/ 329 w 337"/>
                    <a:gd name="T21" fmla="*/ 442 h 557"/>
                    <a:gd name="T22" fmla="*/ 337 w 337"/>
                    <a:gd name="T23" fmla="*/ 378 h 557"/>
                    <a:gd name="T24" fmla="*/ 322 w 337"/>
                    <a:gd name="T25" fmla="*/ 356 h 557"/>
                    <a:gd name="T26" fmla="*/ 288 w 337"/>
                    <a:gd name="T27" fmla="*/ 362 h 557"/>
                    <a:gd name="T28" fmla="*/ 242 w 337"/>
                    <a:gd name="T29" fmla="*/ 367 h 557"/>
                    <a:gd name="T30" fmla="*/ 234 w 337"/>
                    <a:gd name="T31" fmla="*/ 316 h 557"/>
                    <a:gd name="T32" fmla="*/ 179 w 337"/>
                    <a:gd name="T33" fmla="*/ 274 h 557"/>
                    <a:gd name="T34" fmla="*/ 186 w 337"/>
                    <a:gd name="T35" fmla="*/ 247 h 557"/>
                    <a:gd name="T36" fmla="*/ 192 w 337"/>
                    <a:gd name="T37" fmla="*/ 199 h 557"/>
                    <a:gd name="T38" fmla="*/ 121 w 337"/>
                    <a:gd name="T39" fmla="*/ 97 h 557"/>
                    <a:gd name="T40" fmla="*/ 130 w 337"/>
                    <a:gd name="T41" fmla="*/ 6 h 557"/>
                    <a:gd name="T42" fmla="*/ 82 w 337"/>
                    <a:gd name="T43" fmla="*/ 0 h 5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7"/>
                    <a:gd name="T67" fmla="*/ 0 h 557"/>
                    <a:gd name="T68" fmla="*/ 337 w 337"/>
                    <a:gd name="T69" fmla="*/ 557 h 5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7" h="557">
                      <a:moveTo>
                        <a:pt x="82" y="0"/>
                      </a:moveTo>
                      <a:lnTo>
                        <a:pt x="51" y="218"/>
                      </a:lnTo>
                      <a:lnTo>
                        <a:pt x="83" y="264"/>
                      </a:lnTo>
                      <a:lnTo>
                        <a:pt x="33" y="312"/>
                      </a:lnTo>
                      <a:lnTo>
                        <a:pt x="27" y="346"/>
                      </a:lnTo>
                      <a:lnTo>
                        <a:pt x="41" y="370"/>
                      </a:lnTo>
                      <a:lnTo>
                        <a:pt x="27" y="381"/>
                      </a:lnTo>
                      <a:lnTo>
                        <a:pt x="0" y="507"/>
                      </a:lnTo>
                      <a:lnTo>
                        <a:pt x="161" y="537"/>
                      </a:lnTo>
                      <a:lnTo>
                        <a:pt x="313" y="557"/>
                      </a:lnTo>
                      <a:lnTo>
                        <a:pt x="329" y="442"/>
                      </a:lnTo>
                      <a:lnTo>
                        <a:pt x="337" y="378"/>
                      </a:lnTo>
                      <a:lnTo>
                        <a:pt x="322" y="356"/>
                      </a:lnTo>
                      <a:lnTo>
                        <a:pt x="288" y="362"/>
                      </a:lnTo>
                      <a:lnTo>
                        <a:pt x="242" y="367"/>
                      </a:lnTo>
                      <a:lnTo>
                        <a:pt x="234" y="316"/>
                      </a:lnTo>
                      <a:lnTo>
                        <a:pt x="179" y="274"/>
                      </a:lnTo>
                      <a:lnTo>
                        <a:pt x="186" y="247"/>
                      </a:lnTo>
                      <a:lnTo>
                        <a:pt x="192" y="199"/>
                      </a:lnTo>
                      <a:lnTo>
                        <a:pt x="121" y="97"/>
                      </a:lnTo>
                      <a:lnTo>
                        <a:pt x="130" y="6"/>
                      </a:lnTo>
                      <a:lnTo>
                        <a:pt x="82"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2" name="Freeform 20"/>
                <p:cNvSpPr>
                  <a:spLocks/>
                </p:cNvSpPr>
                <p:nvPr/>
              </p:nvSpPr>
              <p:spPr bwMode="blackWhite">
                <a:xfrm>
                  <a:off x="2785" y="1565"/>
                  <a:ext cx="312" cy="411"/>
                </a:xfrm>
                <a:custGeom>
                  <a:avLst/>
                  <a:gdLst>
                    <a:gd name="T0" fmla="*/ 58 w 312"/>
                    <a:gd name="T1" fmla="*/ 0 h 411"/>
                    <a:gd name="T2" fmla="*/ 211 w 312"/>
                    <a:gd name="T3" fmla="*/ 21 h 411"/>
                    <a:gd name="T4" fmla="*/ 201 w 312"/>
                    <a:gd name="T5" fmla="*/ 100 h 411"/>
                    <a:gd name="T6" fmla="*/ 312 w 312"/>
                    <a:gd name="T7" fmla="*/ 111 h 411"/>
                    <a:gd name="T8" fmla="*/ 282 w 312"/>
                    <a:gd name="T9" fmla="*/ 411 h 411"/>
                    <a:gd name="T10" fmla="*/ 0 w 312"/>
                    <a:gd name="T11" fmla="*/ 380 h 411"/>
                    <a:gd name="T12" fmla="*/ 28 w 312"/>
                    <a:gd name="T13" fmla="*/ 188 h 411"/>
                    <a:gd name="T14" fmla="*/ 58 w 312"/>
                    <a:gd name="T15" fmla="*/ 0 h 411"/>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411"/>
                    <a:gd name="T26" fmla="*/ 312 w 312"/>
                    <a:gd name="T27" fmla="*/ 411 h 4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411">
                      <a:moveTo>
                        <a:pt x="58" y="0"/>
                      </a:moveTo>
                      <a:lnTo>
                        <a:pt x="211" y="21"/>
                      </a:lnTo>
                      <a:lnTo>
                        <a:pt x="201" y="100"/>
                      </a:lnTo>
                      <a:lnTo>
                        <a:pt x="312" y="111"/>
                      </a:lnTo>
                      <a:lnTo>
                        <a:pt x="282" y="411"/>
                      </a:lnTo>
                      <a:lnTo>
                        <a:pt x="0" y="380"/>
                      </a:lnTo>
                      <a:lnTo>
                        <a:pt x="28" y="188"/>
                      </a:lnTo>
                      <a:lnTo>
                        <a:pt x="58" y="0"/>
                      </a:lnTo>
                      <a:close/>
                    </a:path>
                  </a:pathLst>
                </a:custGeom>
                <a:solidFill>
                  <a:schemeClr val="accent2">
                    <a:lumMod val="20000"/>
                    <a:lumOff val="80000"/>
                  </a:schemeClr>
                </a:solidFill>
                <a:ln w="9525">
                  <a:solidFill>
                    <a:schemeClr val="accent6">
                      <a:lumMod val="60000"/>
                      <a:lumOff val="4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3" name="Freeform 21"/>
                <p:cNvSpPr>
                  <a:spLocks/>
                </p:cNvSpPr>
                <p:nvPr/>
              </p:nvSpPr>
              <p:spPr bwMode="blackWhite">
                <a:xfrm>
                  <a:off x="2800" y="1034"/>
                  <a:ext cx="586" cy="373"/>
                </a:xfrm>
                <a:custGeom>
                  <a:avLst/>
                  <a:gdLst>
                    <a:gd name="T0" fmla="*/ 9 w 586"/>
                    <a:gd name="T1" fmla="*/ 0 h 373"/>
                    <a:gd name="T2" fmla="*/ 124 w 586"/>
                    <a:gd name="T3" fmla="*/ 15 h 373"/>
                    <a:gd name="T4" fmla="*/ 194 w 586"/>
                    <a:gd name="T5" fmla="*/ 25 h 373"/>
                    <a:gd name="T6" fmla="*/ 286 w 586"/>
                    <a:gd name="T7" fmla="*/ 35 h 373"/>
                    <a:gd name="T8" fmla="*/ 370 w 586"/>
                    <a:gd name="T9" fmla="*/ 43 h 373"/>
                    <a:gd name="T10" fmla="*/ 517 w 586"/>
                    <a:gd name="T11" fmla="*/ 54 h 373"/>
                    <a:gd name="T12" fmla="*/ 586 w 586"/>
                    <a:gd name="T13" fmla="*/ 59 h 373"/>
                    <a:gd name="T14" fmla="*/ 584 w 586"/>
                    <a:gd name="T15" fmla="*/ 363 h 373"/>
                    <a:gd name="T16" fmla="*/ 225 w 586"/>
                    <a:gd name="T17" fmla="*/ 332 h 373"/>
                    <a:gd name="T18" fmla="*/ 217 w 586"/>
                    <a:gd name="T19" fmla="*/ 373 h 373"/>
                    <a:gd name="T20" fmla="*/ 203 w 586"/>
                    <a:gd name="T21" fmla="*/ 354 h 373"/>
                    <a:gd name="T22" fmla="*/ 171 w 586"/>
                    <a:gd name="T23" fmla="*/ 357 h 373"/>
                    <a:gd name="T24" fmla="*/ 123 w 586"/>
                    <a:gd name="T25" fmla="*/ 365 h 373"/>
                    <a:gd name="T26" fmla="*/ 115 w 586"/>
                    <a:gd name="T27" fmla="*/ 312 h 373"/>
                    <a:gd name="T28" fmla="*/ 59 w 586"/>
                    <a:gd name="T29" fmla="*/ 270 h 373"/>
                    <a:gd name="T30" fmla="*/ 67 w 586"/>
                    <a:gd name="T31" fmla="*/ 230 h 373"/>
                    <a:gd name="T32" fmla="*/ 73 w 586"/>
                    <a:gd name="T33" fmla="*/ 197 h 373"/>
                    <a:gd name="T34" fmla="*/ 0 w 586"/>
                    <a:gd name="T35" fmla="*/ 93 h 373"/>
                    <a:gd name="T36" fmla="*/ 9 w 586"/>
                    <a:gd name="T37" fmla="*/ 0 h 3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6"/>
                    <a:gd name="T58" fmla="*/ 0 h 373"/>
                    <a:gd name="T59" fmla="*/ 586 w 586"/>
                    <a:gd name="T60" fmla="*/ 373 h 3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6" h="373">
                      <a:moveTo>
                        <a:pt x="9" y="0"/>
                      </a:moveTo>
                      <a:lnTo>
                        <a:pt x="124" y="15"/>
                      </a:lnTo>
                      <a:lnTo>
                        <a:pt x="194" y="25"/>
                      </a:lnTo>
                      <a:lnTo>
                        <a:pt x="286" y="35"/>
                      </a:lnTo>
                      <a:lnTo>
                        <a:pt x="370" y="43"/>
                      </a:lnTo>
                      <a:lnTo>
                        <a:pt x="517" y="54"/>
                      </a:lnTo>
                      <a:lnTo>
                        <a:pt x="586" y="59"/>
                      </a:lnTo>
                      <a:lnTo>
                        <a:pt x="584" y="363"/>
                      </a:lnTo>
                      <a:lnTo>
                        <a:pt x="225" y="332"/>
                      </a:lnTo>
                      <a:lnTo>
                        <a:pt x="217" y="373"/>
                      </a:lnTo>
                      <a:lnTo>
                        <a:pt x="203" y="354"/>
                      </a:lnTo>
                      <a:lnTo>
                        <a:pt x="171" y="357"/>
                      </a:lnTo>
                      <a:lnTo>
                        <a:pt x="123" y="365"/>
                      </a:lnTo>
                      <a:lnTo>
                        <a:pt x="115" y="312"/>
                      </a:lnTo>
                      <a:lnTo>
                        <a:pt x="59" y="270"/>
                      </a:lnTo>
                      <a:lnTo>
                        <a:pt x="67" y="230"/>
                      </a:lnTo>
                      <a:lnTo>
                        <a:pt x="73" y="197"/>
                      </a:lnTo>
                      <a:lnTo>
                        <a:pt x="0" y="93"/>
                      </a:lnTo>
                      <a:lnTo>
                        <a:pt x="9"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4" name="Freeform 22"/>
                <p:cNvSpPr>
                  <a:spLocks/>
                </p:cNvSpPr>
                <p:nvPr/>
              </p:nvSpPr>
              <p:spPr bwMode="blackWhite">
                <a:xfrm>
                  <a:off x="2982" y="1363"/>
                  <a:ext cx="402" cy="335"/>
                </a:xfrm>
                <a:custGeom>
                  <a:avLst/>
                  <a:gdLst>
                    <a:gd name="T0" fmla="*/ 39 w 402"/>
                    <a:gd name="T1" fmla="*/ 0 h 335"/>
                    <a:gd name="T2" fmla="*/ 25 w 402"/>
                    <a:gd name="T3" fmla="*/ 125 h 335"/>
                    <a:gd name="T4" fmla="*/ 0 w 402"/>
                    <a:gd name="T5" fmla="*/ 304 h 335"/>
                    <a:gd name="T6" fmla="*/ 117 w 402"/>
                    <a:gd name="T7" fmla="*/ 314 h 335"/>
                    <a:gd name="T8" fmla="*/ 388 w 402"/>
                    <a:gd name="T9" fmla="*/ 335 h 335"/>
                    <a:gd name="T10" fmla="*/ 402 w 402"/>
                    <a:gd name="T11" fmla="*/ 34 h 335"/>
                    <a:gd name="T12" fmla="*/ 39 w 402"/>
                    <a:gd name="T13" fmla="*/ 0 h 335"/>
                    <a:gd name="T14" fmla="*/ 0 60000 65536"/>
                    <a:gd name="T15" fmla="*/ 0 60000 65536"/>
                    <a:gd name="T16" fmla="*/ 0 60000 65536"/>
                    <a:gd name="T17" fmla="*/ 0 60000 65536"/>
                    <a:gd name="T18" fmla="*/ 0 60000 65536"/>
                    <a:gd name="T19" fmla="*/ 0 60000 65536"/>
                    <a:gd name="T20" fmla="*/ 0 60000 65536"/>
                    <a:gd name="T21" fmla="*/ 0 w 402"/>
                    <a:gd name="T22" fmla="*/ 0 h 335"/>
                    <a:gd name="T23" fmla="*/ 402 w 402"/>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2" h="335">
                      <a:moveTo>
                        <a:pt x="39" y="0"/>
                      </a:moveTo>
                      <a:lnTo>
                        <a:pt x="25" y="125"/>
                      </a:lnTo>
                      <a:lnTo>
                        <a:pt x="0" y="304"/>
                      </a:lnTo>
                      <a:lnTo>
                        <a:pt x="117" y="314"/>
                      </a:lnTo>
                      <a:lnTo>
                        <a:pt x="388" y="335"/>
                      </a:lnTo>
                      <a:lnTo>
                        <a:pt x="402" y="34"/>
                      </a:lnTo>
                      <a:lnTo>
                        <a:pt x="39"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5" name="Freeform 23"/>
                <p:cNvSpPr>
                  <a:spLocks/>
                </p:cNvSpPr>
                <p:nvPr/>
              </p:nvSpPr>
              <p:spPr bwMode="blackWhite">
                <a:xfrm>
                  <a:off x="3064" y="1676"/>
                  <a:ext cx="418" cy="318"/>
                </a:xfrm>
                <a:custGeom>
                  <a:avLst/>
                  <a:gdLst>
                    <a:gd name="T0" fmla="*/ 35 w 418"/>
                    <a:gd name="T1" fmla="*/ 0 h 318"/>
                    <a:gd name="T2" fmla="*/ 13 w 418"/>
                    <a:gd name="T3" fmla="*/ 190 h 318"/>
                    <a:gd name="T4" fmla="*/ 0 w 418"/>
                    <a:gd name="T5" fmla="*/ 300 h 318"/>
                    <a:gd name="T6" fmla="*/ 209 w 418"/>
                    <a:gd name="T7" fmla="*/ 311 h 318"/>
                    <a:gd name="T8" fmla="*/ 408 w 418"/>
                    <a:gd name="T9" fmla="*/ 318 h 318"/>
                    <a:gd name="T10" fmla="*/ 415 w 418"/>
                    <a:gd name="T11" fmla="*/ 169 h 318"/>
                    <a:gd name="T12" fmla="*/ 418 w 418"/>
                    <a:gd name="T13" fmla="*/ 23 h 318"/>
                    <a:gd name="T14" fmla="*/ 304 w 418"/>
                    <a:gd name="T15" fmla="*/ 21 h 318"/>
                    <a:gd name="T16" fmla="*/ 35 w 418"/>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318"/>
                    <a:gd name="T29" fmla="*/ 418 w 418"/>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318">
                      <a:moveTo>
                        <a:pt x="35" y="0"/>
                      </a:moveTo>
                      <a:lnTo>
                        <a:pt x="13" y="190"/>
                      </a:lnTo>
                      <a:lnTo>
                        <a:pt x="0" y="300"/>
                      </a:lnTo>
                      <a:lnTo>
                        <a:pt x="209" y="311"/>
                      </a:lnTo>
                      <a:lnTo>
                        <a:pt x="408" y="318"/>
                      </a:lnTo>
                      <a:lnTo>
                        <a:pt x="415" y="169"/>
                      </a:lnTo>
                      <a:lnTo>
                        <a:pt x="418" y="23"/>
                      </a:lnTo>
                      <a:lnTo>
                        <a:pt x="304" y="21"/>
                      </a:lnTo>
                      <a:lnTo>
                        <a:pt x="35"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6" name="Freeform 24"/>
                <p:cNvSpPr>
                  <a:spLocks/>
                </p:cNvSpPr>
                <p:nvPr/>
              </p:nvSpPr>
              <p:spPr bwMode="blackWhite">
                <a:xfrm>
                  <a:off x="2688" y="1943"/>
                  <a:ext cx="379" cy="430"/>
                </a:xfrm>
                <a:custGeom>
                  <a:avLst/>
                  <a:gdLst>
                    <a:gd name="T0" fmla="*/ 96 w 379"/>
                    <a:gd name="T1" fmla="*/ 0 h 430"/>
                    <a:gd name="T2" fmla="*/ 88 w 379"/>
                    <a:gd name="T3" fmla="*/ 56 h 430"/>
                    <a:gd name="T4" fmla="*/ 56 w 379"/>
                    <a:gd name="T5" fmla="*/ 49 h 430"/>
                    <a:gd name="T6" fmla="*/ 58 w 379"/>
                    <a:gd name="T7" fmla="*/ 122 h 430"/>
                    <a:gd name="T8" fmla="*/ 42 w 379"/>
                    <a:gd name="T9" fmla="*/ 136 h 430"/>
                    <a:gd name="T10" fmla="*/ 65 w 379"/>
                    <a:gd name="T11" fmla="*/ 180 h 430"/>
                    <a:gd name="T12" fmla="*/ 42 w 379"/>
                    <a:gd name="T13" fmla="*/ 199 h 430"/>
                    <a:gd name="T14" fmla="*/ 29 w 379"/>
                    <a:gd name="T15" fmla="*/ 232 h 430"/>
                    <a:gd name="T16" fmla="*/ 11 w 379"/>
                    <a:gd name="T17" fmla="*/ 263 h 430"/>
                    <a:gd name="T18" fmla="*/ 24 w 379"/>
                    <a:gd name="T19" fmla="*/ 281 h 430"/>
                    <a:gd name="T20" fmla="*/ 2 w 379"/>
                    <a:gd name="T21" fmla="*/ 289 h 430"/>
                    <a:gd name="T22" fmla="*/ 0 w 379"/>
                    <a:gd name="T23" fmla="*/ 318 h 430"/>
                    <a:gd name="T24" fmla="*/ 213 w 379"/>
                    <a:gd name="T25" fmla="*/ 428 h 430"/>
                    <a:gd name="T26" fmla="*/ 333 w 379"/>
                    <a:gd name="T27" fmla="*/ 430 h 430"/>
                    <a:gd name="T28" fmla="*/ 379 w 379"/>
                    <a:gd name="T29" fmla="*/ 33 h 430"/>
                    <a:gd name="T30" fmla="*/ 96 w 379"/>
                    <a:gd name="T31" fmla="*/ 0 h 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9"/>
                    <a:gd name="T49" fmla="*/ 0 h 430"/>
                    <a:gd name="T50" fmla="*/ 379 w 379"/>
                    <a:gd name="T51" fmla="*/ 430 h 4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9" h="430">
                      <a:moveTo>
                        <a:pt x="96" y="0"/>
                      </a:moveTo>
                      <a:lnTo>
                        <a:pt x="88" y="56"/>
                      </a:lnTo>
                      <a:lnTo>
                        <a:pt x="56" y="49"/>
                      </a:lnTo>
                      <a:lnTo>
                        <a:pt x="58" y="122"/>
                      </a:lnTo>
                      <a:lnTo>
                        <a:pt x="42" y="136"/>
                      </a:lnTo>
                      <a:lnTo>
                        <a:pt x="65" y="180"/>
                      </a:lnTo>
                      <a:lnTo>
                        <a:pt x="42" y="199"/>
                      </a:lnTo>
                      <a:lnTo>
                        <a:pt x="29" y="232"/>
                      </a:lnTo>
                      <a:lnTo>
                        <a:pt x="11" y="263"/>
                      </a:lnTo>
                      <a:lnTo>
                        <a:pt x="24" y="281"/>
                      </a:lnTo>
                      <a:lnTo>
                        <a:pt x="2" y="289"/>
                      </a:lnTo>
                      <a:lnTo>
                        <a:pt x="0" y="318"/>
                      </a:lnTo>
                      <a:lnTo>
                        <a:pt x="213" y="428"/>
                      </a:lnTo>
                      <a:lnTo>
                        <a:pt x="333" y="430"/>
                      </a:lnTo>
                      <a:lnTo>
                        <a:pt x="379" y="33"/>
                      </a:lnTo>
                      <a:lnTo>
                        <a:pt x="96"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7" name="Freeform 25"/>
                <p:cNvSpPr>
                  <a:spLocks/>
                </p:cNvSpPr>
                <p:nvPr/>
              </p:nvSpPr>
              <p:spPr bwMode="blackWhite">
                <a:xfrm>
                  <a:off x="3018" y="1973"/>
                  <a:ext cx="403" cy="408"/>
                </a:xfrm>
                <a:custGeom>
                  <a:avLst/>
                  <a:gdLst>
                    <a:gd name="T0" fmla="*/ 49 w 403"/>
                    <a:gd name="T1" fmla="*/ 0 h 408"/>
                    <a:gd name="T2" fmla="*/ 403 w 403"/>
                    <a:gd name="T3" fmla="*/ 16 h 408"/>
                    <a:gd name="T4" fmla="*/ 386 w 403"/>
                    <a:gd name="T5" fmla="*/ 376 h 408"/>
                    <a:gd name="T6" fmla="*/ 271 w 403"/>
                    <a:gd name="T7" fmla="*/ 370 h 408"/>
                    <a:gd name="T8" fmla="*/ 163 w 403"/>
                    <a:gd name="T9" fmla="*/ 367 h 408"/>
                    <a:gd name="T10" fmla="*/ 163 w 403"/>
                    <a:gd name="T11" fmla="*/ 381 h 408"/>
                    <a:gd name="T12" fmla="*/ 73 w 403"/>
                    <a:gd name="T13" fmla="*/ 381 h 408"/>
                    <a:gd name="T14" fmla="*/ 68 w 403"/>
                    <a:gd name="T15" fmla="*/ 408 h 408"/>
                    <a:gd name="T16" fmla="*/ 0 w 403"/>
                    <a:gd name="T17" fmla="*/ 399 h 408"/>
                    <a:gd name="T18" fmla="*/ 38 w 403"/>
                    <a:gd name="T19" fmla="*/ 94 h 408"/>
                    <a:gd name="T20" fmla="*/ 49 w 403"/>
                    <a:gd name="T21" fmla="*/ 0 h 4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408"/>
                    <a:gd name="T35" fmla="*/ 403 w 403"/>
                    <a:gd name="T36" fmla="*/ 408 h 4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408">
                      <a:moveTo>
                        <a:pt x="49" y="0"/>
                      </a:moveTo>
                      <a:lnTo>
                        <a:pt x="403" y="16"/>
                      </a:lnTo>
                      <a:lnTo>
                        <a:pt x="386" y="376"/>
                      </a:lnTo>
                      <a:lnTo>
                        <a:pt x="271" y="370"/>
                      </a:lnTo>
                      <a:lnTo>
                        <a:pt x="163" y="367"/>
                      </a:lnTo>
                      <a:lnTo>
                        <a:pt x="163" y="381"/>
                      </a:lnTo>
                      <a:lnTo>
                        <a:pt x="73" y="381"/>
                      </a:lnTo>
                      <a:lnTo>
                        <a:pt x="68" y="408"/>
                      </a:lnTo>
                      <a:lnTo>
                        <a:pt x="0" y="399"/>
                      </a:lnTo>
                      <a:lnTo>
                        <a:pt x="38" y="94"/>
                      </a:lnTo>
                      <a:lnTo>
                        <a:pt x="49" y="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8" name="Freeform 26"/>
                <p:cNvSpPr>
                  <a:spLocks/>
                </p:cNvSpPr>
                <p:nvPr/>
              </p:nvSpPr>
              <p:spPr bwMode="blackWhite">
                <a:xfrm>
                  <a:off x="3178" y="2033"/>
                  <a:ext cx="816" cy="772"/>
                </a:xfrm>
                <a:custGeom>
                  <a:avLst/>
                  <a:gdLst>
                    <a:gd name="T0" fmla="*/ 236 w 816"/>
                    <a:gd name="T1" fmla="*/ 0 h 772"/>
                    <a:gd name="T2" fmla="*/ 417 w 816"/>
                    <a:gd name="T3" fmla="*/ 7 h 772"/>
                    <a:gd name="T4" fmla="*/ 417 w 816"/>
                    <a:gd name="T5" fmla="*/ 147 h 772"/>
                    <a:gd name="T6" fmla="*/ 509 w 816"/>
                    <a:gd name="T7" fmla="*/ 186 h 772"/>
                    <a:gd name="T8" fmla="*/ 534 w 816"/>
                    <a:gd name="T9" fmla="*/ 173 h 772"/>
                    <a:gd name="T10" fmla="*/ 594 w 816"/>
                    <a:gd name="T11" fmla="*/ 203 h 772"/>
                    <a:gd name="T12" fmla="*/ 630 w 816"/>
                    <a:gd name="T13" fmla="*/ 201 h 772"/>
                    <a:gd name="T14" fmla="*/ 700 w 816"/>
                    <a:gd name="T15" fmla="*/ 171 h 772"/>
                    <a:gd name="T16" fmla="*/ 740 w 816"/>
                    <a:gd name="T17" fmla="*/ 200 h 772"/>
                    <a:gd name="T18" fmla="*/ 775 w 816"/>
                    <a:gd name="T19" fmla="*/ 207 h 772"/>
                    <a:gd name="T20" fmla="*/ 775 w 816"/>
                    <a:gd name="T21" fmla="*/ 322 h 772"/>
                    <a:gd name="T22" fmla="*/ 816 w 816"/>
                    <a:gd name="T23" fmla="*/ 393 h 772"/>
                    <a:gd name="T24" fmla="*/ 806 w 816"/>
                    <a:gd name="T25" fmla="*/ 490 h 772"/>
                    <a:gd name="T26" fmla="*/ 762 w 816"/>
                    <a:gd name="T27" fmla="*/ 529 h 772"/>
                    <a:gd name="T28" fmla="*/ 753 w 816"/>
                    <a:gd name="T29" fmla="*/ 493 h 772"/>
                    <a:gd name="T30" fmla="*/ 740 w 816"/>
                    <a:gd name="T31" fmla="*/ 509 h 772"/>
                    <a:gd name="T32" fmla="*/ 749 w 816"/>
                    <a:gd name="T33" fmla="*/ 532 h 772"/>
                    <a:gd name="T34" fmla="*/ 670 w 816"/>
                    <a:gd name="T35" fmla="*/ 590 h 772"/>
                    <a:gd name="T36" fmla="*/ 651 w 816"/>
                    <a:gd name="T37" fmla="*/ 593 h 772"/>
                    <a:gd name="T38" fmla="*/ 610 w 816"/>
                    <a:gd name="T39" fmla="*/ 622 h 772"/>
                    <a:gd name="T40" fmla="*/ 610 w 816"/>
                    <a:gd name="T41" fmla="*/ 639 h 772"/>
                    <a:gd name="T42" fmla="*/ 597 w 816"/>
                    <a:gd name="T43" fmla="*/ 642 h 772"/>
                    <a:gd name="T44" fmla="*/ 607 w 816"/>
                    <a:gd name="T45" fmla="*/ 661 h 772"/>
                    <a:gd name="T46" fmla="*/ 585 w 816"/>
                    <a:gd name="T47" fmla="*/ 690 h 772"/>
                    <a:gd name="T48" fmla="*/ 597 w 816"/>
                    <a:gd name="T49" fmla="*/ 732 h 772"/>
                    <a:gd name="T50" fmla="*/ 610 w 816"/>
                    <a:gd name="T51" fmla="*/ 746 h 772"/>
                    <a:gd name="T52" fmla="*/ 607 w 816"/>
                    <a:gd name="T53" fmla="*/ 772 h 772"/>
                    <a:gd name="T54" fmla="*/ 575 w 816"/>
                    <a:gd name="T55" fmla="*/ 772 h 772"/>
                    <a:gd name="T56" fmla="*/ 547 w 816"/>
                    <a:gd name="T57" fmla="*/ 759 h 772"/>
                    <a:gd name="T58" fmla="*/ 528 w 816"/>
                    <a:gd name="T59" fmla="*/ 763 h 772"/>
                    <a:gd name="T60" fmla="*/ 464 w 816"/>
                    <a:gd name="T61" fmla="*/ 740 h 772"/>
                    <a:gd name="T62" fmla="*/ 436 w 816"/>
                    <a:gd name="T63" fmla="*/ 651 h 772"/>
                    <a:gd name="T64" fmla="*/ 391 w 816"/>
                    <a:gd name="T65" fmla="*/ 609 h 772"/>
                    <a:gd name="T66" fmla="*/ 352 w 816"/>
                    <a:gd name="T67" fmla="*/ 532 h 772"/>
                    <a:gd name="T68" fmla="*/ 334 w 816"/>
                    <a:gd name="T69" fmla="*/ 524 h 772"/>
                    <a:gd name="T70" fmla="*/ 313 w 816"/>
                    <a:gd name="T71" fmla="*/ 505 h 772"/>
                    <a:gd name="T72" fmla="*/ 293 w 816"/>
                    <a:gd name="T73" fmla="*/ 505 h 772"/>
                    <a:gd name="T74" fmla="*/ 263 w 816"/>
                    <a:gd name="T75" fmla="*/ 498 h 772"/>
                    <a:gd name="T76" fmla="*/ 239 w 816"/>
                    <a:gd name="T77" fmla="*/ 505 h 772"/>
                    <a:gd name="T78" fmla="*/ 224 w 816"/>
                    <a:gd name="T79" fmla="*/ 544 h 772"/>
                    <a:gd name="T80" fmla="*/ 199 w 816"/>
                    <a:gd name="T81" fmla="*/ 550 h 772"/>
                    <a:gd name="T82" fmla="*/ 148 w 816"/>
                    <a:gd name="T83" fmla="*/ 520 h 772"/>
                    <a:gd name="T84" fmla="*/ 117 w 816"/>
                    <a:gd name="T85" fmla="*/ 483 h 772"/>
                    <a:gd name="T86" fmla="*/ 112 w 816"/>
                    <a:gd name="T87" fmla="*/ 439 h 772"/>
                    <a:gd name="T88" fmla="*/ 89 w 816"/>
                    <a:gd name="T89" fmla="*/ 409 h 772"/>
                    <a:gd name="T90" fmla="*/ 38 w 816"/>
                    <a:gd name="T91" fmla="*/ 367 h 772"/>
                    <a:gd name="T92" fmla="*/ 0 w 816"/>
                    <a:gd name="T93" fmla="*/ 323 h 772"/>
                    <a:gd name="T94" fmla="*/ 0 w 816"/>
                    <a:gd name="T95" fmla="*/ 304 h 772"/>
                    <a:gd name="T96" fmla="*/ 123 w 816"/>
                    <a:gd name="T97" fmla="*/ 305 h 772"/>
                    <a:gd name="T98" fmla="*/ 224 w 816"/>
                    <a:gd name="T99" fmla="*/ 314 h 772"/>
                    <a:gd name="T100" fmla="*/ 236 w 816"/>
                    <a:gd name="T101" fmla="*/ 0 h 7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6"/>
                    <a:gd name="T154" fmla="*/ 0 h 772"/>
                    <a:gd name="T155" fmla="*/ 816 w 816"/>
                    <a:gd name="T156" fmla="*/ 772 h 7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6" h="772">
                      <a:moveTo>
                        <a:pt x="236" y="0"/>
                      </a:moveTo>
                      <a:lnTo>
                        <a:pt x="417" y="7"/>
                      </a:lnTo>
                      <a:lnTo>
                        <a:pt x="417" y="147"/>
                      </a:lnTo>
                      <a:lnTo>
                        <a:pt x="509" y="186"/>
                      </a:lnTo>
                      <a:lnTo>
                        <a:pt x="534" y="173"/>
                      </a:lnTo>
                      <a:lnTo>
                        <a:pt x="594" y="203"/>
                      </a:lnTo>
                      <a:lnTo>
                        <a:pt x="630" y="201"/>
                      </a:lnTo>
                      <a:lnTo>
                        <a:pt x="700" y="171"/>
                      </a:lnTo>
                      <a:lnTo>
                        <a:pt x="740" y="200"/>
                      </a:lnTo>
                      <a:lnTo>
                        <a:pt x="775" y="207"/>
                      </a:lnTo>
                      <a:lnTo>
                        <a:pt x="775" y="322"/>
                      </a:lnTo>
                      <a:lnTo>
                        <a:pt x="816" y="393"/>
                      </a:lnTo>
                      <a:lnTo>
                        <a:pt x="806" y="490"/>
                      </a:lnTo>
                      <a:lnTo>
                        <a:pt x="762" y="529"/>
                      </a:lnTo>
                      <a:lnTo>
                        <a:pt x="753" y="493"/>
                      </a:lnTo>
                      <a:lnTo>
                        <a:pt x="740" y="509"/>
                      </a:lnTo>
                      <a:lnTo>
                        <a:pt x="749" y="532"/>
                      </a:lnTo>
                      <a:lnTo>
                        <a:pt x="670" y="590"/>
                      </a:lnTo>
                      <a:lnTo>
                        <a:pt x="651" y="593"/>
                      </a:lnTo>
                      <a:lnTo>
                        <a:pt x="610" y="622"/>
                      </a:lnTo>
                      <a:lnTo>
                        <a:pt x="610" y="639"/>
                      </a:lnTo>
                      <a:lnTo>
                        <a:pt x="597" y="642"/>
                      </a:lnTo>
                      <a:lnTo>
                        <a:pt x="607" y="661"/>
                      </a:lnTo>
                      <a:lnTo>
                        <a:pt x="585" y="690"/>
                      </a:lnTo>
                      <a:lnTo>
                        <a:pt x="597" y="732"/>
                      </a:lnTo>
                      <a:lnTo>
                        <a:pt x="610" y="746"/>
                      </a:lnTo>
                      <a:lnTo>
                        <a:pt x="607" y="772"/>
                      </a:lnTo>
                      <a:lnTo>
                        <a:pt x="575" y="772"/>
                      </a:lnTo>
                      <a:lnTo>
                        <a:pt x="547" y="759"/>
                      </a:lnTo>
                      <a:lnTo>
                        <a:pt x="528" y="763"/>
                      </a:lnTo>
                      <a:lnTo>
                        <a:pt x="464" y="740"/>
                      </a:lnTo>
                      <a:lnTo>
                        <a:pt x="436" y="651"/>
                      </a:lnTo>
                      <a:lnTo>
                        <a:pt x="391" y="609"/>
                      </a:lnTo>
                      <a:lnTo>
                        <a:pt x="352" y="532"/>
                      </a:lnTo>
                      <a:lnTo>
                        <a:pt x="334" y="524"/>
                      </a:lnTo>
                      <a:lnTo>
                        <a:pt x="313" y="505"/>
                      </a:lnTo>
                      <a:lnTo>
                        <a:pt x="293" y="505"/>
                      </a:lnTo>
                      <a:lnTo>
                        <a:pt x="263" y="498"/>
                      </a:lnTo>
                      <a:lnTo>
                        <a:pt x="239" y="505"/>
                      </a:lnTo>
                      <a:lnTo>
                        <a:pt x="224" y="544"/>
                      </a:lnTo>
                      <a:lnTo>
                        <a:pt x="199" y="550"/>
                      </a:lnTo>
                      <a:lnTo>
                        <a:pt x="148" y="520"/>
                      </a:lnTo>
                      <a:lnTo>
                        <a:pt x="117" y="483"/>
                      </a:lnTo>
                      <a:lnTo>
                        <a:pt x="112" y="439"/>
                      </a:lnTo>
                      <a:lnTo>
                        <a:pt x="89" y="409"/>
                      </a:lnTo>
                      <a:lnTo>
                        <a:pt x="38" y="367"/>
                      </a:lnTo>
                      <a:lnTo>
                        <a:pt x="0" y="323"/>
                      </a:lnTo>
                      <a:lnTo>
                        <a:pt x="0" y="304"/>
                      </a:lnTo>
                      <a:lnTo>
                        <a:pt x="123" y="305"/>
                      </a:lnTo>
                      <a:lnTo>
                        <a:pt x="224" y="314"/>
                      </a:lnTo>
                      <a:lnTo>
                        <a:pt x="236"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29" name="Freeform 27"/>
                <p:cNvSpPr>
                  <a:spLocks/>
                </p:cNvSpPr>
                <p:nvPr/>
              </p:nvSpPr>
              <p:spPr bwMode="blackWhite">
                <a:xfrm>
                  <a:off x="3385" y="1093"/>
                  <a:ext cx="392" cy="235"/>
                </a:xfrm>
                <a:custGeom>
                  <a:avLst/>
                  <a:gdLst>
                    <a:gd name="T0" fmla="*/ 1 w 392"/>
                    <a:gd name="T1" fmla="*/ 0 h 235"/>
                    <a:gd name="T2" fmla="*/ 329 w 392"/>
                    <a:gd name="T3" fmla="*/ 8 h 235"/>
                    <a:gd name="T4" fmla="*/ 353 w 392"/>
                    <a:gd name="T5" fmla="*/ 77 h 235"/>
                    <a:gd name="T6" fmla="*/ 377 w 392"/>
                    <a:gd name="T7" fmla="*/ 130 h 235"/>
                    <a:gd name="T8" fmla="*/ 392 w 392"/>
                    <a:gd name="T9" fmla="*/ 216 h 235"/>
                    <a:gd name="T10" fmla="*/ 383 w 392"/>
                    <a:gd name="T11" fmla="*/ 235 h 235"/>
                    <a:gd name="T12" fmla="*/ 262 w 392"/>
                    <a:gd name="T13" fmla="*/ 232 h 235"/>
                    <a:gd name="T14" fmla="*/ 0 w 392"/>
                    <a:gd name="T15" fmla="*/ 228 h 235"/>
                    <a:gd name="T16" fmla="*/ 1 w 392"/>
                    <a:gd name="T17" fmla="*/ 0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235"/>
                    <a:gd name="T29" fmla="*/ 392 w 392"/>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235">
                      <a:moveTo>
                        <a:pt x="1" y="0"/>
                      </a:moveTo>
                      <a:lnTo>
                        <a:pt x="329" y="8"/>
                      </a:lnTo>
                      <a:lnTo>
                        <a:pt x="353" y="77"/>
                      </a:lnTo>
                      <a:lnTo>
                        <a:pt x="377" y="130"/>
                      </a:lnTo>
                      <a:lnTo>
                        <a:pt x="392" y="216"/>
                      </a:lnTo>
                      <a:lnTo>
                        <a:pt x="383" y="235"/>
                      </a:lnTo>
                      <a:lnTo>
                        <a:pt x="262" y="232"/>
                      </a:lnTo>
                      <a:lnTo>
                        <a:pt x="0" y="228"/>
                      </a:lnTo>
                      <a:lnTo>
                        <a:pt x="1"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0" name="Freeform 28"/>
                <p:cNvSpPr>
                  <a:spLocks/>
                </p:cNvSpPr>
                <p:nvPr/>
              </p:nvSpPr>
              <p:spPr bwMode="blackWhite">
                <a:xfrm>
                  <a:off x="3374" y="1320"/>
                  <a:ext cx="413" cy="275"/>
                </a:xfrm>
                <a:custGeom>
                  <a:avLst/>
                  <a:gdLst>
                    <a:gd name="T0" fmla="*/ 7 w 413"/>
                    <a:gd name="T1" fmla="*/ 0 h 275"/>
                    <a:gd name="T2" fmla="*/ 6 w 413"/>
                    <a:gd name="T3" fmla="*/ 107 h 275"/>
                    <a:gd name="T4" fmla="*/ 0 w 413"/>
                    <a:gd name="T5" fmla="*/ 232 h 275"/>
                    <a:gd name="T6" fmla="*/ 300 w 413"/>
                    <a:gd name="T7" fmla="*/ 236 h 275"/>
                    <a:gd name="T8" fmla="*/ 332 w 413"/>
                    <a:gd name="T9" fmla="*/ 253 h 275"/>
                    <a:gd name="T10" fmla="*/ 354 w 413"/>
                    <a:gd name="T11" fmla="*/ 229 h 275"/>
                    <a:gd name="T12" fmla="*/ 413 w 413"/>
                    <a:gd name="T13" fmla="*/ 275 h 275"/>
                    <a:gd name="T14" fmla="*/ 405 w 413"/>
                    <a:gd name="T15" fmla="*/ 227 h 275"/>
                    <a:gd name="T16" fmla="*/ 410 w 413"/>
                    <a:gd name="T17" fmla="*/ 191 h 275"/>
                    <a:gd name="T18" fmla="*/ 413 w 413"/>
                    <a:gd name="T19" fmla="*/ 66 h 275"/>
                    <a:gd name="T20" fmla="*/ 387 w 413"/>
                    <a:gd name="T21" fmla="*/ 39 h 275"/>
                    <a:gd name="T22" fmla="*/ 397 w 413"/>
                    <a:gd name="T23" fmla="*/ 4 h 275"/>
                    <a:gd name="T24" fmla="*/ 201 w 413"/>
                    <a:gd name="T25" fmla="*/ 3 h 275"/>
                    <a:gd name="T26" fmla="*/ 7 w 413"/>
                    <a:gd name="T27" fmla="*/ 0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3"/>
                    <a:gd name="T43" fmla="*/ 0 h 275"/>
                    <a:gd name="T44" fmla="*/ 413 w 413"/>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3" h="275">
                      <a:moveTo>
                        <a:pt x="7" y="0"/>
                      </a:moveTo>
                      <a:lnTo>
                        <a:pt x="6" y="107"/>
                      </a:lnTo>
                      <a:lnTo>
                        <a:pt x="0" y="232"/>
                      </a:lnTo>
                      <a:lnTo>
                        <a:pt x="300" y="236"/>
                      </a:lnTo>
                      <a:lnTo>
                        <a:pt x="332" y="253"/>
                      </a:lnTo>
                      <a:lnTo>
                        <a:pt x="354" y="229"/>
                      </a:lnTo>
                      <a:lnTo>
                        <a:pt x="413" y="275"/>
                      </a:lnTo>
                      <a:lnTo>
                        <a:pt x="405" y="227"/>
                      </a:lnTo>
                      <a:lnTo>
                        <a:pt x="410" y="191"/>
                      </a:lnTo>
                      <a:lnTo>
                        <a:pt x="413" y="66"/>
                      </a:lnTo>
                      <a:lnTo>
                        <a:pt x="387" y="39"/>
                      </a:lnTo>
                      <a:lnTo>
                        <a:pt x="397" y="4"/>
                      </a:lnTo>
                      <a:lnTo>
                        <a:pt x="201" y="3"/>
                      </a:lnTo>
                      <a:lnTo>
                        <a:pt x="7"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1" name="Freeform 29"/>
                <p:cNvSpPr>
                  <a:spLocks/>
                </p:cNvSpPr>
                <p:nvPr/>
              </p:nvSpPr>
              <p:spPr bwMode="blackWhite">
                <a:xfrm>
                  <a:off x="3368" y="1548"/>
                  <a:ext cx="492" cy="227"/>
                </a:xfrm>
                <a:custGeom>
                  <a:avLst/>
                  <a:gdLst>
                    <a:gd name="T0" fmla="*/ 5 w 492"/>
                    <a:gd name="T1" fmla="*/ 0 h 227"/>
                    <a:gd name="T2" fmla="*/ 0 w 492"/>
                    <a:gd name="T3" fmla="*/ 150 h 227"/>
                    <a:gd name="T4" fmla="*/ 111 w 492"/>
                    <a:gd name="T5" fmla="*/ 153 h 227"/>
                    <a:gd name="T6" fmla="*/ 110 w 492"/>
                    <a:gd name="T7" fmla="*/ 227 h 227"/>
                    <a:gd name="T8" fmla="*/ 260 w 492"/>
                    <a:gd name="T9" fmla="*/ 225 h 227"/>
                    <a:gd name="T10" fmla="*/ 394 w 492"/>
                    <a:gd name="T11" fmla="*/ 222 h 227"/>
                    <a:gd name="T12" fmla="*/ 492 w 492"/>
                    <a:gd name="T13" fmla="*/ 225 h 227"/>
                    <a:gd name="T14" fmla="*/ 461 w 492"/>
                    <a:gd name="T15" fmla="*/ 161 h 227"/>
                    <a:gd name="T16" fmla="*/ 440 w 492"/>
                    <a:gd name="T17" fmla="*/ 102 h 227"/>
                    <a:gd name="T18" fmla="*/ 417 w 492"/>
                    <a:gd name="T19" fmla="*/ 40 h 227"/>
                    <a:gd name="T20" fmla="*/ 361 w 492"/>
                    <a:gd name="T21" fmla="*/ 1 h 227"/>
                    <a:gd name="T22" fmla="*/ 336 w 492"/>
                    <a:gd name="T23" fmla="*/ 24 h 227"/>
                    <a:gd name="T24" fmla="*/ 305 w 492"/>
                    <a:gd name="T25" fmla="*/ 8 h 227"/>
                    <a:gd name="T26" fmla="*/ 171 w 492"/>
                    <a:gd name="T27" fmla="*/ 4 h 227"/>
                    <a:gd name="T28" fmla="*/ 5 w 492"/>
                    <a:gd name="T29" fmla="*/ 0 h 2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27"/>
                    <a:gd name="T47" fmla="*/ 492 w 492"/>
                    <a:gd name="T48" fmla="*/ 227 h 2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27">
                      <a:moveTo>
                        <a:pt x="5" y="0"/>
                      </a:moveTo>
                      <a:lnTo>
                        <a:pt x="0" y="150"/>
                      </a:lnTo>
                      <a:lnTo>
                        <a:pt x="111" y="153"/>
                      </a:lnTo>
                      <a:lnTo>
                        <a:pt x="110" y="227"/>
                      </a:lnTo>
                      <a:lnTo>
                        <a:pt x="260" y="225"/>
                      </a:lnTo>
                      <a:lnTo>
                        <a:pt x="394" y="222"/>
                      </a:lnTo>
                      <a:lnTo>
                        <a:pt x="492" y="225"/>
                      </a:lnTo>
                      <a:lnTo>
                        <a:pt x="461" y="161"/>
                      </a:lnTo>
                      <a:lnTo>
                        <a:pt x="440" y="102"/>
                      </a:lnTo>
                      <a:lnTo>
                        <a:pt x="417" y="40"/>
                      </a:lnTo>
                      <a:lnTo>
                        <a:pt x="361" y="1"/>
                      </a:lnTo>
                      <a:lnTo>
                        <a:pt x="336" y="24"/>
                      </a:lnTo>
                      <a:lnTo>
                        <a:pt x="305" y="8"/>
                      </a:lnTo>
                      <a:lnTo>
                        <a:pt x="171" y="4"/>
                      </a:lnTo>
                      <a:lnTo>
                        <a:pt x="5"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2" name="Freeform 30"/>
                <p:cNvSpPr>
                  <a:spLocks/>
                </p:cNvSpPr>
                <p:nvPr/>
              </p:nvSpPr>
              <p:spPr bwMode="blackWhite">
                <a:xfrm>
                  <a:off x="3472" y="1769"/>
                  <a:ext cx="433" cy="226"/>
                </a:xfrm>
                <a:custGeom>
                  <a:avLst/>
                  <a:gdLst>
                    <a:gd name="T0" fmla="*/ 5 w 433"/>
                    <a:gd name="T1" fmla="*/ 2 h 226"/>
                    <a:gd name="T2" fmla="*/ 3 w 433"/>
                    <a:gd name="T3" fmla="*/ 132 h 226"/>
                    <a:gd name="T4" fmla="*/ 0 w 433"/>
                    <a:gd name="T5" fmla="*/ 223 h 226"/>
                    <a:gd name="T6" fmla="*/ 433 w 433"/>
                    <a:gd name="T7" fmla="*/ 226 h 226"/>
                    <a:gd name="T8" fmla="*/ 425 w 433"/>
                    <a:gd name="T9" fmla="*/ 108 h 226"/>
                    <a:gd name="T10" fmla="*/ 425 w 433"/>
                    <a:gd name="T11" fmla="*/ 64 h 226"/>
                    <a:gd name="T12" fmla="*/ 390 w 433"/>
                    <a:gd name="T13" fmla="*/ 37 h 226"/>
                    <a:gd name="T14" fmla="*/ 400 w 433"/>
                    <a:gd name="T15" fmla="*/ 13 h 226"/>
                    <a:gd name="T16" fmla="*/ 386 w 433"/>
                    <a:gd name="T17" fmla="*/ 0 h 226"/>
                    <a:gd name="T18" fmla="*/ 189 w 433"/>
                    <a:gd name="T19" fmla="*/ 2 h 226"/>
                    <a:gd name="T20" fmla="*/ 5 w 433"/>
                    <a:gd name="T21" fmla="*/ 2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3"/>
                    <a:gd name="T34" fmla="*/ 0 h 226"/>
                    <a:gd name="T35" fmla="*/ 433 w 433"/>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3" h="226">
                      <a:moveTo>
                        <a:pt x="5" y="2"/>
                      </a:moveTo>
                      <a:lnTo>
                        <a:pt x="3" y="132"/>
                      </a:lnTo>
                      <a:lnTo>
                        <a:pt x="0" y="223"/>
                      </a:lnTo>
                      <a:lnTo>
                        <a:pt x="433" y="226"/>
                      </a:lnTo>
                      <a:lnTo>
                        <a:pt x="425" y="108"/>
                      </a:lnTo>
                      <a:lnTo>
                        <a:pt x="425" y="64"/>
                      </a:lnTo>
                      <a:lnTo>
                        <a:pt x="390" y="37"/>
                      </a:lnTo>
                      <a:lnTo>
                        <a:pt x="400" y="13"/>
                      </a:lnTo>
                      <a:lnTo>
                        <a:pt x="386" y="0"/>
                      </a:lnTo>
                      <a:lnTo>
                        <a:pt x="189" y="2"/>
                      </a:lnTo>
                      <a:lnTo>
                        <a:pt x="5" y="2"/>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3" name="Freeform 31"/>
                <p:cNvSpPr>
                  <a:spLocks/>
                </p:cNvSpPr>
                <p:nvPr/>
              </p:nvSpPr>
              <p:spPr bwMode="blackWhite">
                <a:xfrm>
                  <a:off x="3414" y="1989"/>
                  <a:ext cx="505" cy="248"/>
                </a:xfrm>
                <a:custGeom>
                  <a:avLst/>
                  <a:gdLst>
                    <a:gd name="T0" fmla="*/ 3 w 505"/>
                    <a:gd name="T1" fmla="*/ 0 h 248"/>
                    <a:gd name="T2" fmla="*/ 0 w 505"/>
                    <a:gd name="T3" fmla="*/ 44 h 248"/>
                    <a:gd name="T4" fmla="*/ 180 w 505"/>
                    <a:gd name="T5" fmla="*/ 51 h 248"/>
                    <a:gd name="T6" fmla="*/ 181 w 505"/>
                    <a:gd name="T7" fmla="*/ 192 h 248"/>
                    <a:gd name="T8" fmla="*/ 273 w 505"/>
                    <a:gd name="T9" fmla="*/ 231 h 248"/>
                    <a:gd name="T10" fmla="*/ 298 w 505"/>
                    <a:gd name="T11" fmla="*/ 217 h 248"/>
                    <a:gd name="T12" fmla="*/ 356 w 505"/>
                    <a:gd name="T13" fmla="*/ 248 h 248"/>
                    <a:gd name="T14" fmla="*/ 394 w 505"/>
                    <a:gd name="T15" fmla="*/ 247 h 248"/>
                    <a:gd name="T16" fmla="*/ 464 w 505"/>
                    <a:gd name="T17" fmla="*/ 217 h 248"/>
                    <a:gd name="T18" fmla="*/ 505 w 505"/>
                    <a:gd name="T19" fmla="*/ 246 h 248"/>
                    <a:gd name="T20" fmla="*/ 505 w 505"/>
                    <a:gd name="T21" fmla="*/ 93 h 248"/>
                    <a:gd name="T22" fmla="*/ 492 w 505"/>
                    <a:gd name="T23" fmla="*/ 3 h 248"/>
                    <a:gd name="T24" fmla="*/ 3 w 505"/>
                    <a:gd name="T25" fmla="*/ 0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
                    <a:gd name="T40" fmla="*/ 0 h 248"/>
                    <a:gd name="T41" fmla="*/ 505 w 505"/>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 h="248">
                      <a:moveTo>
                        <a:pt x="3" y="0"/>
                      </a:moveTo>
                      <a:lnTo>
                        <a:pt x="0" y="44"/>
                      </a:lnTo>
                      <a:lnTo>
                        <a:pt x="180" y="51"/>
                      </a:lnTo>
                      <a:lnTo>
                        <a:pt x="181" y="192"/>
                      </a:lnTo>
                      <a:lnTo>
                        <a:pt x="273" y="231"/>
                      </a:lnTo>
                      <a:lnTo>
                        <a:pt x="298" y="217"/>
                      </a:lnTo>
                      <a:lnTo>
                        <a:pt x="356" y="248"/>
                      </a:lnTo>
                      <a:lnTo>
                        <a:pt x="394" y="247"/>
                      </a:lnTo>
                      <a:lnTo>
                        <a:pt x="464" y="217"/>
                      </a:lnTo>
                      <a:lnTo>
                        <a:pt x="505" y="246"/>
                      </a:lnTo>
                      <a:lnTo>
                        <a:pt x="505" y="93"/>
                      </a:lnTo>
                      <a:lnTo>
                        <a:pt x="492" y="3"/>
                      </a:lnTo>
                      <a:lnTo>
                        <a:pt x="3" y="0"/>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4" name="Freeform 32"/>
                <p:cNvSpPr>
                  <a:spLocks/>
                </p:cNvSpPr>
                <p:nvPr/>
              </p:nvSpPr>
              <p:spPr bwMode="blackWhite">
                <a:xfrm>
                  <a:off x="3909" y="2001"/>
                  <a:ext cx="284" cy="271"/>
                </a:xfrm>
                <a:custGeom>
                  <a:avLst/>
                  <a:gdLst>
                    <a:gd name="T0" fmla="*/ 0 w 284"/>
                    <a:gd name="T1" fmla="*/ 25 h 271"/>
                    <a:gd name="T2" fmla="*/ 112 w 284"/>
                    <a:gd name="T3" fmla="*/ 11 h 271"/>
                    <a:gd name="T4" fmla="*/ 251 w 284"/>
                    <a:gd name="T5" fmla="*/ 0 h 271"/>
                    <a:gd name="T6" fmla="*/ 243 w 284"/>
                    <a:gd name="T7" fmla="*/ 36 h 271"/>
                    <a:gd name="T8" fmla="*/ 274 w 284"/>
                    <a:gd name="T9" fmla="*/ 28 h 271"/>
                    <a:gd name="T10" fmla="*/ 284 w 284"/>
                    <a:gd name="T11" fmla="*/ 52 h 271"/>
                    <a:gd name="T12" fmla="*/ 253 w 284"/>
                    <a:gd name="T13" fmla="*/ 73 h 271"/>
                    <a:gd name="T14" fmla="*/ 260 w 284"/>
                    <a:gd name="T15" fmla="*/ 111 h 271"/>
                    <a:gd name="T16" fmla="*/ 227 w 284"/>
                    <a:gd name="T17" fmla="*/ 174 h 271"/>
                    <a:gd name="T18" fmla="*/ 203 w 284"/>
                    <a:gd name="T19" fmla="*/ 212 h 271"/>
                    <a:gd name="T20" fmla="*/ 217 w 284"/>
                    <a:gd name="T21" fmla="*/ 262 h 271"/>
                    <a:gd name="T22" fmla="*/ 42 w 284"/>
                    <a:gd name="T23" fmla="*/ 271 h 271"/>
                    <a:gd name="T24" fmla="*/ 41 w 284"/>
                    <a:gd name="T25" fmla="*/ 240 h 271"/>
                    <a:gd name="T26" fmla="*/ 6 w 284"/>
                    <a:gd name="T27" fmla="*/ 234 h 271"/>
                    <a:gd name="T28" fmla="*/ 6 w 284"/>
                    <a:gd name="T29" fmla="*/ 73 h 271"/>
                    <a:gd name="T30" fmla="*/ 0 w 284"/>
                    <a:gd name="T31" fmla="*/ 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4"/>
                    <a:gd name="T49" fmla="*/ 0 h 271"/>
                    <a:gd name="T50" fmla="*/ 284 w 284"/>
                    <a:gd name="T51" fmla="*/ 271 h 2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4" h="271">
                      <a:moveTo>
                        <a:pt x="0" y="25"/>
                      </a:moveTo>
                      <a:lnTo>
                        <a:pt x="112" y="11"/>
                      </a:lnTo>
                      <a:lnTo>
                        <a:pt x="251" y="0"/>
                      </a:lnTo>
                      <a:lnTo>
                        <a:pt x="243" y="36"/>
                      </a:lnTo>
                      <a:lnTo>
                        <a:pt x="274" y="28"/>
                      </a:lnTo>
                      <a:lnTo>
                        <a:pt x="284" y="52"/>
                      </a:lnTo>
                      <a:lnTo>
                        <a:pt x="253" y="73"/>
                      </a:lnTo>
                      <a:lnTo>
                        <a:pt x="260" y="111"/>
                      </a:lnTo>
                      <a:lnTo>
                        <a:pt x="227" y="174"/>
                      </a:lnTo>
                      <a:lnTo>
                        <a:pt x="203" y="212"/>
                      </a:lnTo>
                      <a:lnTo>
                        <a:pt x="217" y="262"/>
                      </a:lnTo>
                      <a:lnTo>
                        <a:pt x="42" y="271"/>
                      </a:lnTo>
                      <a:lnTo>
                        <a:pt x="41" y="240"/>
                      </a:lnTo>
                      <a:lnTo>
                        <a:pt x="6" y="234"/>
                      </a:lnTo>
                      <a:lnTo>
                        <a:pt x="6" y="73"/>
                      </a:lnTo>
                      <a:lnTo>
                        <a:pt x="0" y="25"/>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5" name="Freeform 33"/>
                <p:cNvSpPr>
                  <a:spLocks/>
                </p:cNvSpPr>
                <p:nvPr/>
              </p:nvSpPr>
              <p:spPr bwMode="blackWhite">
                <a:xfrm>
                  <a:off x="3951" y="2262"/>
                  <a:ext cx="346" cy="283"/>
                </a:xfrm>
                <a:custGeom>
                  <a:avLst/>
                  <a:gdLst>
                    <a:gd name="T0" fmla="*/ 0 w 346"/>
                    <a:gd name="T1" fmla="*/ 6 h 283"/>
                    <a:gd name="T2" fmla="*/ 173 w 346"/>
                    <a:gd name="T3" fmla="*/ 0 h 283"/>
                    <a:gd name="T4" fmla="*/ 203 w 346"/>
                    <a:gd name="T5" fmla="*/ 58 h 283"/>
                    <a:gd name="T6" fmla="*/ 177 w 346"/>
                    <a:gd name="T7" fmla="*/ 127 h 283"/>
                    <a:gd name="T8" fmla="*/ 169 w 346"/>
                    <a:gd name="T9" fmla="*/ 158 h 283"/>
                    <a:gd name="T10" fmla="*/ 285 w 346"/>
                    <a:gd name="T11" fmla="*/ 145 h 283"/>
                    <a:gd name="T12" fmla="*/ 292 w 346"/>
                    <a:gd name="T13" fmla="*/ 191 h 283"/>
                    <a:gd name="T14" fmla="*/ 257 w 346"/>
                    <a:gd name="T15" fmla="*/ 186 h 283"/>
                    <a:gd name="T16" fmla="*/ 241 w 346"/>
                    <a:gd name="T17" fmla="*/ 206 h 283"/>
                    <a:gd name="T18" fmla="*/ 259 w 346"/>
                    <a:gd name="T19" fmla="*/ 219 h 283"/>
                    <a:gd name="T20" fmla="*/ 291 w 346"/>
                    <a:gd name="T21" fmla="*/ 204 h 283"/>
                    <a:gd name="T22" fmla="*/ 292 w 346"/>
                    <a:gd name="T23" fmla="*/ 225 h 283"/>
                    <a:gd name="T24" fmla="*/ 311 w 346"/>
                    <a:gd name="T25" fmla="*/ 207 h 283"/>
                    <a:gd name="T26" fmla="*/ 324 w 346"/>
                    <a:gd name="T27" fmla="*/ 207 h 283"/>
                    <a:gd name="T28" fmla="*/ 309 w 346"/>
                    <a:gd name="T29" fmla="*/ 245 h 283"/>
                    <a:gd name="T30" fmla="*/ 338 w 346"/>
                    <a:gd name="T31" fmla="*/ 251 h 283"/>
                    <a:gd name="T32" fmla="*/ 346 w 346"/>
                    <a:gd name="T33" fmla="*/ 272 h 283"/>
                    <a:gd name="T34" fmla="*/ 333 w 346"/>
                    <a:gd name="T35" fmla="*/ 278 h 283"/>
                    <a:gd name="T36" fmla="*/ 315 w 346"/>
                    <a:gd name="T37" fmla="*/ 265 h 283"/>
                    <a:gd name="T38" fmla="*/ 282 w 346"/>
                    <a:gd name="T39" fmla="*/ 255 h 283"/>
                    <a:gd name="T40" fmla="*/ 289 w 346"/>
                    <a:gd name="T41" fmla="*/ 280 h 283"/>
                    <a:gd name="T42" fmla="*/ 272 w 346"/>
                    <a:gd name="T43" fmla="*/ 283 h 283"/>
                    <a:gd name="T44" fmla="*/ 258 w 346"/>
                    <a:gd name="T45" fmla="*/ 261 h 283"/>
                    <a:gd name="T46" fmla="*/ 250 w 346"/>
                    <a:gd name="T47" fmla="*/ 275 h 283"/>
                    <a:gd name="T48" fmla="*/ 199 w 346"/>
                    <a:gd name="T49" fmla="*/ 275 h 283"/>
                    <a:gd name="T50" fmla="*/ 199 w 346"/>
                    <a:gd name="T51" fmla="*/ 261 h 283"/>
                    <a:gd name="T52" fmla="*/ 180 w 346"/>
                    <a:gd name="T53" fmla="*/ 245 h 283"/>
                    <a:gd name="T54" fmla="*/ 142 w 346"/>
                    <a:gd name="T55" fmla="*/ 242 h 283"/>
                    <a:gd name="T56" fmla="*/ 174 w 346"/>
                    <a:gd name="T57" fmla="*/ 261 h 283"/>
                    <a:gd name="T58" fmla="*/ 129 w 346"/>
                    <a:gd name="T59" fmla="*/ 271 h 283"/>
                    <a:gd name="T60" fmla="*/ 60 w 346"/>
                    <a:gd name="T61" fmla="*/ 258 h 283"/>
                    <a:gd name="T62" fmla="*/ 33 w 346"/>
                    <a:gd name="T63" fmla="*/ 261 h 283"/>
                    <a:gd name="T64" fmla="*/ 43 w 346"/>
                    <a:gd name="T65" fmla="*/ 166 h 283"/>
                    <a:gd name="T66" fmla="*/ 1 w 346"/>
                    <a:gd name="T67" fmla="*/ 90 h 283"/>
                    <a:gd name="T68" fmla="*/ 0 w 346"/>
                    <a:gd name="T69" fmla="*/ 6 h 2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283"/>
                    <a:gd name="T107" fmla="*/ 346 w 346"/>
                    <a:gd name="T108" fmla="*/ 283 h 2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283">
                      <a:moveTo>
                        <a:pt x="0" y="6"/>
                      </a:moveTo>
                      <a:lnTo>
                        <a:pt x="173" y="0"/>
                      </a:lnTo>
                      <a:lnTo>
                        <a:pt x="203" y="58"/>
                      </a:lnTo>
                      <a:lnTo>
                        <a:pt x="177" y="127"/>
                      </a:lnTo>
                      <a:lnTo>
                        <a:pt x="169" y="158"/>
                      </a:lnTo>
                      <a:lnTo>
                        <a:pt x="285" y="145"/>
                      </a:lnTo>
                      <a:lnTo>
                        <a:pt x="292" y="191"/>
                      </a:lnTo>
                      <a:lnTo>
                        <a:pt x="257" y="186"/>
                      </a:lnTo>
                      <a:lnTo>
                        <a:pt x="241" y="206"/>
                      </a:lnTo>
                      <a:lnTo>
                        <a:pt x="259" y="219"/>
                      </a:lnTo>
                      <a:lnTo>
                        <a:pt x="291" y="204"/>
                      </a:lnTo>
                      <a:lnTo>
                        <a:pt x="292" y="225"/>
                      </a:lnTo>
                      <a:lnTo>
                        <a:pt x="311" y="207"/>
                      </a:lnTo>
                      <a:lnTo>
                        <a:pt x="324" y="207"/>
                      </a:lnTo>
                      <a:lnTo>
                        <a:pt x="309" y="245"/>
                      </a:lnTo>
                      <a:lnTo>
                        <a:pt x="338" y="251"/>
                      </a:lnTo>
                      <a:lnTo>
                        <a:pt x="346" y="272"/>
                      </a:lnTo>
                      <a:lnTo>
                        <a:pt x="333" y="278"/>
                      </a:lnTo>
                      <a:lnTo>
                        <a:pt x="315" y="265"/>
                      </a:lnTo>
                      <a:lnTo>
                        <a:pt x="282" y="255"/>
                      </a:lnTo>
                      <a:lnTo>
                        <a:pt x="289" y="280"/>
                      </a:lnTo>
                      <a:lnTo>
                        <a:pt x="272" y="283"/>
                      </a:lnTo>
                      <a:lnTo>
                        <a:pt x="258" y="261"/>
                      </a:lnTo>
                      <a:lnTo>
                        <a:pt x="250" y="275"/>
                      </a:lnTo>
                      <a:lnTo>
                        <a:pt x="199" y="275"/>
                      </a:lnTo>
                      <a:lnTo>
                        <a:pt x="199" y="261"/>
                      </a:lnTo>
                      <a:lnTo>
                        <a:pt x="180" y="245"/>
                      </a:lnTo>
                      <a:lnTo>
                        <a:pt x="142" y="242"/>
                      </a:lnTo>
                      <a:lnTo>
                        <a:pt x="174" y="261"/>
                      </a:lnTo>
                      <a:lnTo>
                        <a:pt x="129" y="271"/>
                      </a:lnTo>
                      <a:lnTo>
                        <a:pt x="60" y="258"/>
                      </a:lnTo>
                      <a:lnTo>
                        <a:pt x="33" y="261"/>
                      </a:lnTo>
                      <a:lnTo>
                        <a:pt x="43" y="166"/>
                      </a:lnTo>
                      <a:lnTo>
                        <a:pt x="1" y="90"/>
                      </a:lnTo>
                      <a:lnTo>
                        <a:pt x="0" y="6"/>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6" name="Freeform 34"/>
                <p:cNvSpPr>
                  <a:spLocks/>
                </p:cNvSpPr>
                <p:nvPr/>
              </p:nvSpPr>
              <p:spPr bwMode="blackWhite">
                <a:xfrm>
                  <a:off x="3713" y="1065"/>
                  <a:ext cx="387" cy="445"/>
                </a:xfrm>
                <a:custGeom>
                  <a:avLst/>
                  <a:gdLst>
                    <a:gd name="T0" fmla="*/ 0 w 387"/>
                    <a:gd name="T1" fmla="*/ 35 h 445"/>
                    <a:gd name="T2" fmla="*/ 101 w 387"/>
                    <a:gd name="T3" fmla="*/ 35 h 445"/>
                    <a:gd name="T4" fmla="*/ 100 w 387"/>
                    <a:gd name="T5" fmla="*/ 0 h 445"/>
                    <a:gd name="T6" fmla="*/ 123 w 387"/>
                    <a:gd name="T7" fmla="*/ 10 h 445"/>
                    <a:gd name="T8" fmla="*/ 127 w 387"/>
                    <a:gd name="T9" fmla="*/ 37 h 445"/>
                    <a:gd name="T10" fmla="*/ 175 w 387"/>
                    <a:gd name="T11" fmla="*/ 66 h 445"/>
                    <a:gd name="T12" fmla="*/ 190 w 387"/>
                    <a:gd name="T13" fmla="*/ 53 h 445"/>
                    <a:gd name="T14" fmla="*/ 219 w 387"/>
                    <a:gd name="T15" fmla="*/ 53 h 445"/>
                    <a:gd name="T16" fmla="*/ 241 w 387"/>
                    <a:gd name="T17" fmla="*/ 79 h 445"/>
                    <a:gd name="T18" fmla="*/ 256 w 387"/>
                    <a:gd name="T19" fmla="*/ 69 h 445"/>
                    <a:gd name="T20" fmla="*/ 298 w 387"/>
                    <a:gd name="T21" fmla="*/ 80 h 445"/>
                    <a:gd name="T22" fmla="*/ 313 w 387"/>
                    <a:gd name="T23" fmla="*/ 61 h 445"/>
                    <a:gd name="T24" fmla="*/ 339 w 387"/>
                    <a:gd name="T25" fmla="*/ 76 h 445"/>
                    <a:gd name="T26" fmla="*/ 387 w 387"/>
                    <a:gd name="T27" fmla="*/ 74 h 445"/>
                    <a:gd name="T28" fmla="*/ 309 w 387"/>
                    <a:gd name="T29" fmla="*/ 129 h 445"/>
                    <a:gd name="T30" fmla="*/ 271 w 387"/>
                    <a:gd name="T31" fmla="*/ 177 h 445"/>
                    <a:gd name="T32" fmla="*/ 279 w 387"/>
                    <a:gd name="T33" fmla="*/ 247 h 445"/>
                    <a:gd name="T34" fmla="*/ 252 w 387"/>
                    <a:gd name="T35" fmla="*/ 276 h 445"/>
                    <a:gd name="T36" fmla="*/ 263 w 387"/>
                    <a:gd name="T37" fmla="*/ 297 h 445"/>
                    <a:gd name="T38" fmla="*/ 263 w 387"/>
                    <a:gd name="T39" fmla="*/ 349 h 445"/>
                    <a:gd name="T40" fmla="*/ 289 w 387"/>
                    <a:gd name="T41" fmla="*/ 349 h 445"/>
                    <a:gd name="T42" fmla="*/ 328 w 387"/>
                    <a:gd name="T43" fmla="*/ 386 h 445"/>
                    <a:gd name="T44" fmla="*/ 344 w 387"/>
                    <a:gd name="T45" fmla="*/ 432 h 445"/>
                    <a:gd name="T46" fmla="*/ 71 w 387"/>
                    <a:gd name="T47" fmla="*/ 445 h 445"/>
                    <a:gd name="T48" fmla="*/ 72 w 387"/>
                    <a:gd name="T49" fmla="*/ 322 h 445"/>
                    <a:gd name="T50" fmla="*/ 48 w 387"/>
                    <a:gd name="T51" fmla="*/ 295 h 445"/>
                    <a:gd name="T52" fmla="*/ 56 w 387"/>
                    <a:gd name="T53" fmla="*/ 262 h 445"/>
                    <a:gd name="T54" fmla="*/ 64 w 387"/>
                    <a:gd name="T55" fmla="*/ 244 h 445"/>
                    <a:gd name="T56" fmla="*/ 48 w 387"/>
                    <a:gd name="T57" fmla="*/ 159 h 445"/>
                    <a:gd name="T58" fmla="*/ 24 w 387"/>
                    <a:gd name="T59" fmla="*/ 103 h 445"/>
                    <a:gd name="T60" fmla="*/ 0 w 387"/>
                    <a:gd name="T61" fmla="*/ 35 h 4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7"/>
                    <a:gd name="T94" fmla="*/ 0 h 445"/>
                    <a:gd name="T95" fmla="*/ 387 w 387"/>
                    <a:gd name="T96" fmla="*/ 445 h 4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7" h="445">
                      <a:moveTo>
                        <a:pt x="0" y="35"/>
                      </a:moveTo>
                      <a:lnTo>
                        <a:pt x="101" y="35"/>
                      </a:lnTo>
                      <a:lnTo>
                        <a:pt x="100" y="0"/>
                      </a:lnTo>
                      <a:lnTo>
                        <a:pt x="123" y="10"/>
                      </a:lnTo>
                      <a:lnTo>
                        <a:pt x="127" y="37"/>
                      </a:lnTo>
                      <a:lnTo>
                        <a:pt x="175" y="66"/>
                      </a:lnTo>
                      <a:lnTo>
                        <a:pt x="190" y="53"/>
                      </a:lnTo>
                      <a:lnTo>
                        <a:pt x="219" y="53"/>
                      </a:lnTo>
                      <a:lnTo>
                        <a:pt x="241" y="79"/>
                      </a:lnTo>
                      <a:lnTo>
                        <a:pt x="256" y="69"/>
                      </a:lnTo>
                      <a:lnTo>
                        <a:pt x="298" y="80"/>
                      </a:lnTo>
                      <a:lnTo>
                        <a:pt x="313" y="61"/>
                      </a:lnTo>
                      <a:lnTo>
                        <a:pt x="339" y="76"/>
                      </a:lnTo>
                      <a:lnTo>
                        <a:pt x="387" y="74"/>
                      </a:lnTo>
                      <a:lnTo>
                        <a:pt x="309" y="129"/>
                      </a:lnTo>
                      <a:lnTo>
                        <a:pt x="271" y="177"/>
                      </a:lnTo>
                      <a:lnTo>
                        <a:pt x="279" y="247"/>
                      </a:lnTo>
                      <a:lnTo>
                        <a:pt x="252" y="276"/>
                      </a:lnTo>
                      <a:lnTo>
                        <a:pt x="263" y="297"/>
                      </a:lnTo>
                      <a:lnTo>
                        <a:pt x="263" y="349"/>
                      </a:lnTo>
                      <a:lnTo>
                        <a:pt x="289" y="349"/>
                      </a:lnTo>
                      <a:lnTo>
                        <a:pt x="328" y="386"/>
                      </a:lnTo>
                      <a:lnTo>
                        <a:pt x="344" y="432"/>
                      </a:lnTo>
                      <a:lnTo>
                        <a:pt x="71" y="445"/>
                      </a:lnTo>
                      <a:lnTo>
                        <a:pt x="72" y="322"/>
                      </a:lnTo>
                      <a:lnTo>
                        <a:pt x="48" y="295"/>
                      </a:lnTo>
                      <a:lnTo>
                        <a:pt x="56" y="262"/>
                      </a:lnTo>
                      <a:lnTo>
                        <a:pt x="64" y="244"/>
                      </a:lnTo>
                      <a:lnTo>
                        <a:pt x="48" y="159"/>
                      </a:lnTo>
                      <a:lnTo>
                        <a:pt x="24" y="103"/>
                      </a:lnTo>
                      <a:lnTo>
                        <a:pt x="0" y="35"/>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7" name="Freeform 35"/>
                <p:cNvSpPr>
                  <a:spLocks/>
                </p:cNvSpPr>
                <p:nvPr/>
              </p:nvSpPr>
              <p:spPr bwMode="blackWhite">
                <a:xfrm>
                  <a:off x="3963" y="1218"/>
                  <a:ext cx="294" cy="351"/>
                </a:xfrm>
                <a:custGeom>
                  <a:avLst/>
                  <a:gdLst>
                    <a:gd name="T0" fmla="*/ 21 w 294"/>
                    <a:gd name="T1" fmla="*/ 24 h 351"/>
                    <a:gd name="T2" fmla="*/ 44 w 294"/>
                    <a:gd name="T3" fmla="*/ 21 h 351"/>
                    <a:gd name="T4" fmla="*/ 64 w 294"/>
                    <a:gd name="T5" fmla="*/ 21 h 351"/>
                    <a:gd name="T6" fmla="*/ 76 w 294"/>
                    <a:gd name="T7" fmla="*/ 0 h 351"/>
                    <a:gd name="T8" fmla="*/ 86 w 294"/>
                    <a:gd name="T9" fmla="*/ 26 h 351"/>
                    <a:gd name="T10" fmla="*/ 117 w 294"/>
                    <a:gd name="T11" fmla="*/ 26 h 351"/>
                    <a:gd name="T12" fmla="*/ 134 w 294"/>
                    <a:gd name="T13" fmla="*/ 50 h 351"/>
                    <a:gd name="T14" fmla="*/ 167 w 294"/>
                    <a:gd name="T15" fmla="*/ 44 h 351"/>
                    <a:gd name="T16" fmla="*/ 189 w 294"/>
                    <a:gd name="T17" fmla="*/ 59 h 351"/>
                    <a:gd name="T18" fmla="*/ 230 w 294"/>
                    <a:gd name="T19" fmla="*/ 69 h 351"/>
                    <a:gd name="T20" fmla="*/ 238 w 294"/>
                    <a:gd name="T21" fmla="*/ 88 h 351"/>
                    <a:gd name="T22" fmla="*/ 259 w 294"/>
                    <a:gd name="T23" fmla="*/ 89 h 351"/>
                    <a:gd name="T24" fmla="*/ 253 w 294"/>
                    <a:gd name="T25" fmla="*/ 107 h 351"/>
                    <a:gd name="T26" fmla="*/ 260 w 294"/>
                    <a:gd name="T27" fmla="*/ 128 h 351"/>
                    <a:gd name="T28" fmla="*/ 246 w 294"/>
                    <a:gd name="T29" fmla="*/ 154 h 351"/>
                    <a:gd name="T30" fmla="*/ 256 w 294"/>
                    <a:gd name="T31" fmla="*/ 159 h 351"/>
                    <a:gd name="T32" fmla="*/ 279 w 294"/>
                    <a:gd name="T33" fmla="*/ 131 h 351"/>
                    <a:gd name="T34" fmla="*/ 278 w 294"/>
                    <a:gd name="T35" fmla="*/ 121 h 351"/>
                    <a:gd name="T36" fmla="*/ 287 w 294"/>
                    <a:gd name="T37" fmla="*/ 117 h 351"/>
                    <a:gd name="T38" fmla="*/ 294 w 294"/>
                    <a:gd name="T39" fmla="*/ 131 h 351"/>
                    <a:gd name="T40" fmla="*/ 276 w 294"/>
                    <a:gd name="T41" fmla="*/ 150 h 351"/>
                    <a:gd name="T42" fmla="*/ 268 w 294"/>
                    <a:gd name="T43" fmla="*/ 195 h 351"/>
                    <a:gd name="T44" fmla="*/ 268 w 294"/>
                    <a:gd name="T45" fmla="*/ 269 h 351"/>
                    <a:gd name="T46" fmla="*/ 279 w 294"/>
                    <a:gd name="T47" fmla="*/ 282 h 351"/>
                    <a:gd name="T48" fmla="*/ 275 w 294"/>
                    <a:gd name="T49" fmla="*/ 328 h 351"/>
                    <a:gd name="T50" fmla="*/ 135 w 294"/>
                    <a:gd name="T51" fmla="*/ 351 h 351"/>
                    <a:gd name="T52" fmla="*/ 101 w 294"/>
                    <a:gd name="T53" fmla="*/ 329 h 351"/>
                    <a:gd name="T54" fmla="*/ 108 w 294"/>
                    <a:gd name="T55" fmla="*/ 301 h 351"/>
                    <a:gd name="T56" fmla="*/ 91 w 294"/>
                    <a:gd name="T57" fmla="*/ 271 h 351"/>
                    <a:gd name="T58" fmla="*/ 76 w 294"/>
                    <a:gd name="T59" fmla="*/ 233 h 351"/>
                    <a:gd name="T60" fmla="*/ 37 w 294"/>
                    <a:gd name="T61" fmla="*/ 196 h 351"/>
                    <a:gd name="T62" fmla="*/ 13 w 294"/>
                    <a:gd name="T63" fmla="*/ 196 h 351"/>
                    <a:gd name="T64" fmla="*/ 13 w 294"/>
                    <a:gd name="T65" fmla="*/ 144 h 351"/>
                    <a:gd name="T66" fmla="*/ 0 w 294"/>
                    <a:gd name="T67" fmla="*/ 124 h 351"/>
                    <a:gd name="T68" fmla="*/ 28 w 294"/>
                    <a:gd name="T69" fmla="*/ 94 h 351"/>
                    <a:gd name="T70" fmla="*/ 21 w 294"/>
                    <a:gd name="T71" fmla="*/ 24 h 3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351"/>
                    <a:gd name="T110" fmla="*/ 294 w 294"/>
                    <a:gd name="T111" fmla="*/ 351 h 3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351">
                      <a:moveTo>
                        <a:pt x="21" y="24"/>
                      </a:moveTo>
                      <a:lnTo>
                        <a:pt x="44" y="21"/>
                      </a:lnTo>
                      <a:lnTo>
                        <a:pt x="64" y="21"/>
                      </a:lnTo>
                      <a:lnTo>
                        <a:pt x="76" y="0"/>
                      </a:lnTo>
                      <a:lnTo>
                        <a:pt x="86" y="26"/>
                      </a:lnTo>
                      <a:lnTo>
                        <a:pt x="117" y="26"/>
                      </a:lnTo>
                      <a:lnTo>
                        <a:pt x="134" y="50"/>
                      </a:lnTo>
                      <a:lnTo>
                        <a:pt x="167" y="44"/>
                      </a:lnTo>
                      <a:lnTo>
                        <a:pt x="189" y="59"/>
                      </a:lnTo>
                      <a:lnTo>
                        <a:pt x="230" y="69"/>
                      </a:lnTo>
                      <a:lnTo>
                        <a:pt x="238" y="88"/>
                      </a:lnTo>
                      <a:lnTo>
                        <a:pt x="259" y="89"/>
                      </a:lnTo>
                      <a:lnTo>
                        <a:pt x="253" y="107"/>
                      </a:lnTo>
                      <a:lnTo>
                        <a:pt x="260" y="128"/>
                      </a:lnTo>
                      <a:lnTo>
                        <a:pt x="246" y="154"/>
                      </a:lnTo>
                      <a:lnTo>
                        <a:pt x="256" y="159"/>
                      </a:lnTo>
                      <a:lnTo>
                        <a:pt x="279" y="131"/>
                      </a:lnTo>
                      <a:lnTo>
                        <a:pt x="278" y="121"/>
                      </a:lnTo>
                      <a:lnTo>
                        <a:pt x="287" y="117"/>
                      </a:lnTo>
                      <a:lnTo>
                        <a:pt x="294" y="131"/>
                      </a:lnTo>
                      <a:lnTo>
                        <a:pt x="276" y="150"/>
                      </a:lnTo>
                      <a:lnTo>
                        <a:pt x="268" y="195"/>
                      </a:lnTo>
                      <a:lnTo>
                        <a:pt x="268" y="269"/>
                      </a:lnTo>
                      <a:lnTo>
                        <a:pt x="279" y="282"/>
                      </a:lnTo>
                      <a:lnTo>
                        <a:pt x="275" y="328"/>
                      </a:lnTo>
                      <a:lnTo>
                        <a:pt x="135" y="351"/>
                      </a:lnTo>
                      <a:lnTo>
                        <a:pt x="101" y="329"/>
                      </a:lnTo>
                      <a:lnTo>
                        <a:pt x="108" y="301"/>
                      </a:lnTo>
                      <a:lnTo>
                        <a:pt x="91" y="271"/>
                      </a:lnTo>
                      <a:lnTo>
                        <a:pt x="76" y="233"/>
                      </a:lnTo>
                      <a:lnTo>
                        <a:pt x="37" y="196"/>
                      </a:lnTo>
                      <a:lnTo>
                        <a:pt x="13" y="196"/>
                      </a:lnTo>
                      <a:lnTo>
                        <a:pt x="13" y="144"/>
                      </a:lnTo>
                      <a:lnTo>
                        <a:pt x="0" y="124"/>
                      </a:lnTo>
                      <a:lnTo>
                        <a:pt x="28" y="94"/>
                      </a:lnTo>
                      <a:lnTo>
                        <a:pt x="21" y="24"/>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8" name="Freeform 36"/>
                <p:cNvSpPr>
                  <a:spLocks/>
                </p:cNvSpPr>
                <p:nvPr/>
              </p:nvSpPr>
              <p:spPr bwMode="blackWhite">
                <a:xfrm>
                  <a:off x="3777" y="1496"/>
                  <a:ext cx="342" cy="226"/>
                </a:xfrm>
                <a:custGeom>
                  <a:avLst/>
                  <a:gdLst>
                    <a:gd name="T0" fmla="*/ 6 w 342"/>
                    <a:gd name="T1" fmla="*/ 11 h 226"/>
                    <a:gd name="T2" fmla="*/ 0 w 342"/>
                    <a:gd name="T3" fmla="*/ 51 h 226"/>
                    <a:gd name="T4" fmla="*/ 8 w 342"/>
                    <a:gd name="T5" fmla="*/ 93 h 226"/>
                    <a:gd name="T6" fmla="*/ 40 w 342"/>
                    <a:gd name="T7" fmla="*/ 180 h 226"/>
                    <a:gd name="T8" fmla="*/ 57 w 342"/>
                    <a:gd name="T9" fmla="*/ 226 h 226"/>
                    <a:gd name="T10" fmla="*/ 258 w 342"/>
                    <a:gd name="T11" fmla="*/ 215 h 226"/>
                    <a:gd name="T12" fmla="*/ 291 w 342"/>
                    <a:gd name="T13" fmla="*/ 226 h 226"/>
                    <a:gd name="T14" fmla="*/ 311 w 342"/>
                    <a:gd name="T15" fmla="*/ 182 h 226"/>
                    <a:gd name="T16" fmla="*/ 303 w 342"/>
                    <a:gd name="T17" fmla="*/ 150 h 226"/>
                    <a:gd name="T18" fmla="*/ 337 w 342"/>
                    <a:gd name="T19" fmla="*/ 144 h 226"/>
                    <a:gd name="T20" fmla="*/ 342 w 342"/>
                    <a:gd name="T21" fmla="*/ 94 h 226"/>
                    <a:gd name="T22" fmla="*/ 321 w 342"/>
                    <a:gd name="T23" fmla="*/ 73 h 226"/>
                    <a:gd name="T24" fmla="*/ 287 w 342"/>
                    <a:gd name="T25" fmla="*/ 51 h 226"/>
                    <a:gd name="T26" fmla="*/ 294 w 342"/>
                    <a:gd name="T27" fmla="*/ 21 h 226"/>
                    <a:gd name="T28" fmla="*/ 279 w 342"/>
                    <a:gd name="T29" fmla="*/ 0 h 226"/>
                    <a:gd name="T30" fmla="*/ 204 w 342"/>
                    <a:gd name="T31" fmla="*/ 3 h 226"/>
                    <a:gd name="T32" fmla="*/ 128 w 342"/>
                    <a:gd name="T33" fmla="*/ 6 h 226"/>
                    <a:gd name="T34" fmla="*/ 6 w 342"/>
                    <a:gd name="T35" fmla="*/ 11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26"/>
                    <a:gd name="T56" fmla="*/ 342 w 342"/>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26">
                      <a:moveTo>
                        <a:pt x="6" y="11"/>
                      </a:moveTo>
                      <a:lnTo>
                        <a:pt x="0" y="51"/>
                      </a:lnTo>
                      <a:lnTo>
                        <a:pt x="8" y="93"/>
                      </a:lnTo>
                      <a:lnTo>
                        <a:pt x="40" y="180"/>
                      </a:lnTo>
                      <a:lnTo>
                        <a:pt x="57" y="226"/>
                      </a:lnTo>
                      <a:lnTo>
                        <a:pt x="258" y="215"/>
                      </a:lnTo>
                      <a:lnTo>
                        <a:pt x="291" y="226"/>
                      </a:lnTo>
                      <a:lnTo>
                        <a:pt x="311" y="182"/>
                      </a:lnTo>
                      <a:lnTo>
                        <a:pt x="303" y="150"/>
                      </a:lnTo>
                      <a:lnTo>
                        <a:pt x="337" y="144"/>
                      </a:lnTo>
                      <a:lnTo>
                        <a:pt x="342" y="94"/>
                      </a:lnTo>
                      <a:lnTo>
                        <a:pt x="321" y="73"/>
                      </a:lnTo>
                      <a:lnTo>
                        <a:pt x="287" y="51"/>
                      </a:lnTo>
                      <a:lnTo>
                        <a:pt x="294" y="21"/>
                      </a:lnTo>
                      <a:lnTo>
                        <a:pt x="279" y="0"/>
                      </a:lnTo>
                      <a:lnTo>
                        <a:pt x="204" y="3"/>
                      </a:lnTo>
                      <a:lnTo>
                        <a:pt x="128" y="6"/>
                      </a:lnTo>
                      <a:lnTo>
                        <a:pt x="6" y="11"/>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39" name="Freeform 37"/>
                <p:cNvSpPr>
                  <a:spLocks/>
                </p:cNvSpPr>
                <p:nvPr/>
              </p:nvSpPr>
              <p:spPr bwMode="blackWhite">
                <a:xfrm>
                  <a:off x="4078" y="1169"/>
                  <a:ext cx="316" cy="139"/>
                </a:xfrm>
                <a:custGeom>
                  <a:avLst/>
                  <a:gdLst>
                    <a:gd name="T0" fmla="*/ 0 w 316"/>
                    <a:gd name="T1" fmla="*/ 76 h 139"/>
                    <a:gd name="T2" fmla="*/ 71 w 316"/>
                    <a:gd name="T3" fmla="*/ 0 h 139"/>
                    <a:gd name="T4" fmla="*/ 58 w 316"/>
                    <a:gd name="T5" fmla="*/ 31 h 139"/>
                    <a:gd name="T6" fmla="*/ 68 w 316"/>
                    <a:gd name="T7" fmla="*/ 41 h 139"/>
                    <a:gd name="T8" fmla="*/ 90 w 316"/>
                    <a:gd name="T9" fmla="*/ 28 h 139"/>
                    <a:gd name="T10" fmla="*/ 139 w 316"/>
                    <a:gd name="T11" fmla="*/ 47 h 139"/>
                    <a:gd name="T12" fmla="*/ 160 w 316"/>
                    <a:gd name="T13" fmla="*/ 31 h 139"/>
                    <a:gd name="T14" fmla="*/ 225 w 316"/>
                    <a:gd name="T15" fmla="*/ 23 h 139"/>
                    <a:gd name="T16" fmla="*/ 238 w 316"/>
                    <a:gd name="T17" fmla="*/ 42 h 139"/>
                    <a:gd name="T18" fmla="*/ 263 w 316"/>
                    <a:gd name="T19" fmla="*/ 38 h 139"/>
                    <a:gd name="T20" fmla="*/ 313 w 316"/>
                    <a:gd name="T21" fmla="*/ 58 h 139"/>
                    <a:gd name="T22" fmla="*/ 316 w 316"/>
                    <a:gd name="T23" fmla="*/ 73 h 139"/>
                    <a:gd name="T24" fmla="*/ 262 w 316"/>
                    <a:gd name="T25" fmla="*/ 86 h 139"/>
                    <a:gd name="T26" fmla="*/ 246 w 316"/>
                    <a:gd name="T27" fmla="*/ 76 h 139"/>
                    <a:gd name="T28" fmla="*/ 219 w 316"/>
                    <a:gd name="T29" fmla="*/ 80 h 139"/>
                    <a:gd name="T30" fmla="*/ 187 w 316"/>
                    <a:gd name="T31" fmla="*/ 99 h 139"/>
                    <a:gd name="T32" fmla="*/ 172 w 316"/>
                    <a:gd name="T33" fmla="*/ 100 h 139"/>
                    <a:gd name="T34" fmla="*/ 161 w 316"/>
                    <a:gd name="T35" fmla="*/ 86 h 139"/>
                    <a:gd name="T36" fmla="*/ 143 w 316"/>
                    <a:gd name="T37" fmla="*/ 138 h 139"/>
                    <a:gd name="T38" fmla="*/ 123 w 316"/>
                    <a:gd name="T39" fmla="*/ 139 h 139"/>
                    <a:gd name="T40" fmla="*/ 114 w 316"/>
                    <a:gd name="T41" fmla="*/ 118 h 139"/>
                    <a:gd name="T42" fmla="*/ 72 w 316"/>
                    <a:gd name="T43" fmla="*/ 109 h 139"/>
                    <a:gd name="T44" fmla="*/ 52 w 316"/>
                    <a:gd name="T45" fmla="*/ 94 h 139"/>
                    <a:gd name="T46" fmla="*/ 17 w 316"/>
                    <a:gd name="T47" fmla="*/ 99 h 139"/>
                    <a:gd name="T48" fmla="*/ 0 w 316"/>
                    <a:gd name="T49" fmla="*/ 76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6"/>
                    <a:gd name="T76" fmla="*/ 0 h 139"/>
                    <a:gd name="T77" fmla="*/ 316 w 316"/>
                    <a:gd name="T78" fmla="*/ 139 h 1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6" h="139">
                      <a:moveTo>
                        <a:pt x="0" y="76"/>
                      </a:moveTo>
                      <a:lnTo>
                        <a:pt x="71" y="0"/>
                      </a:lnTo>
                      <a:lnTo>
                        <a:pt x="58" y="31"/>
                      </a:lnTo>
                      <a:lnTo>
                        <a:pt x="68" y="41"/>
                      </a:lnTo>
                      <a:lnTo>
                        <a:pt x="90" y="28"/>
                      </a:lnTo>
                      <a:lnTo>
                        <a:pt x="139" y="47"/>
                      </a:lnTo>
                      <a:lnTo>
                        <a:pt x="160" y="31"/>
                      </a:lnTo>
                      <a:lnTo>
                        <a:pt x="225" y="23"/>
                      </a:lnTo>
                      <a:lnTo>
                        <a:pt x="238" y="42"/>
                      </a:lnTo>
                      <a:lnTo>
                        <a:pt x="263" y="38"/>
                      </a:lnTo>
                      <a:lnTo>
                        <a:pt x="313" y="58"/>
                      </a:lnTo>
                      <a:lnTo>
                        <a:pt x="316" y="73"/>
                      </a:lnTo>
                      <a:lnTo>
                        <a:pt x="262" y="86"/>
                      </a:lnTo>
                      <a:lnTo>
                        <a:pt x="246" y="76"/>
                      </a:lnTo>
                      <a:lnTo>
                        <a:pt x="219" y="80"/>
                      </a:lnTo>
                      <a:lnTo>
                        <a:pt x="187" y="99"/>
                      </a:lnTo>
                      <a:lnTo>
                        <a:pt x="172" y="100"/>
                      </a:lnTo>
                      <a:lnTo>
                        <a:pt x="161" y="86"/>
                      </a:lnTo>
                      <a:lnTo>
                        <a:pt x="143" y="138"/>
                      </a:lnTo>
                      <a:lnTo>
                        <a:pt x="123" y="139"/>
                      </a:lnTo>
                      <a:lnTo>
                        <a:pt x="114" y="118"/>
                      </a:lnTo>
                      <a:lnTo>
                        <a:pt x="72" y="109"/>
                      </a:lnTo>
                      <a:lnTo>
                        <a:pt x="52" y="94"/>
                      </a:lnTo>
                      <a:lnTo>
                        <a:pt x="17" y="99"/>
                      </a:lnTo>
                      <a:lnTo>
                        <a:pt x="0" y="76"/>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0" name="Freeform 38"/>
                <p:cNvSpPr>
                  <a:spLocks/>
                </p:cNvSpPr>
                <p:nvPr/>
              </p:nvSpPr>
              <p:spPr bwMode="blackWhite">
                <a:xfrm>
                  <a:off x="4297" y="1267"/>
                  <a:ext cx="226" cy="313"/>
                </a:xfrm>
                <a:custGeom>
                  <a:avLst/>
                  <a:gdLst>
                    <a:gd name="T0" fmla="*/ 57 w 226"/>
                    <a:gd name="T1" fmla="*/ 13 h 313"/>
                    <a:gd name="T2" fmla="*/ 65 w 226"/>
                    <a:gd name="T3" fmla="*/ 32 h 313"/>
                    <a:gd name="T4" fmla="*/ 50 w 226"/>
                    <a:gd name="T5" fmla="*/ 44 h 313"/>
                    <a:gd name="T6" fmla="*/ 49 w 226"/>
                    <a:gd name="T7" fmla="*/ 94 h 313"/>
                    <a:gd name="T8" fmla="*/ 40 w 226"/>
                    <a:gd name="T9" fmla="*/ 61 h 313"/>
                    <a:gd name="T10" fmla="*/ 7 w 226"/>
                    <a:gd name="T11" fmla="*/ 93 h 313"/>
                    <a:gd name="T12" fmla="*/ 0 w 226"/>
                    <a:gd name="T13" fmla="*/ 182 h 313"/>
                    <a:gd name="T14" fmla="*/ 21 w 226"/>
                    <a:gd name="T15" fmla="*/ 226 h 313"/>
                    <a:gd name="T16" fmla="*/ 23 w 226"/>
                    <a:gd name="T17" fmla="*/ 249 h 313"/>
                    <a:gd name="T18" fmla="*/ 24 w 226"/>
                    <a:gd name="T19" fmla="*/ 267 h 313"/>
                    <a:gd name="T20" fmla="*/ 23 w 226"/>
                    <a:gd name="T21" fmla="*/ 284 h 313"/>
                    <a:gd name="T22" fmla="*/ 19 w 226"/>
                    <a:gd name="T23" fmla="*/ 313 h 313"/>
                    <a:gd name="T24" fmla="*/ 108 w 226"/>
                    <a:gd name="T25" fmla="*/ 307 h 313"/>
                    <a:gd name="T26" fmla="*/ 225 w 226"/>
                    <a:gd name="T27" fmla="*/ 296 h 313"/>
                    <a:gd name="T28" fmla="*/ 204 w 226"/>
                    <a:gd name="T29" fmla="*/ 290 h 313"/>
                    <a:gd name="T30" fmla="*/ 192 w 226"/>
                    <a:gd name="T31" fmla="*/ 274 h 313"/>
                    <a:gd name="T32" fmla="*/ 210 w 226"/>
                    <a:gd name="T33" fmla="*/ 260 h 313"/>
                    <a:gd name="T34" fmla="*/ 210 w 226"/>
                    <a:gd name="T35" fmla="*/ 243 h 313"/>
                    <a:gd name="T36" fmla="*/ 202 w 226"/>
                    <a:gd name="T37" fmla="*/ 227 h 313"/>
                    <a:gd name="T38" fmla="*/ 210 w 226"/>
                    <a:gd name="T39" fmla="*/ 217 h 313"/>
                    <a:gd name="T40" fmla="*/ 226 w 226"/>
                    <a:gd name="T41" fmla="*/ 218 h 313"/>
                    <a:gd name="T42" fmla="*/ 223 w 226"/>
                    <a:gd name="T43" fmla="*/ 175 h 313"/>
                    <a:gd name="T44" fmla="*/ 219 w 226"/>
                    <a:gd name="T45" fmla="*/ 149 h 313"/>
                    <a:gd name="T46" fmla="*/ 209 w 226"/>
                    <a:gd name="T47" fmla="*/ 133 h 313"/>
                    <a:gd name="T48" fmla="*/ 200 w 226"/>
                    <a:gd name="T49" fmla="*/ 123 h 313"/>
                    <a:gd name="T50" fmla="*/ 185 w 226"/>
                    <a:gd name="T51" fmla="*/ 120 h 313"/>
                    <a:gd name="T52" fmla="*/ 171 w 226"/>
                    <a:gd name="T53" fmla="*/ 120 h 313"/>
                    <a:gd name="T54" fmla="*/ 156 w 226"/>
                    <a:gd name="T55" fmla="*/ 140 h 313"/>
                    <a:gd name="T56" fmla="*/ 147 w 226"/>
                    <a:gd name="T57" fmla="*/ 147 h 313"/>
                    <a:gd name="T58" fmla="*/ 140 w 226"/>
                    <a:gd name="T59" fmla="*/ 149 h 313"/>
                    <a:gd name="T60" fmla="*/ 133 w 226"/>
                    <a:gd name="T61" fmla="*/ 146 h 313"/>
                    <a:gd name="T62" fmla="*/ 131 w 226"/>
                    <a:gd name="T63" fmla="*/ 136 h 313"/>
                    <a:gd name="T64" fmla="*/ 133 w 226"/>
                    <a:gd name="T65" fmla="*/ 129 h 313"/>
                    <a:gd name="T66" fmla="*/ 139 w 226"/>
                    <a:gd name="T67" fmla="*/ 123 h 313"/>
                    <a:gd name="T68" fmla="*/ 146 w 226"/>
                    <a:gd name="T69" fmla="*/ 120 h 313"/>
                    <a:gd name="T70" fmla="*/ 152 w 226"/>
                    <a:gd name="T71" fmla="*/ 119 h 313"/>
                    <a:gd name="T72" fmla="*/ 152 w 226"/>
                    <a:gd name="T73" fmla="*/ 107 h 313"/>
                    <a:gd name="T74" fmla="*/ 169 w 226"/>
                    <a:gd name="T75" fmla="*/ 94 h 313"/>
                    <a:gd name="T76" fmla="*/ 152 w 226"/>
                    <a:gd name="T77" fmla="*/ 53 h 313"/>
                    <a:gd name="T78" fmla="*/ 152 w 226"/>
                    <a:gd name="T79" fmla="*/ 33 h 313"/>
                    <a:gd name="T80" fmla="*/ 123 w 226"/>
                    <a:gd name="T81" fmla="*/ 26 h 313"/>
                    <a:gd name="T82" fmla="*/ 82 w 226"/>
                    <a:gd name="T83" fmla="*/ 0 h 313"/>
                    <a:gd name="T84" fmla="*/ 57 w 226"/>
                    <a:gd name="T85" fmla="*/ 13 h 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313"/>
                    <a:gd name="T131" fmla="*/ 226 w 226"/>
                    <a:gd name="T132" fmla="*/ 313 h 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313">
                      <a:moveTo>
                        <a:pt x="57" y="13"/>
                      </a:moveTo>
                      <a:lnTo>
                        <a:pt x="65" y="32"/>
                      </a:lnTo>
                      <a:lnTo>
                        <a:pt x="50" y="44"/>
                      </a:lnTo>
                      <a:lnTo>
                        <a:pt x="49" y="94"/>
                      </a:lnTo>
                      <a:lnTo>
                        <a:pt x="40" y="61"/>
                      </a:lnTo>
                      <a:lnTo>
                        <a:pt x="7" y="93"/>
                      </a:lnTo>
                      <a:lnTo>
                        <a:pt x="0" y="182"/>
                      </a:lnTo>
                      <a:lnTo>
                        <a:pt x="21" y="226"/>
                      </a:lnTo>
                      <a:lnTo>
                        <a:pt x="23" y="249"/>
                      </a:lnTo>
                      <a:lnTo>
                        <a:pt x="24" y="267"/>
                      </a:lnTo>
                      <a:lnTo>
                        <a:pt x="23" y="284"/>
                      </a:lnTo>
                      <a:lnTo>
                        <a:pt x="19" y="313"/>
                      </a:lnTo>
                      <a:lnTo>
                        <a:pt x="108" y="307"/>
                      </a:lnTo>
                      <a:lnTo>
                        <a:pt x="225" y="296"/>
                      </a:lnTo>
                      <a:lnTo>
                        <a:pt x="204" y="290"/>
                      </a:lnTo>
                      <a:lnTo>
                        <a:pt x="192" y="274"/>
                      </a:lnTo>
                      <a:lnTo>
                        <a:pt x="210" y="260"/>
                      </a:lnTo>
                      <a:lnTo>
                        <a:pt x="210" y="243"/>
                      </a:lnTo>
                      <a:lnTo>
                        <a:pt x="202" y="227"/>
                      </a:lnTo>
                      <a:lnTo>
                        <a:pt x="210" y="217"/>
                      </a:lnTo>
                      <a:lnTo>
                        <a:pt x="226" y="218"/>
                      </a:lnTo>
                      <a:lnTo>
                        <a:pt x="223" y="175"/>
                      </a:lnTo>
                      <a:lnTo>
                        <a:pt x="219" y="149"/>
                      </a:lnTo>
                      <a:lnTo>
                        <a:pt x="209" y="133"/>
                      </a:lnTo>
                      <a:lnTo>
                        <a:pt x="200" y="123"/>
                      </a:lnTo>
                      <a:lnTo>
                        <a:pt x="185" y="120"/>
                      </a:lnTo>
                      <a:lnTo>
                        <a:pt x="171" y="120"/>
                      </a:lnTo>
                      <a:lnTo>
                        <a:pt x="156" y="140"/>
                      </a:lnTo>
                      <a:lnTo>
                        <a:pt x="147" y="147"/>
                      </a:lnTo>
                      <a:lnTo>
                        <a:pt x="140" y="149"/>
                      </a:lnTo>
                      <a:lnTo>
                        <a:pt x="133" y="146"/>
                      </a:lnTo>
                      <a:lnTo>
                        <a:pt x="131" y="136"/>
                      </a:lnTo>
                      <a:lnTo>
                        <a:pt x="133" y="129"/>
                      </a:lnTo>
                      <a:lnTo>
                        <a:pt x="139" y="123"/>
                      </a:lnTo>
                      <a:lnTo>
                        <a:pt x="146" y="120"/>
                      </a:lnTo>
                      <a:lnTo>
                        <a:pt x="152" y="119"/>
                      </a:lnTo>
                      <a:lnTo>
                        <a:pt x="152" y="107"/>
                      </a:lnTo>
                      <a:lnTo>
                        <a:pt x="169" y="94"/>
                      </a:lnTo>
                      <a:lnTo>
                        <a:pt x="152" y="53"/>
                      </a:lnTo>
                      <a:lnTo>
                        <a:pt x="152" y="33"/>
                      </a:lnTo>
                      <a:lnTo>
                        <a:pt x="123" y="26"/>
                      </a:lnTo>
                      <a:lnTo>
                        <a:pt x="82" y="0"/>
                      </a:lnTo>
                      <a:lnTo>
                        <a:pt x="57" y="13"/>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1" name="Freeform 39"/>
                <p:cNvSpPr>
                  <a:spLocks/>
                </p:cNvSpPr>
                <p:nvPr/>
              </p:nvSpPr>
              <p:spPr bwMode="blackWhite">
                <a:xfrm>
                  <a:off x="4051" y="1544"/>
                  <a:ext cx="245" cy="413"/>
                </a:xfrm>
                <a:custGeom>
                  <a:avLst/>
                  <a:gdLst>
                    <a:gd name="T0" fmla="*/ 45 w 245"/>
                    <a:gd name="T1" fmla="*/ 24 h 413"/>
                    <a:gd name="T2" fmla="*/ 186 w 245"/>
                    <a:gd name="T3" fmla="*/ 0 h 413"/>
                    <a:gd name="T4" fmla="*/ 208 w 245"/>
                    <a:gd name="T5" fmla="*/ 51 h 413"/>
                    <a:gd name="T6" fmla="*/ 236 w 245"/>
                    <a:gd name="T7" fmla="*/ 262 h 413"/>
                    <a:gd name="T8" fmla="*/ 245 w 245"/>
                    <a:gd name="T9" fmla="*/ 290 h 413"/>
                    <a:gd name="T10" fmla="*/ 223 w 245"/>
                    <a:gd name="T11" fmla="*/ 346 h 413"/>
                    <a:gd name="T12" fmla="*/ 223 w 245"/>
                    <a:gd name="T13" fmla="*/ 385 h 413"/>
                    <a:gd name="T14" fmla="*/ 197 w 245"/>
                    <a:gd name="T15" fmla="*/ 381 h 413"/>
                    <a:gd name="T16" fmla="*/ 198 w 245"/>
                    <a:gd name="T17" fmla="*/ 413 h 413"/>
                    <a:gd name="T18" fmla="*/ 172 w 245"/>
                    <a:gd name="T19" fmla="*/ 400 h 413"/>
                    <a:gd name="T20" fmla="*/ 158 w 245"/>
                    <a:gd name="T21" fmla="*/ 404 h 413"/>
                    <a:gd name="T22" fmla="*/ 138 w 245"/>
                    <a:gd name="T23" fmla="*/ 401 h 413"/>
                    <a:gd name="T24" fmla="*/ 123 w 245"/>
                    <a:gd name="T25" fmla="*/ 351 h 413"/>
                    <a:gd name="T26" fmla="*/ 95 w 245"/>
                    <a:gd name="T27" fmla="*/ 336 h 413"/>
                    <a:gd name="T28" fmla="*/ 95 w 245"/>
                    <a:gd name="T29" fmla="*/ 284 h 413"/>
                    <a:gd name="T30" fmla="*/ 66 w 245"/>
                    <a:gd name="T31" fmla="*/ 290 h 413"/>
                    <a:gd name="T32" fmla="*/ 51 w 245"/>
                    <a:gd name="T33" fmla="*/ 251 h 413"/>
                    <a:gd name="T34" fmla="*/ 0 w 245"/>
                    <a:gd name="T35" fmla="*/ 206 h 413"/>
                    <a:gd name="T36" fmla="*/ 37 w 245"/>
                    <a:gd name="T37" fmla="*/ 135 h 413"/>
                    <a:gd name="T38" fmla="*/ 26 w 245"/>
                    <a:gd name="T39" fmla="*/ 101 h 413"/>
                    <a:gd name="T40" fmla="*/ 63 w 245"/>
                    <a:gd name="T41" fmla="*/ 95 h 413"/>
                    <a:gd name="T42" fmla="*/ 66 w 245"/>
                    <a:gd name="T43" fmla="*/ 49 h 413"/>
                    <a:gd name="T44" fmla="*/ 45 w 245"/>
                    <a:gd name="T45" fmla="*/ 24 h 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413"/>
                    <a:gd name="T71" fmla="*/ 245 w 245"/>
                    <a:gd name="T72" fmla="*/ 413 h 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413">
                      <a:moveTo>
                        <a:pt x="45" y="24"/>
                      </a:moveTo>
                      <a:lnTo>
                        <a:pt x="186" y="0"/>
                      </a:lnTo>
                      <a:lnTo>
                        <a:pt x="208" y="51"/>
                      </a:lnTo>
                      <a:lnTo>
                        <a:pt x="236" y="262"/>
                      </a:lnTo>
                      <a:lnTo>
                        <a:pt x="245" y="290"/>
                      </a:lnTo>
                      <a:lnTo>
                        <a:pt x="223" y="346"/>
                      </a:lnTo>
                      <a:lnTo>
                        <a:pt x="223" y="385"/>
                      </a:lnTo>
                      <a:lnTo>
                        <a:pt x="197" y="381"/>
                      </a:lnTo>
                      <a:lnTo>
                        <a:pt x="198" y="413"/>
                      </a:lnTo>
                      <a:lnTo>
                        <a:pt x="172" y="400"/>
                      </a:lnTo>
                      <a:lnTo>
                        <a:pt x="158" y="404"/>
                      </a:lnTo>
                      <a:lnTo>
                        <a:pt x="138" y="401"/>
                      </a:lnTo>
                      <a:lnTo>
                        <a:pt x="123" y="351"/>
                      </a:lnTo>
                      <a:lnTo>
                        <a:pt x="95" y="336"/>
                      </a:lnTo>
                      <a:lnTo>
                        <a:pt x="95" y="284"/>
                      </a:lnTo>
                      <a:lnTo>
                        <a:pt x="66" y="290"/>
                      </a:lnTo>
                      <a:lnTo>
                        <a:pt x="51" y="251"/>
                      </a:lnTo>
                      <a:lnTo>
                        <a:pt x="0" y="206"/>
                      </a:lnTo>
                      <a:lnTo>
                        <a:pt x="37" y="135"/>
                      </a:lnTo>
                      <a:lnTo>
                        <a:pt x="26" y="101"/>
                      </a:lnTo>
                      <a:lnTo>
                        <a:pt x="63" y="95"/>
                      </a:lnTo>
                      <a:lnTo>
                        <a:pt x="66" y="49"/>
                      </a:lnTo>
                      <a:lnTo>
                        <a:pt x="45" y="24"/>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2" name="Freeform 40"/>
                <p:cNvSpPr>
                  <a:spLocks/>
                </p:cNvSpPr>
                <p:nvPr/>
              </p:nvSpPr>
              <p:spPr bwMode="blackWhite">
                <a:xfrm>
                  <a:off x="3833" y="1711"/>
                  <a:ext cx="389" cy="327"/>
                </a:xfrm>
                <a:custGeom>
                  <a:avLst/>
                  <a:gdLst>
                    <a:gd name="T0" fmla="*/ 0 w 389"/>
                    <a:gd name="T1" fmla="*/ 11 h 327"/>
                    <a:gd name="T2" fmla="*/ 170 w 389"/>
                    <a:gd name="T3" fmla="*/ 0 h 327"/>
                    <a:gd name="T4" fmla="*/ 206 w 389"/>
                    <a:gd name="T5" fmla="*/ 0 h 327"/>
                    <a:gd name="T6" fmla="*/ 234 w 389"/>
                    <a:gd name="T7" fmla="*/ 10 h 327"/>
                    <a:gd name="T8" fmla="*/ 219 w 389"/>
                    <a:gd name="T9" fmla="*/ 38 h 327"/>
                    <a:gd name="T10" fmla="*/ 269 w 389"/>
                    <a:gd name="T11" fmla="*/ 84 h 327"/>
                    <a:gd name="T12" fmla="*/ 284 w 389"/>
                    <a:gd name="T13" fmla="*/ 123 h 327"/>
                    <a:gd name="T14" fmla="*/ 314 w 389"/>
                    <a:gd name="T15" fmla="*/ 113 h 327"/>
                    <a:gd name="T16" fmla="*/ 313 w 389"/>
                    <a:gd name="T17" fmla="*/ 168 h 327"/>
                    <a:gd name="T18" fmla="*/ 343 w 389"/>
                    <a:gd name="T19" fmla="*/ 184 h 327"/>
                    <a:gd name="T20" fmla="*/ 356 w 389"/>
                    <a:gd name="T21" fmla="*/ 233 h 327"/>
                    <a:gd name="T22" fmla="*/ 377 w 389"/>
                    <a:gd name="T23" fmla="*/ 237 h 327"/>
                    <a:gd name="T24" fmla="*/ 389 w 389"/>
                    <a:gd name="T25" fmla="*/ 258 h 327"/>
                    <a:gd name="T26" fmla="*/ 363 w 389"/>
                    <a:gd name="T27" fmla="*/ 286 h 327"/>
                    <a:gd name="T28" fmla="*/ 354 w 389"/>
                    <a:gd name="T29" fmla="*/ 318 h 327"/>
                    <a:gd name="T30" fmla="*/ 317 w 389"/>
                    <a:gd name="T31" fmla="*/ 327 h 327"/>
                    <a:gd name="T32" fmla="*/ 327 w 389"/>
                    <a:gd name="T33" fmla="*/ 291 h 327"/>
                    <a:gd name="T34" fmla="*/ 181 w 389"/>
                    <a:gd name="T35" fmla="*/ 304 h 327"/>
                    <a:gd name="T36" fmla="*/ 76 w 389"/>
                    <a:gd name="T37" fmla="*/ 317 h 327"/>
                    <a:gd name="T38" fmla="*/ 70 w 389"/>
                    <a:gd name="T39" fmla="*/ 283 h 327"/>
                    <a:gd name="T40" fmla="*/ 63 w 389"/>
                    <a:gd name="T41" fmla="*/ 178 h 327"/>
                    <a:gd name="T42" fmla="*/ 62 w 389"/>
                    <a:gd name="T43" fmla="*/ 121 h 327"/>
                    <a:gd name="T44" fmla="*/ 27 w 389"/>
                    <a:gd name="T45" fmla="*/ 95 h 327"/>
                    <a:gd name="T46" fmla="*/ 39 w 389"/>
                    <a:gd name="T47" fmla="*/ 71 h 327"/>
                    <a:gd name="T48" fmla="*/ 23 w 389"/>
                    <a:gd name="T49" fmla="*/ 58 h 327"/>
                    <a:gd name="T50" fmla="*/ 0 w 389"/>
                    <a:gd name="T51" fmla="*/ 11 h 3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9"/>
                    <a:gd name="T79" fmla="*/ 0 h 327"/>
                    <a:gd name="T80" fmla="*/ 389 w 389"/>
                    <a:gd name="T81" fmla="*/ 327 h 3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9" h="327">
                      <a:moveTo>
                        <a:pt x="0" y="11"/>
                      </a:moveTo>
                      <a:lnTo>
                        <a:pt x="170" y="0"/>
                      </a:lnTo>
                      <a:lnTo>
                        <a:pt x="206" y="0"/>
                      </a:lnTo>
                      <a:lnTo>
                        <a:pt x="234" y="10"/>
                      </a:lnTo>
                      <a:lnTo>
                        <a:pt x="219" y="38"/>
                      </a:lnTo>
                      <a:lnTo>
                        <a:pt x="269" y="84"/>
                      </a:lnTo>
                      <a:lnTo>
                        <a:pt x="284" y="123"/>
                      </a:lnTo>
                      <a:lnTo>
                        <a:pt x="314" y="113"/>
                      </a:lnTo>
                      <a:lnTo>
                        <a:pt x="313" y="168"/>
                      </a:lnTo>
                      <a:lnTo>
                        <a:pt x="343" y="184"/>
                      </a:lnTo>
                      <a:lnTo>
                        <a:pt x="356" y="233"/>
                      </a:lnTo>
                      <a:lnTo>
                        <a:pt x="377" y="237"/>
                      </a:lnTo>
                      <a:lnTo>
                        <a:pt x="389" y="258"/>
                      </a:lnTo>
                      <a:lnTo>
                        <a:pt x="363" y="286"/>
                      </a:lnTo>
                      <a:lnTo>
                        <a:pt x="354" y="318"/>
                      </a:lnTo>
                      <a:lnTo>
                        <a:pt x="317" y="327"/>
                      </a:lnTo>
                      <a:lnTo>
                        <a:pt x="327" y="291"/>
                      </a:lnTo>
                      <a:lnTo>
                        <a:pt x="181" y="304"/>
                      </a:lnTo>
                      <a:lnTo>
                        <a:pt x="76" y="317"/>
                      </a:lnTo>
                      <a:lnTo>
                        <a:pt x="70" y="283"/>
                      </a:lnTo>
                      <a:lnTo>
                        <a:pt x="63" y="178"/>
                      </a:lnTo>
                      <a:lnTo>
                        <a:pt x="62" y="121"/>
                      </a:lnTo>
                      <a:lnTo>
                        <a:pt x="27" y="95"/>
                      </a:lnTo>
                      <a:lnTo>
                        <a:pt x="39" y="71"/>
                      </a:lnTo>
                      <a:lnTo>
                        <a:pt x="23" y="58"/>
                      </a:lnTo>
                      <a:lnTo>
                        <a:pt x="0" y="1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3" name="Freeform 41"/>
                <p:cNvSpPr>
                  <a:spLocks/>
                </p:cNvSpPr>
                <p:nvPr/>
              </p:nvSpPr>
              <p:spPr bwMode="blackWhite">
                <a:xfrm>
                  <a:off x="4259" y="1573"/>
                  <a:ext cx="190" cy="319"/>
                </a:xfrm>
                <a:custGeom>
                  <a:avLst/>
                  <a:gdLst>
                    <a:gd name="T0" fmla="*/ 0 w 190"/>
                    <a:gd name="T1" fmla="*/ 23 h 319"/>
                    <a:gd name="T2" fmla="*/ 22 w 190"/>
                    <a:gd name="T3" fmla="*/ 35 h 319"/>
                    <a:gd name="T4" fmla="*/ 43 w 190"/>
                    <a:gd name="T5" fmla="*/ 32 h 319"/>
                    <a:gd name="T6" fmla="*/ 51 w 190"/>
                    <a:gd name="T7" fmla="*/ 26 h 319"/>
                    <a:gd name="T8" fmla="*/ 56 w 190"/>
                    <a:gd name="T9" fmla="*/ 7 h 319"/>
                    <a:gd name="T10" fmla="*/ 148 w 190"/>
                    <a:gd name="T11" fmla="*/ 0 h 319"/>
                    <a:gd name="T12" fmla="*/ 190 w 190"/>
                    <a:gd name="T13" fmla="*/ 225 h 319"/>
                    <a:gd name="T14" fmla="*/ 187 w 190"/>
                    <a:gd name="T15" fmla="*/ 223 h 319"/>
                    <a:gd name="T16" fmla="*/ 155 w 190"/>
                    <a:gd name="T17" fmla="*/ 236 h 319"/>
                    <a:gd name="T18" fmla="*/ 133 w 190"/>
                    <a:gd name="T19" fmla="*/ 297 h 319"/>
                    <a:gd name="T20" fmla="*/ 100 w 190"/>
                    <a:gd name="T21" fmla="*/ 288 h 319"/>
                    <a:gd name="T22" fmla="*/ 62 w 190"/>
                    <a:gd name="T23" fmla="*/ 311 h 319"/>
                    <a:gd name="T24" fmla="*/ 13 w 190"/>
                    <a:gd name="T25" fmla="*/ 319 h 319"/>
                    <a:gd name="T26" fmla="*/ 35 w 190"/>
                    <a:gd name="T27" fmla="*/ 260 h 319"/>
                    <a:gd name="T28" fmla="*/ 25 w 190"/>
                    <a:gd name="T29" fmla="*/ 227 h 319"/>
                    <a:gd name="T30" fmla="*/ 0 w 190"/>
                    <a:gd name="T31" fmla="*/ 23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0"/>
                    <a:gd name="T49" fmla="*/ 0 h 319"/>
                    <a:gd name="T50" fmla="*/ 190 w 190"/>
                    <a:gd name="T51" fmla="*/ 319 h 3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0" h="319">
                      <a:moveTo>
                        <a:pt x="0" y="23"/>
                      </a:moveTo>
                      <a:lnTo>
                        <a:pt x="22" y="35"/>
                      </a:lnTo>
                      <a:lnTo>
                        <a:pt x="43" y="32"/>
                      </a:lnTo>
                      <a:lnTo>
                        <a:pt x="51" y="26"/>
                      </a:lnTo>
                      <a:lnTo>
                        <a:pt x="56" y="7"/>
                      </a:lnTo>
                      <a:lnTo>
                        <a:pt x="148" y="0"/>
                      </a:lnTo>
                      <a:lnTo>
                        <a:pt x="190" y="225"/>
                      </a:lnTo>
                      <a:lnTo>
                        <a:pt x="187" y="223"/>
                      </a:lnTo>
                      <a:lnTo>
                        <a:pt x="155" y="236"/>
                      </a:lnTo>
                      <a:lnTo>
                        <a:pt x="133" y="297"/>
                      </a:lnTo>
                      <a:lnTo>
                        <a:pt x="100" y="288"/>
                      </a:lnTo>
                      <a:lnTo>
                        <a:pt x="62" y="311"/>
                      </a:lnTo>
                      <a:lnTo>
                        <a:pt x="13" y="319"/>
                      </a:lnTo>
                      <a:lnTo>
                        <a:pt x="35" y="260"/>
                      </a:lnTo>
                      <a:lnTo>
                        <a:pt x="25" y="227"/>
                      </a:lnTo>
                      <a:lnTo>
                        <a:pt x="0" y="23"/>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4" name="Freeform 42"/>
                <p:cNvSpPr>
                  <a:spLocks/>
                </p:cNvSpPr>
                <p:nvPr/>
              </p:nvSpPr>
              <p:spPr bwMode="blackWhite">
                <a:xfrm>
                  <a:off x="4407" y="1508"/>
                  <a:ext cx="244" cy="288"/>
                </a:xfrm>
                <a:custGeom>
                  <a:avLst/>
                  <a:gdLst>
                    <a:gd name="T0" fmla="*/ 0 w 244"/>
                    <a:gd name="T1" fmla="*/ 65 h 288"/>
                    <a:gd name="T2" fmla="*/ 110 w 244"/>
                    <a:gd name="T3" fmla="*/ 54 h 288"/>
                    <a:gd name="T4" fmla="*/ 133 w 244"/>
                    <a:gd name="T5" fmla="*/ 59 h 288"/>
                    <a:gd name="T6" fmla="*/ 185 w 244"/>
                    <a:gd name="T7" fmla="*/ 34 h 288"/>
                    <a:gd name="T8" fmla="*/ 196 w 244"/>
                    <a:gd name="T9" fmla="*/ 11 h 288"/>
                    <a:gd name="T10" fmla="*/ 227 w 244"/>
                    <a:gd name="T11" fmla="*/ 0 h 288"/>
                    <a:gd name="T12" fmla="*/ 244 w 244"/>
                    <a:gd name="T13" fmla="*/ 109 h 288"/>
                    <a:gd name="T14" fmla="*/ 231 w 244"/>
                    <a:gd name="T15" fmla="*/ 121 h 288"/>
                    <a:gd name="T16" fmla="*/ 234 w 244"/>
                    <a:gd name="T17" fmla="*/ 197 h 288"/>
                    <a:gd name="T18" fmla="*/ 210 w 244"/>
                    <a:gd name="T19" fmla="*/ 203 h 288"/>
                    <a:gd name="T20" fmla="*/ 196 w 244"/>
                    <a:gd name="T21" fmla="*/ 245 h 288"/>
                    <a:gd name="T22" fmla="*/ 177 w 244"/>
                    <a:gd name="T23" fmla="*/ 240 h 288"/>
                    <a:gd name="T24" fmla="*/ 171 w 244"/>
                    <a:gd name="T25" fmla="*/ 288 h 288"/>
                    <a:gd name="T26" fmla="*/ 143 w 244"/>
                    <a:gd name="T27" fmla="*/ 268 h 288"/>
                    <a:gd name="T28" fmla="*/ 90 w 244"/>
                    <a:gd name="T29" fmla="*/ 281 h 288"/>
                    <a:gd name="T30" fmla="*/ 66 w 244"/>
                    <a:gd name="T31" fmla="*/ 262 h 288"/>
                    <a:gd name="T32" fmla="*/ 36 w 244"/>
                    <a:gd name="T33" fmla="*/ 261 h 288"/>
                    <a:gd name="T34" fmla="*/ 20 w 244"/>
                    <a:gd name="T35" fmla="*/ 180 h 288"/>
                    <a:gd name="T36" fmla="*/ 0 w 244"/>
                    <a:gd name="T37" fmla="*/ 65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288"/>
                    <a:gd name="T59" fmla="*/ 244 w 244"/>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288">
                      <a:moveTo>
                        <a:pt x="0" y="65"/>
                      </a:moveTo>
                      <a:lnTo>
                        <a:pt x="110" y="54"/>
                      </a:lnTo>
                      <a:lnTo>
                        <a:pt x="133" y="59"/>
                      </a:lnTo>
                      <a:lnTo>
                        <a:pt x="185" y="34"/>
                      </a:lnTo>
                      <a:lnTo>
                        <a:pt x="196" y="11"/>
                      </a:lnTo>
                      <a:lnTo>
                        <a:pt x="227" y="0"/>
                      </a:lnTo>
                      <a:lnTo>
                        <a:pt x="244" y="109"/>
                      </a:lnTo>
                      <a:lnTo>
                        <a:pt x="231" y="121"/>
                      </a:lnTo>
                      <a:lnTo>
                        <a:pt x="234" y="197"/>
                      </a:lnTo>
                      <a:lnTo>
                        <a:pt x="210" y="203"/>
                      </a:lnTo>
                      <a:lnTo>
                        <a:pt x="196" y="245"/>
                      </a:lnTo>
                      <a:lnTo>
                        <a:pt x="177" y="240"/>
                      </a:lnTo>
                      <a:lnTo>
                        <a:pt x="171" y="288"/>
                      </a:lnTo>
                      <a:lnTo>
                        <a:pt x="143" y="268"/>
                      </a:lnTo>
                      <a:lnTo>
                        <a:pt x="90" y="281"/>
                      </a:lnTo>
                      <a:lnTo>
                        <a:pt x="66" y="262"/>
                      </a:lnTo>
                      <a:lnTo>
                        <a:pt x="36" y="261"/>
                      </a:lnTo>
                      <a:lnTo>
                        <a:pt x="20" y="180"/>
                      </a:lnTo>
                      <a:lnTo>
                        <a:pt x="0" y="65"/>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5" name="Freeform 43"/>
                <p:cNvSpPr>
                  <a:spLocks/>
                </p:cNvSpPr>
                <p:nvPr/>
              </p:nvSpPr>
              <p:spPr bwMode="blackWhite">
                <a:xfrm>
                  <a:off x="4189" y="1768"/>
                  <a:ext cx="430" cy="244"/>
                </a:xfrm>
                <a:custGeom>
                  <a:avLst/>
                  <a:gdLst>
                    <a:gd name="T0" fmla="*/ 0 w 430"/>
                    <a:gd name="T1" fmla="*/ 244 h 244"/>
                    <a:gd name="T2" fmla="*/ 105 w 430"/>
                    <a:gd name="T3" fmla="*/ 229 h 244"/>
                    <a:gd name="T4" fmla="*/ 105 w 430"/>
                    <a:gd name="T5" fmla="*/ 218 h 244"/>
                    <a:gd name="T6" fmla="*/ 357 w 430"/>
                    <a:gd name="T7" fmla="*/ 182 h 244"/>
                    <a:gd name="T8" fmla="*/ 361 w 430"/>
                    <a:gd name="T9" fmla="*/ 164 h 244"/>
                    <a:gd name="T10" fmla="*/ 398 w 430"/>
                    <a:gd name="T11" fmla="*/ 150 h 244"/>
                    <a:gd name="T12" fmla="*/ 403 w 430"/>
                    <a:gd name="T13" fmla="*/ 131 h 244"/>
                    <a:gd name="T14" fmla="*/ 418 w 430"/>
                    <a:gd name="T15" fmla="*/ 124 h 244"/>
                    <a:gd name="T16" fmla="*/ 430 w 430"/>
                    <a:gd name="T17" fmla="*/ 95 h 244"/>
                    <a:gd name="T18" fmla="*/ 395 w 430"/>
                    <a:gd name="T19" fmla="*/ 66 h 244"/>
                    <a:gd name="T20" fmla="*/ 389 w 430"/>
                    <a:gd name="T21" fmla="*/ 27 h 244"/>
                    <a:gd name="T22" fmla="*/ 361 w 430"/>
                    <a:gd name="T23" fmla="*/ 8 h 244"/>
                    <a:gd name="T24" fmla="*/ 305 w 430"/>
                    <a:gd name="T25" fmla="*/ 19 h 244"/>
                    <a:gd name="T26" fmla="*/ 279 w 430"/>
                    <a:gd name="T27" fmla="*/ 1 h 244"/>
                    <a:gd name="T28" fmla="*/ 254 w 430"/>
                    <a:gd name="T29" fmla="*/ 0 h 244"/>
                    <a:gd name="T30" fmla="*/ 259 w 430"/>
                    <a:gd name="T31" fmla="*/ 27 h 244"/>
                    <a:gd name="T32" fmla="*/ 224 w 430"/>
                    <a:gd name="T33" fmla="*/ 41 h 244"/>
                    <a:gd name="T34" fmla="*/ 201 w 430"/>
                    <a:gd name="T35" fmla="*/ 102 h 244"/>
                    <a:gd name="T36" fmla="*/ 169 w 430"/>
                    <a:gd name="T37" fmla="*/ 92 h 244"/>
                    <a:gd name="T38" fmla="*/ 131 w 430"/>
                    <a:gd name="T39" fmla="*/ 115 h 244"/>
                    <a:gd name="T40" fmla="*/ 83 w 430"/>
                    <a:gd name="T41" fmla="*/ 123 h 244"/>
                    <a:gd name="T42" fmla="*/ 83 w 430"/>
                    <a:gd name="T43" fmla="*/ 158 h 244"/>
                    <a:gd name="T44" fmla="*/ 58 w 430"/>
                    <a:gd name="T45" fmla="*/ 157 h 244"/>
                    <a:gd name="T46" fmla="*/ 59 w 430"/>
                    <a:gd name="T47" fmla="*/ 187 h 244"/>
                    <a:gd name="T48" fmla="*/ 34 w 430"/>
                    <a:gd name="T49" fmla="*/ 175 h 244"/>
                    <a:gd name="T50" fmla="*/ 19 w 430"/>
                    <a:gd name="T51" fmla="*/ 180 h 244"/>
                    <a:gd name="T52" fmla="*/ 32 w 430"/>
                    <a:gd name="T53" fmla="*/ 201 h 244"/>
                    <a:gd name="T54" fmla="*/ 6 w 430"/>
                    <a:gd name="T55" fmla="*/ 228 h 244"/>
                    <a:gd name="T56" fmla="*/ 0 w 430"/>
                    <a:gd name="T57" fmla="*/ 244 h 2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0"/>
                    <a:gd name="T88" fmla="*/ 0 h 244"/>
                    <a:gd name="T89" fmla="*/ 430 w 430"/>
                    <a:gd name="T90" fmla="*/ 244 h 2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0" h="244">
                      <a:moveTo>
                        <a:pt x="0" y="244"/>
                      </a:moveTo>
                      <a:lnTo>
                        <a:pt x="105" y="229"/>
                      </a:lnTo>
                      <a:lnTo>
                        <a:pt x="105" y="218"/>
                      </a:lnTo>
                      <a:lnTo>
                        <a:pt x="357" y="182"/>
                      </a:lnTo>
                      <a:lnTo>
                        <a:pt x="361" y="164"/>
                      </a:lnTo>
                      <a:lnTo>
                        <a:pt x="398" y="150"/>
                      </a:lnTo>
                      <a:lnTo>
                        <a:pt x="403" y="131"/>
                      </a:lnTo>
                      <a:lnTo>
                        <a:pt x="418" y="124"/>
                      </a:lnTo>
                      <a:lnTo>
                        <a:pt x="430" y="95"/>
                      </a:lnTo>
                      <a:lnTo>
                        <a:pt x="395" y="66"/>
                      </a:lnTo>
                      <a:lnTo>
                        <a:pt x="389" y="27"/>
                      </a:lnTo>
                      <a:lnTo>
                        <a:pt x="361" y="8"/>
                      </a:lnTo>
                      <a:lnTo>
                        <a:pt x="305" y="19"/>
                      </a:lnTo>
                      <a:lnTo>
                        <a:pt x="279" y="1"/>
                      </a:lnTo>
                      <a:lnTo>
                        <a:pt x="254" y="0"/>
                      </a:lnTo>
                      <a:lnTo>
                        <a:pt x="259" y="27"/>
                      </a:lnTo>
                      <a:lnTo>
                        <a:pt x="224" y="41"/>
                      </a:lnTo>
                      <a:lnTo>
                        <a:pt x="201" y="102"/>
                      </a:lnTo>
                      <a:lnTo>
                        <a:pt x="169" y="92"/>
                      </a:lnTo>
                      <a:lnTo>
                        <a:pt x="131" y="115"/>
                      </a:lnTo>
                      <a:lnTo>
                        <a:pt x="83" y="123"/>
                      </a:lnTo>
                      <a:lnTo>
                        <a:pt x="83" y="158"/>
                      </a:lnTo>
                      <a:lnTo>
                        <a:pt x="58" y="157"/>
                      </a:lnTo>
                      <a:lnTo>
                        <a:pt x="59" y="187"/>
                      </a:lnTo>
                      <a:lnTo>
                        <a:pt x="34" y="175"/>
                      </a:lnTo>
                      <a:lnTo>
                        <a:pt x="19" y="180"/>
                      </a:lnTo>
                      <a:lnTo>
                        <a:pt x="32" y="201"/>
                      </a:lnTo>
                      <a:lnTo>
                        <a:pt x="6" y="228"/>
                      </a:lnTo>
                      <a:lnTo>
                        <a:pt x="0" y="244"/>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6" name="Freeform 44"/>
                <p:cNvSpPr>
                  <a:spLocks/>
                </p:cNvSpPr>
                <p:nvPr/>
              </p:nvSpPr>
              <p:spPr bwMode="blackWhite">
                <a:xfrm>
                  <a:off x="4161" y="1926"/>
                  <a:ext cx="495" cy="184"/>
                </a:xfrm>
                <a:custGeom>
                  <a:avLst/>
                  <a:gdLst>
                    <a:gd name="T0" fmla="*/ 29 w 495"/>
                    <a:gd name="T1" fmla="*/ 84 h 184"/>
                    <a:gd name="T2" fmla="*/ 29 w 495"/>
                    <a:gd name="T3" fmla="*/ 87 h 184"/>
                    <a:gd name="T4" fmla="*/ 21 w 495"/>
                    <a:gd name="T5" fmla="*/ 104 h 184"/>
                    <a:gd name="T6" fmla="*/ 30 w 495"/>
                    <a:gd name="T7" fmla="*/ 128 h 184"/>
                    <a:gd name="T8" fmla="*/ 0 w 495"/>
                    <a:gd name="T9" fmla="*/ 148 h 184"/>
                    <a:gd name="T10" fmla="*/ 6 w 495"/>
                    <a:gd name="T11" fmla="*/ 184 h 184"/>
                    <a:gd name="T12" fmla="*/ 136 w 495"/>
                    <a:gd name="T13" fmla="*/ 173 h 184"/>
                    <a:gd name="T14" fmla="*/ 290 w 495"/>
                    <a:gd name="T15" fmla="*/ 155 h 184"/>
                    <a:gd name="T16" fmla="*/ 367 w 495"/>
                    <a:gd name="T17" fmla="*/ 141 h 184"/>
                    <a:gd name="T18" fmla="*/ 383 w 495"/>
                    <a:gd name="T19" fmla="*/ 93 h 184"/>
                    <a:gd name="T20" fmla="*/ 410 w 495"/>
                    <a:gd name="T21" fmla="*/ 91 h 184"/>
                    <a:gd name="T22" fmla="*/ 495 w 495"/>
                    <a:gd name="T23" fmla="*/ 0 h 184"/>
                    <a:gd name="T24" fmla="*/ 385 w 495"/>
                    <a:gd name="T25" fmla="*/ 22 h 184"/>
                    <a:gd name="T26" fmla="*/ 130 w 495"/>
                    <a:gd name="T27" fmla="*/ 60 h 184"/>
                    <a:gd name="T28" fmla="*/ 132 w 495"/>
                    <a:gd name="T29" fmla="*/ 71 h 184"/>
                    <a:gd name="T30" fmla="*/ 29 w 495"/>
                    <a:gd name="T31" fmla="*/ 84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5"/>
                    <a:gd name="T49" fmla="*/ 0 h 184"/>
                    <a:gd name="T50" fmla="*/ 495 w 495"/>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5" h="184">
                      <a:moveTo>
                        <a:pt x="29" y="84"/>
                      </a:moveTo>
                      <a:lnTo>
                        <a:pt x="29" y="87"/>
                      </a:lnTo>
                      <a:lnTo>
                        <a:pt x="21" y="104"/>
                      </a:lnTo>
                      <a:lnTo>
                        <a:pt x="30" y="128"/>
                      </a:lnTo>
                      <a:lnTo>
                        <a:pt x="0" y="148"/>
                      </a:lnTo>
                      <a:lnTo>
                        <a:pt x="6" y="184"/>
                      </a:lnTo>
                      <a:lnTo>
                        <a:pt x="136" y="173"/>
                      </a:lnTo>
                      <a:lnTo>
                        <a:pt x="290" y="155"/>
                      </a:lnTo>
                      <a:lnTo>
                        <a:pt x="367" y="141"/>
                      </a:lnTo>
                      <a:lnTo>
                        <a:pt x="383" y="93"/>
                      </a:lnTo>
                      <a:lnTo>
                        <a:pt x="410" y="91"/>
                      </a:lnTo>
                      <a:lnTo>
                        <a:pt x="495" y="0"/>
                      </a:lnTo>
                      <a:lnTo>
                        <a:pt x="385" y="22"/>
                      </a:lnTo>
                      <a:lnTo>
                        <a:pt x="130" y="60"/>
                      </a:lnTo>
                      <a:lnTo>
                        <a:pt x="132" y="71"/>
                      </a:lnTo>
                      <a:lnTo>
                        <a:pt x="29" y="84"/>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7" name="Freeform 45"/>
                <p:cNvSpPr>
                  <a:spLocks/>
                </p:cNvSpPr>
                <p:nvPr/>
              </p:nvSpPr>
              <p:spPr bwMode="blackWhite">
                <a:xfrm>
                  <a:off x="4112" y="2096"/>
                  <a:ext cx="203" cy="361"/>
                </a:xfrm>
                <a:custGeom>
                  <a:avLst/>
                  <a:gdLst>
                    <a:gd name="T0" fmla="*/ 57 w 203"/>
                    <a:gd name="T1" fmla="*/ 12 h 361"/>
                    <a:gd name="T2" fmla="*/ 27 w 203"/>
                    <a:gd name="T3" fmla="*/ 73 h 361"/>
                    <a:gd name="T4" fmla="*/ 0 w 203"/>
                    <a:gd name="T5" fmla="*/ 113 h 361"/>
                    <a:gd name="T6" fmla="*/ 9 w 203"/>
                    <a:gd name="T7" fmla="*/ 161 h 361"/>
                    <a:gd name="T8" fmla="*/ 40 w 203"/>
                    <a:gd name="T9" fmla="*/ 225 h 361"/>
                    <a:gd name="T10" fmla="*/ 16 w 203"/>
                    <a:gd name="T11" fmla="*/ 291 h 361"/>
                    <a:gd name="T12" fmla="*/ 5 w 203"/>
                    <a:gd name="T13" fmla="*/ 325 h 361"/>
                    <a:gd name="T14" fmla="*/ 124 w 203"/>
                    <a:gd name="T15" fmla="*/ 311 h 361"/>
                    <a:gd name="T16" fmla="*/ 129 w 203"/>
                    <a:gd name="T17" fmla="*/ 356 h 361"/>
                    <a:gd name="T18" fmla="*/ 153 w 203"/>
                    <a:gd name="T19" fmla="*/ 361 h 361"/>
                    <a:gd name="T20" fmla="*/ 160 w 203"/>
                    <a:gd name="T21" fmla="*/ 338 h 361"/>
                    <a:gd name="T22" fmla="*/ 203 w 203"/>
                    <a:gd name="T23" fmla="*/ 332 h 361"/>
                    <a:gd name="T24" fmla="*/ 193 w 203"/>
                    <a:gd name="T25" fmla="*/ 259 h 361"/>
                    <a:gd name="T26" fmla="*/ 191 w 203"/>
                    <a:gd name="T27" fmla="*/ 0 h 361"/>
                    <a:gd name="T28" fmla="*/ 57 w 203"/>
                    <a:gd name="T29" fmla="*/ 12 h 3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
                    <a:gd name="T46" fmla="*/ 0 h 361"/>
                    <a:gd name="T47" fmla="*/ 203 w 203"/>
                    <a:gd name="T48" fmla="*/ 361 h 3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 h="361">
                      <a:moveTo>
                        <a:pt x="57" y="12"/>
                      </a:moveTo>
                      <a:lnTo>
                        <a:pt x="27" y="73"/>
                      </a:lnTo>
                      <a:lnTo>
                        <a:pt x="0" y="113"/>
                      </a:lnTo>
                      <a:lnTo>
                        <a:pt x="9" y="161"/>
                      </a:lnTo>
                      <a:lnTo>
                        <a:pt x="40" y="225"/>
                      </a:lnTo>
                      <a:lnTo>
                        <a:pt x="16" y="291"/>
                      </a:lnTo>
                      <a:lnTo>
                        <a:pt x="5" y="325"/>
                      </a:lnTo>
                      <a:lnTo>
                        <a:pt x="124" y="311"/>
                      </a:lnTo>
                      <a:lnTo>
                        <a:pt x="129" y="356"/>
                      </a:lnTo>
                      <a:lnTo>
                        <a:pt x="153" y="361"/>
                      </a:lnTo>
                      <a:lnTo>
                        <a:pt x="160" y="338"/>
                      </a:lnTo>
                      <a:lnTo>
                        <a:pt x="203" y="332"/>
                      </a:lnTo>
                      <a:lnTo>
                        <a:pt x="193" y="259"/>
                      </a:lnTo>
                      <a:lnTo>
                        <a:pt x="191" y="0"/>
                      </a:lnTo>
                      <a:lnTo>
                        <a:pt x="57" y="12"/>
                      </a:lnTo>
                      <a:close/>
                    </a:path>
                  </a:pathLst>
                </a:custGeom>
                <a:solidFill>
                  <a:schemeClr val="accent2">
                    <a:lumMod val="20000"/>
                    <a:lumOff val="80000"/>
                  </a:schemeClr>
                </a:solidFill>
                <a:ln w="9525">
                  <a:solidFill>
                    <a:schemeClr val="accent6">
                      <a:lumMod val="60000"/>
                      <a:lumOff val="4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8" name="Freeform 46"/>
                <p:cNvSpPr>
                  <a:spLocks/>
                </p:cNvSpPr>
                <p:nvPr/>
              </p:nvSpPr>
              <p:spPr bwMode="blackWhite">
                <a:xfrm>
                  <a:off x="4302" y="2079"/>
                  <a:ext cx="229" cy="364"/>
                </a:xfrm>
                <a:custGeom>
                  <a:avLst/>
                  <a:gdLst>
                    <a:gd name="T0" fmla="*/ 0 w 229"/>
                    <a:gd name="T1" fmla="*/ 18 h 364"/>
                    <a:gd name="T2" fmla="*/ 149 w 229"/>
                    <a:gd name="T3" fmla="*/ 0 h 364"/>
                    <a:gd name="T4" fmla="*/ 197 w 229"/>
                    <a:gd name="T5" fmla="*/ 168 h 364"/>
                    <a:gd name="T6" fmla="*/ 229 w 229"/>
                    <a:gd name="T7" fmla="*/ 195 h 364"/>
                    <a:gd name="T8" fmla="*/ 203 w 229"/>
                    <a:gd name="T9" fmla="*/ 244 h 364"/>
                    <a:gd name="T10" fmla="*/ 228 w 229"/>
                    <a:gd name="T11" fmla="*/ 292 h 364"/>
                    <a:gd name="T12" fmla="*/ 76 w 229"/>
                    <a:gd name="T13" fmla="*/ 309 h 364"/>
                    <a:gd name="T14" fmla="*/ 83 w 229"/>
                    <a:gd name="T15" fmla="*/ 350 h 364"/>
                    <a:gd name="T16" fmla="*/ 60 w 229"/>
                    <a:gd name="T17" fmla="*/ 364 h 364"/>
                    <a:gd name="T18" fmla="*/ 42 w 229"/>
                    <a:gd name="T19" fmla="*/ 312 h 364"/>
                    <a:gd name="T20" fmla="*/ 32 w 229"/>
                    <a:gd name="T21" fmla="*/ 354 h 364"/>
                    <a:gd name="T22" fmla="*/ 13 w 229"/>
                    <a:gd name="T23" fmla="*/ 350 h 364"/>
                    <a:gd name="T24" fmla="*/ 7 w 229"/>
                    <a:gd name="T25" fmla="*/ 308 h 364"/>
                    <a:gd name="T26" fmla="*/ 1 w 229"/>
                    <a:gd name="T27" fmla="*/ 271 h 364"/>
                    <a:gd name="T28" fmla="*/ 0 w 229"/>
                    <a:gd name="T29" fmla="*/ 18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
                    <a:gd name="T46" fmla="*/ 0 h 364"/>
                    <a:gd name="T47" fmla="*/ 229 w 229"/>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 h="364">
                      <a:moveTo>
                        <a:pt x="0" y="18"/>
                      </a:moveTo>
                      <a:lnTo>
                        <a:pt x="149" y="0"/>
                      </a:lnTo>
                      <a:lnTo>
                        <a:pt x="197" y="168"/>
                      </a:lnTo>
                      <a:lnTo>
                        <a:pt x="229" y="195"/>
                      </a:lnTo>
                      <a:lnTo>
                        <a:pt x="203" y="244"/>
                      </a:lnTo>
                      <a:lnTo>
                        <a:pt x="228" y="292"/>
                      </a:lnTo>
                      <a:lnTo>
                        <a:pt x="76" y="309"/>
                      </a:lnTo>
                      <a:lnTo>
                        <a:pt x="83" y="350"/>
                      </a:lnTo>
                      <a:lnTo>
                        <a:pt x="60" y="364"/>
                      </a:lnTo>
                      <a:lnTo>
                        <a:pt x="42" y="312"/>
                      </a:lnTo>
                      <a:lnTo>
                        <a:pt x="32" y="354"/>
                      </a:lnTo>
                      <a:lnTo>
                        <a:pt x="13" y="350"/>
                      </a:lnTo>
                      <a:lnTo>
                        <a:pt x="7" y="308"/>
                      </a:lnTo>
                      <a:lnTo>
                        <a:pt x="1" y="271"/>
                      </a:lnTo>
                      <a:lnTo>
                        <a:pt x="0" y="18"/>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49" name="Freeform 47"/>
                <p:cNvSpPr>
                  <a:spLocks/>
                </p:cNvSpPr>
                <p:nvPr/>
              </p:nvSpPr>
              <p:spPr bwMode="blackWhite">
                <a:xfrm>
                  <a:off x="4451" y="2060"/>
                  <a:ext cx="317" cy="336"/>
                </a:xfrm>
                <a:custGeom>
                  <a:avLst/>
                  <a:gdLst>
                    <a:gd name="T0" fmla="*/ 0 w 317"/>
                    <a:gd name="T1" fmla="*/ 21 h 336"/>
                    <a:gd name="T2" fmla="*/ 3 w 317"/>
                    <a:gd name="T3" fmla="*/ 21 h 336"/>
                    <a:gd name="T4" fmla="*/ 77 w 317"/>
                    <a:gd name="T5" fmla="*/ 7 h 336"/>
                    <a:gd name="T6" fmla="*/ 143 w 317"/>
                    <a:gd name="T7" fmla="*/ 0 h 336"/>
                    <a:gd name="T8" fmla="*/ 133 w 317"/>
                    <a:gd name="T9" fmla="*/ 18 h 336"/>
                    <a:gd name="T10" fmla="*/ 153 w 317"/>
                    <a:gd name="T11" fmla="*/ 18 h 336"/>
                    <a:gd name="T12" fmla="*/ 266 w 317"/>
                    <a:gd name="T13" fmla="*/ 121 h 336"/>
                    <a:gd name="T14" fmla="*/ 311 w 317"/>
                    <a:gd name="T15" fmla="*/ 188 h 336"/>
                    <a:gd name="T16" fmla="*/ 317 w 317"/>
                    <a:gd name="T17" fmla="*/ 233 h 336"/>
                    <a:gd name="T18" fmla="*/ 302 w 317"/>
                    <a:gd name="T19" fmla="*/ 244 h 336"/>
                    <a:gd name="T20" fmla="*/ 311 w 317"/>
                    <a:gd name="T21" fmla="*/ 289 h 336"/>
                    <a:gd name="T22" fmla="*/ 279 w 317"/>
                    <a:gd name="T23" fmla="*/ 291 h 336"/>
                    <a:gd name="T24" fmla="*/ 279 w 317"/>
                    <a:gd name="T25" fmla="*/ 330 h 336"/>
                    <a:gd name="T26" fmla="*/ 254 w 317"/>
                    <a:gd name="T27" fmla="*/ 311 h 336"/>
                    <a:gd name="T28" fmla="*/ 91 w 317"/>
                    <a:gd name="T29" fmla="*/ 336 h 336"/>
                    <a:gd name="T30" fmla="*/ 54 w 317"/>
                    <a:gd name="T31" fmla="*/ 263 h 336"/>
                    <a:gd name="T32" fmla="*/ 80 w 317"/>
                    <a:gd name="T33" fmla="*/ 214 h 336"/>
                    <a:gd name="T34" fmla="*/ 46 w 317"/>
                    <a:gd name="T35" fmla="*/ 189 h 336"/>
                    <a:gd name="T36" fmla="*/ 0 w 317"/>
                    <a:gd name="T37" fmla="*/ 21 h 3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36"/>
                    <a:gd name="T59" fmla="*/ 317 w 317"/>
                    <a:gd name="T60" fmla="*/ 336 h 3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36">
                      <a:moveTo>
                        <a:pt x="0" y="21"/>
                      </a:moveTo>
                      <a:lnTo>
                        <a:pt x="3" y="21"/>
                      </a:lnTo>
                      <a:lnTo>
                        <a:pt x="77" y="7"/>
                      </a:lnTo>
                      <a:lnTo>
                        <a:pt x="143" y="0"/>
                      </a:lnTo>
                      <a:lnTo>
                        <a:pt x="133" y="18"/>
                      </a:lnTo>
                      <a:lnTo>
                        <a:pt x="153" y="18"/>
                      </a:lnTo>
                      <a:lnTo>
                        <a:pt x="266" y="121"/>
                      </a:lnTo>
                      <a:lnTo>
                        <a:pt x="311" y="188"/>
                      </a:lnTo>
                      <a:lnTo>
                        <a:pt x="317" y="233"/>
                      </a:lnTo>
                      <a:lnTo>
                        <a:pt x="302" y="244"/>
                      </a:lnTo>
                      <a:lnTo>
                        <a:pt x="311" y="289"/>
                      </a:lnTo>
                      <a:lnTo>
                        <a:pt x="279" y="291"/>
                      </a:lnTo>
                      <a:lnTo>
                        <a:pt x="279" y="330"/>
                      </a:lnTo>
                      <a:lnTo>
                        <a:pt x="254" y="311"/>
                      </a:lnTo>
                      <a:lnTo>
                        <a:pt x="91" y="336"/>
                      </a:lnTo>
                      <a:lnTo>
                        <a:pt x="54" y="263"/>
                      </a:lnTo>
                      <a:lnTo>
                        <a:pt x="80" y="214"/>
                      </a:lnTo>
                      <a:lnTo>
                        <a:pt x="46" y="189"/>
                      </a:lnTo>
                      <a:lnTo>
                        <a:pt x="0" y="2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0" name="Freeform 48"/>
                <p:cNvSpPr>
                  <a:spLocks/>
                </p:cNvSpPr>
                <p:nvPr/>
              </p:nvSpPr>
              <p:spPr bwMode="blackWhite">
                <a:xfrm>
                  <a:off x="4584" y="2015"/>
                  <a:ext cx="289" cy="234"/>
                </a:xfrm>
                <a:custGeom>
                  <a:avLst/>
                  <a:gdLst>
                    <a:gd name="T0" fmla="*/ 11 w 289"/>
                    <a:gd name="T1" fmla="*/ 42 h 234"/>
                    <a:gd name="T2" fmla="*/ 34 w 289"/>
                    <a:gd name="T3" fmla="*/ 19 h 234"/>
                    <a:gd name="T4" fmla="*/ 121 w 289"/>
                    <a:gd name="T5" fmla="*/ 0 h 234"/>
                    <a:gd name="T6" fmla="*/ 147 w 289"/>
                    <a:gd name="T7" fmla="*/ 13 h 234"/>
                    <a:gd name="T8" fmla="*/ 203 w 289"/>
                    <a:gd name="T9" fmla="*/ 3 h 234"/>
                    <a:gd name="T10" fmla="*/ 248 w 289"/>
                    <a:gd name="T11" fmla="*/ 37 h 234"/>
                    <a:gd name="T12" fmla="*/ 289 w 289"/>
                    <a:gd name="T13" fmla="*/ 63 h 234"/>
                    <a:gd name="T14" fmla="*/ 266 w 289"/>
                    <a:gd name="T15" fmla="*/ 133 h 234"/>
                    <a:gd name="T16" fmla="*/ 231 w 289"/>
                    <a:gd name="T17" fmla="*/ 168 h 234"/>
                    <a:gd name="T18" fmla="*/ 193 w 289"/>
                    <a:gd name="T19" fmla="*/ 179 h 234"/>
                    <a:gd name="T20" fmla="*/ 201 w 289"/>
                    <a:gd name="T21" fmla="*/ 207 h 234"/>
                    <a:gd name="T22" fmla="*/ 178 w 289"/>
                    <a:gd name="T23" fmla="*/ 234 h 234"/>
                    <a:gd name="T24" fmla="*/ 133 w 289"/>
                    <a:gd name="T25" fmla="*/ 168 h 234"/>
                    <a:gd name="T26" fmla="*/ 19 w 289"/>
                    <a:gd name="T27" fmla="*/ 63 h 234"/>
                    <a:gd name="T28" fmla="*/ 0 w 289"/>
                    <a:gd name="T29" fmla="*/ 63 h 234"/>
                    <a:gd name="T30" fmla="*/ 11 w 289"/>
                    <a:gd name="T31" fmla="*/ 42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9"/>
                    <a:gd name="T49" fmla="*/ 0 h 234"/>
                    <a:gd name="T50" fmla="*/ 289 w 289"/>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9" h="234">
                      <a:moveTo>
                        <a:pt x="11" y="42"/>
                      </a:moveTo>
                      <a:lnTo>
                        <a:pt x="34" y="19"/>
                      </a:lnTo>
                      <a:lnTo>
                        <a:pt x="121" y="0"/>
                      </a:lnTo>
                      <a:lnTo>
                        <a:pt x="147" y="13"/>
                      </a:lnTo>
                      <a:lnTo>
                        <a:pt x="203" y="3"/>
                      </a:lnTo>
                      <a:lnTo>
                        <a:pt x="248" y="37"/>
                      </a:lnTo>
                      <a:lnTo>
                        <a:pt x="289" y="63"/>
                      </a:lnTo>
                      <a:lnTo>
                        <a:pt x="266" y="133"/>
                      </a:lnTo>
                      <a:lnTo>
                        <a:pt x="231" y="168"/>
                      </a:lnTo>
                      <a:lnTo>
                        <a:pt x="193" y="179"/>
                      </a:lnTo>
                      <a:lnTo>
                        <a:pt x="201" y="207"/>
                      </a:lnTo>
                      <a:lnTo>
                        <a:pt x="178" y="234"/>
                      </a:lnTo>
                      <a:lnTo>
                        <a:pt x="133" y="168"/>
                      </a:lnTo>
                      <a:lnTo>
                        <a:pt x="19" y="63"/>
                      </a:lnTo>
                      <a:lnTo>
                        <a:pt x="0" y="63"/>
                      </a:lnTo>
                      <a:lnTo>
                        <a:pt x="11" y="42"/>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1" name="Freeform 49"/>
                <p:cNvSpPr>
                  <a:spLocks/>
                </p:cNvSpPr>
                <p:nvPr/>
              </p:nvSpPr>
              <p:spPr bwMode="blackWhite">
                <a:xfrm>
                  <a:off x="4378" y="2349"/>
                  <a:ext cx="542" cy="375"/>
                </a:xfrm>
                <a:custGeom>
                  <a:avLst/>
                  <a:gdLst>
                    <a:gd name="T0" fmla="*/ 0 w 542"/>
                    <a:gd name="T1" fmla="*/ 37 h 375"/>
                    <a:gd name="T2" fmla="*/ 149 w 542"/>
                    <a:gd name="T3" fmla="*/ 22 h 375"/>
                    <a:gd name="T4" fmla="*/ 165 w 542"/>
                    <a:gd name="T5" fmla="*/ 47 h 375"/>
                    <a:gd name="T6" fmla="*/ 324 w 542"/>
                    <a:gd name="T7" fmla="*/ 22 h 375"/>
                    <a:gd name="T8" fmla="*/ 352 w 542"/>
                    <a:gd name="T9" fmla="*/ 42 h 375"/>
                    <a:gd name="T10" fmla="*/ 352 w 542"/>
                    <a:gd name="T11" fmla="*/ 3 h 375"/>
                    <a:gd name="T12" fmla="*/ 350 w 542"/>
                    <a:gd name="T13" fmla="*/ 0 h 375"/>
                    <a:gd name="T14" fmla="*/ 381 w 542"/>
                    <a:gd name="T15" fmla="*/ 2 h 375"/>
                    <a:gd name="T16" fmla="*/ 415 w 542"/>
                    <a:gd name="T17" fmla="*/ 61 h 375"/>
                    <a:gd name="T18" fmla="*/ 469 w 542"/>
                    <a:gd name="T19" fmla="*/ 139 h 375"/>
                    <a:gd name="T20" fmla="*/ 495 w 542"/>
                    <a:gd name="T21" fmla="*/ 207 h 375"/>
                    <a:gd name="T22" fmla="*/ 536 w 542"/>
                    <a:gd name="T23" fmla="*/ 255 h 375"/>
                    <a:gd name="T24" fmla="*/ 542 w 542"/>
                    <a:gd name="T25" fmla="*/ 324 h 375"/>
                    <a:gd name="T26" fmla="*/ 529 w 542"/>
                    <a:gd name="T27" fmla="*/ 365 h 375"/>
                    <a:gd name="T28" fmla="*/ 472 w 542"/>
                    <a:gd name="T29" fmla="*/ 375 h 375"/>
                    <a:gd name="T30" fmla="*/ 463 w 542"/>
                    <a:gd name="T31" fmla="*/ 358 h 375"/>
                    <a:gd name="T32" fmla="*/ 423 w 542"/>
                    <a:gd name="T33" fmla="*/ 333 h 375"/>
                    <a:gd name="T34" fmla="*/ 410 w 542"/>
                    <a:gd name="T35" fmla="*/ 307 h 375"/>
                    <a:gd name="T36" fmla="*/ 399 w 542"/>
                    <a:gd name="T37" fmla="*/ 298 h 375"/>
                    <a:gd name="T38" fmla="*/ 393 w 542"/>
                    <a:gd name="T39" fmla="*/ 274 h 375"/>
                    <a:gd name="T40" fmla="*/ 384 w 542"/>
                    <a:gd name="T41" fmla="*/ 281 h 375"/>
                    <a:gd name="T42" fmla="*/ 352 w 542"/>
                    <a:gd name="T43" fmla="*/ 249 h 375"/>
                    <a:gd name="T44" fmla="*/ 359 w 542"/>
                    <a:gd name="T45" fmla="*/ 220 h 375"/>
                    <a:gd name="T46" fmla="*/ 352 w 542"/>
                    <a:gd name="T47" fmla="*/ 204 h 375"/>
                    <a:gd name="T48" fmla="*/ 342 w 542"/>
                    <a:gd name="T49" fmla="*/ 209 h 375"/>
                    <a:gd name="T50" fmla="*/ 343 w 542"/>
                    <a:gd name="T51" fmla="*/ 227 h 375"/>
                    <a:gd name="T52" fmla="*/ 333 w 542"/>
                    <a:gd name="T53" fmla="*/ 204 h 375"/>
                    <a:gd name="T54" fmla="*/ 334 w 542"/>
                    <a:gd name="T55" fmla="*/ 151 h 375"/>
                    <a:gd name="T56" fmla="*/ 314 w 542"/>
                    <a:gd name="T57" fmla="*/ 120 h 375"/>
                    <a:gd name="T58" fmla="*/ 263 w 542"/>
                    <a:gd name="T59" fmla="*/ 94 h 375"/>
                    <a:gd name="T60" fmla="*/ 238 w 542"/>
                    <a:gd name="T61" fmla="*/ 65 h 375"/>
                    <a:gd name="T62" fmla="*/ 209 w 542"/>
                    <a:gd name="T63" fmla="*/ 62 h 375"/>
                    <a:gd name="T64" fmla="*/ 198 w 542"/>
                    <a:gd name="T65" fmla="*/ 80 h 375"/>
                    <a:gd name="T66" fmla="*/ 155 w 542"/>
                    <a:gd name="T67" fmla="*/ 93 h 375"/>
                    <a:gd name="T68" fmla="*/ 131 w 542"/>
                    <a:gd name="T69" fmla="*/ 80 h 375"/>
                    <a:gd name="T70" fmla="*/ 119 w 542"/>
                    <a:gd name="T71" fmla="*/ 61 h 375"/>
                    <a:gd name="T72" fmla="*/ 39 w 542"/>
                    <a:gd name="T73" fmla="*/ 78 h 375"/>
                    <a:gd name="T74" fmla="*/ 22 w 542"/>
                    <a:gd name="T75" fmla="*/ 64 h 375"/>
                    <a:gd name="T76" fmla="*/ 4 w 542"/>
                    <a:gd name="T77" fmla="*/ 79 h 375"/>
                    <a:gd name="T78" fmla="*/ 0 w 542"/>
                    <a:gd name="T79" fmla="*/ 3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2"/>
                    <a:gd name="T121" fmla="*/ 0 h 375"/>
                    <a:gd name="T122" fmla="*/ 542 w 542"/>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2" h="375">
                      <a:moveTo>
                        <a:pt x="0" y="37"/>
                      </a:moveTo>
                      <a:lnTo>
                        <a:pt x="149" y="22"/>
                      </a:lnTo>
                      <a:lnTo>
                        <a:pt x="165" y="47"/>
                      </a:lnTo>
                      <a:lnTo>
                        <a:pt x="324" y="22"/>
                      </a:lnTo>
                      <a:lnTo>
                        <a:pt x="352" y="42"/>
                      </a:lnTo>
                      <a:lnTo>
                        <a:pt x="352" y="3"/>
                      </a:lnTo>
                      <a:lnTo>
                        <a:pt x="350" y="0"/>
                      </a:lnTo>
                      <a:lnTo>
                        <a:pt x="381" y="2"/>
                      </a:lnTo>
                      <a:lnTo>
                        <a:pt x="415" y="61"/>
                      </a:lnTo>
                      <a:lnTo>
                        <a:pt x="469" y="139"/>
                      </a:lnTo>
                      <a:lnTo>
                        <a:pt x="495" y="207"/>
                      </a:lnTo>
                      <a:lnTo>
                        <a:pt x="536" y="255"/>
                      </a:lnTo>
                      <a:lnTo>
                        <a:pt x="542" y="324"/>
                      </a:lnTo>
                      <a:lnTo>
                        <a:pt x="529" y="365"/>
                      </a:lnTo>
                      <a:lnTo>
                        <a:pt x="472" y="375"/>
                      </a:lnTo>
                      <a:lnTo>
                        <a:pt x="463" y="358"/>
                      </a:lnTo>
                      <a:lnTo>
                        <a:pt x="423" y="333"/>
                      </a:lnTo>
                      <a:lnTo>
                        <a:pt x="410" y="307"/>
                      </a:lnTo>
                      <a:lnTo>
                        <a:pt x="399" y="298"/>
                      </a:lnTo>
                      <a:lnTo>
                        <a:pt x="393" y="274"/>
                      </a:lnTo>
                      <a:lnTo>
                        <a:pt x="384" y="281"/>
                      </a:lnTo>
                      <a:lnTo>
                        <a:pt x="352" y="249"/>
                      </a:lnTo>
                      <a:lnTo>
                        <a:pt x="359" y="220"/>
                      </a:lnTo>
                      <a:lnTo>
                        <a:pt x="352" y="204"/>
                      </a:lnTo>
                      <a:lnTo>
                        <a:pt x="342" y="209"/>
                      </a:lnTo>
                      <a:lnTo>
                        <a:pt x="343" y="227"/>
                      </a:lnTo>
                      <a:lnTo>
                        <a:pt x="333" y="204"/>
                      </a:lnTo>
                      <a:lnTo>
                        <a:pt x="334" y="151"/>
                      </a:lnTo>
                      <a:lnTo>
                        <a:pt x="314" y="120"/>
                      </a:lnTo>
                      <a:lnTo>
                        <a:pt x="263" y="94"/>
                      </a:lnTo>
                      <a:lnTo>
                        <a:pt x="238" y="65"/>
                      </a:lnTo>
                      <a:lnTo>
                        <a:pt x="209" y="62"/>
                      </a:lnTo>
                      <a:lnTo>
                        <a:pt x="198" y="80"/>
                      </a:lnTo>
                      <a:lnTo>
                        <a:pt x="155" y="93"/>
                      </a:lnTo>
                      <a:lnTo>
                        <a:pt x="131" y="80"/>
                      </a:lnTo>
                      <a:lnTo>
                        <a:pt x="119" y="61"/>
                      </a:lnTo>
                      <a:lnTo>
                        <a:pt x="39" y="78"/>
                      </a:lnTo>
                      <a:lnTo>
                        <a:pt x="22" y="64"/>
                      </a:lnTo>
                      <a:lnTo>
                        <a:pt x="4" y="79"/>
                      </a:lnTo>
                      <a:lnTo>
                        <a:pt x="0" y="37"/>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2" name="Freeform 50"/>
                <p:cNvSpPr>
                  <a:spLocks/>
                </p:cNvSpPr>
                <p:nvPr/>
              </p:nvSpPr>
              <p:spPr bwMode="blackWhite">
                <a:xfrm>
                  <a:off x="4527" y="1854"/>
                  <a:ext cx="499" cy="224"/>
                </a:xfrm>
                <a:custGeom>
                  <a:avLst/>
                  <a:gdLst>
                    <a:gd name="T0" fmla="*/ 17 w 499"/>
                    <a:gd name="T1" fmla="*/ 165 h 224"/>
                    <a:gd name="T2" fmla="*/ 0 w 499"/>
                    <a:gd name="T3" fmla="*/ 213 h 224"/>
                    <a:gd name="T4" fmla="*/ 65 w 499"/>
                    <a:gd name="T5" fmla="*/ 206 h 224"/>
                    <a:gd name="T6" fmla="*/ 90 w 499"/>
                    <a:gd name="T7" fmla="*/ 185 h 224"/>
                    <a:gd name="T8" fmla="*/ 178 w 499"/>
                    <a:gd name="T9" fmla="*/ 161 h 224"/>
                    <a:gd name="T10" fmla="*/ 202 w 499"/>
                    <a:gd name="T11" fmla="*/ 174 h 224"/>
                    <a:gd name="T12" fmla="*/ 260 w 499"/>
                    <a:gd name="T13" fmla="*/ 165 h 224"/>
                    <a:gd name="T14" fmla="*/ 260 w 499"/>
                    <a:gd name="T15" fmla="*/ 169 h 224"/>
                    <a:gd name="T16" fmla="*/ 346 w 499"/>
                    <a:gd name="T17" fmla="*/ 224 h 224"/>
                    <a:gd name="T18" fmla="*/ 397 w 499"/>
                    <a:gd name="T19" fmla="*/ 207 h 224"/>
                    <a:gd name="T20" fmla="*/ 426 w 499"/>
                    <a:gd name="T21" fmla="*/ 146 h 224"/>
                    <a:gd name="T22" fmla="*/ 475 w 499"/>
                    <a:gd name="T23" fmla="*/ 129 h 224"/>
                    <a:gd name="T24" fmla="*/ 499 w 499"/>
                    <a:gd name="T25" fmla="*/ 83 h 224"/>
                    <a:gd name="T26" fmla="*/ 497 w 499"/>
                    <a:gd name="T27" fmla="*/ 29 h 224"/>
                    <a:gd name="T28" fmla="*/ 491 w 499"/>
                    <a:gd name="T29" fmla="*/ 74 h 224"/>
                    <a:gd name="T30" fmla="*/ 464 w 499"/>
                    <a:gd name="T31" fmla="*/ 113 h 224"/>
                    <a:gd name="T32" fmla="*/ 453 w 499"/>
                    <a:gd name="T33" fmla="*/ 109 h 224"/>
                    <a:gd name="T34" fmla="*/ 416 w 499"/>
                    <a:gd name="T35" fmla="*/ 120 h 224"/>
                    <a:gd name="T36" fmla="*/ 416 w 499"/>
                    <a:gd name="T37" fmla="*/ 107 h 224"/>
                    <a:gd name="T38" fmla="*/ 453 w 499"/>
                    <a:gd name="T39" fmla="*/ 94 h 224"/>
                    <a:gd name="T40" fmla="*/ 419 w 499"/>
                    <a:gd name="T41" fmla="*/ 90 h 224"/>
                    <a:gd name="T42" fmla="*/ 457 w 499"/>
                    <a:gd name="T43" fmla="*/ 78 h 224"/>
                    <a:gd name="T44" fmla="*/ 472 w 499"/>
                    <a:gd name="T45" fmla="*/ 85 h 224"/>
                    <a:gd name="T46" fmla="*/ 480 w 499"/>
                    <a:gd name="T47" fmla="*/ 41 h 224"/>
                    <a:gd name="T48" fmla="*/ 470 w 499"/>
                    <a:gd name="T49" fmla="*/ 32 h 224"/>
                    <a:gd name="T50" fmla="*/ 425 w 499"/>
                    <a:gd name="T51" fmla="*/ 49 h 224"/>
                    <a:gd name="T52" fmla="*/ 426 w 499"/>
                    <a:gd name="T53" fmla="*/ 23 h 224"/>
                    <a:gd name="T54" fmla="*/ 445 w 499"/>
                    <a:gd name="T55" fmla="*/ 30 h 224"/>
                    <a:gd name="T56" fmla="*/ 470 w 499"/>
                    <a:gd name="T57" fmla="*/ 10 h 224"/>
                    <a:gd name="T58" fmla="*/ 456 w 499"/>
                    <a:gd name="T59" fmla="*/ 0 h 224"/>
                    <a:gd name="T60" fmla="*/ 307 w 499"/>
                    <a:gd name="T61" fmla="*/ 35 h 224"/>
                    <a:gd name="T62" fmla="*/ 125 w 499"/>
                    <a:gd name="T63" fmla="*/ 73 h 224"/>
                    <a:gd name="T64" fmla="*/ 41 w 499"/>
                    <a:gd name="T65" fmla="*/ 164 h 224"/>
                    <a:gd name="T66" fmla="*/ 17 w 499"/>
                    <a:gd name="T67" fmla="*/ 165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9"/>
                    <a:gd name="T103" fmla="*/ 0 h 224"/>
                    <a:gd name="T104" fmla="*/ 499 w 499"/>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9" h="224">
                      <a:moveTo>
                        <a:pt x="17" y="165"/>
                      </a:moveTo>
                      <a:lnTo>
                        <a:pt x="0" y="213"/>
                      </a:lnTo>
                      <a:lnTo>
                        <a:pt x="65" y="206"/>
                      </a:lnTo>
                      <a:lnTo>
                        <a:pt x="90" y="185"/>
                      </a:lnTo>
                      <a:lnTo>
                        <a:pt x="178" y="161"/>
                      </a:lnTo>
                      <a:lnTo>
                        <a:pt x="202" y="174"/>
                      </a:lnTo>
                      <a:lnTo>
                        <a:pt x="260" y="165"/>
                      </a:lnTo>
                      <a:lnTo>
                        <a:pt x="260" y="169"/>
                      </a:lnTo>
                      <a:lnTo>
                        <a:pt x="346" y="224"/>
                      </a:lnTo>
                      <a:lnTo>
                        <a:pt x="397" y="207"/>
                      </a:lnTo>
                      <a:lnTo>
                        <a:pt x="426" y="146"/>
                      </a:lnTo>
                      <a:lnTo>
                        <a:pt x="475" y="129"/>
                      </a:lnTo>
                      <a:lnTo>
                        <a:pt x="499" y="83"/>
                      </a:lnTo>
                      <a:lnTo>
                        <a:pt x="497" y="29"/>
                      </a:lnTo>
                      <a:lnTo>
                        <a:pt x="491" y="74"/>
                      </a:lnTo>
                      <a:lnTo>
                        <a:pt x="464" y="113"/>
                      </a:lnTo>
                      <a:lnTo>
                        <a:pt x="453" y="109"/>
                      </a:lnTo>
                      <a:lnTo>
                        <a:pt x="416" y="120"/>
                      </a:lnTo>
                      <a:lnTo>
                        <a:pt x="416" y="107"/>
                      </a:lnTo>
                      <a:lnTo>
                        <a:pt x="453" y="94"/>
                      </a:lnTo>
                      <a:lnTo>
                        <a:pt x="419" y="90"/>
                      </a:lnTo>
                      <a:lnTo>
                        <a:pt x="457" y="78"/>
                      </a:lnTo>
                      <a:lnTo>
                        <a:pt x="472" y="85"/>
                      </a:lnTo>
                      <a:lnTo>
                        <a:pt x="480" y="41"/>
                      </a:lnTo>
                      <a:lnTo>
                        <a:pt x="470" y="32"/>
                      </a:lnTo>
                      <a:lnTo>
                        <a:pt x="425" y="49"/>
                      </a:lnTo>
                      <a:lnTo>
                        <a:pt x="426" y="23"/>
                      </a:lnTo>
                      <a:lnTo>
                        <a:pt x="445" y="30"/>
                      </a:lnTo>
                      <a:lnTo>
                        <a:pt x="470" y="10"/>
                      </a:lnTo>
                      <a:lnTo>
                        <a:pt x="456" y="0"/>
                      </a:lnTo>
                      <a:lnTo>
                        <a:pt x="307" y="35"/>
                      </a:lnTo>
                      <a:lnTo>
                        <a:pt x="125" y="73"/>
                      </a:lnTo>
                      <a:lnTo>
                        <a:pt x="41" y="164"/>
                      </a:lnTo>
                      <a:lnTo>
                        <a:pt x="17" y="165"/>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3" name="Freeform 51"/>
                <p:cNvSpPr>
                  <a:spLocks/>
                </p:cNvSpPr>
                <p:nvPr/>
              </p:nvSpPr>
              <p:spPr bwMode="blackWhite">
                <a:xfrm>
                  <a:off x="4547" y="1670"/>
                  <a:ext cx="436" cy="277"/>
                </a:xfrm>
                <a:custGeom>
                  <a:avLst/>
                  <a:gdLst>
                    <a:gd name="T0" fmla="*/ 72 w 436"/>
                    <a:gd name="T1" fmla="*/ 194 h 277"/>
                    <a:gd name="T2" fmla="*/ 59 w 436"/>
                    <a:gd name="T3" fmla="*/ 222 h 277"/>
                    <a:gd name="T4" fmla="*/ 41 w 436"/>
                    <a:gd name="T5" fmla="*/ 230 h 277"/>
                    <a:gd name="T6" fmla="*/ 40 w 436"/>
                    <a:gd name="T7" fmla="*/ 248 h 277"/>
                    <a:gd name="T8" fmla="*/ 2 w 436"/>
                    <a:gd name="T9" fmla="*/ 262 h 277"/>
                    <a:gd name="T10" fmla="*/ 0 w 436"/>
                    <a:gd name="T11" fmla="*/ 277 h 277"/>
                    <a:gd name="T12" fmla="*/ 104 w 436"/>
                    <a:gd name="T13" fmla="*/ 259 h 277"/>
                    <a:gd name="T14" fmla="*/ 292 w 436"/>
                    <a:gd name="T15" fmla="*/ 219 h 277"/>
                    <a:gd name="T16" fmla="*/ 436 w 436"/>
                    <a:gd name="T17" fmla="*/ 183 h 277"/>
                    <a:gd name="T18" fmla="*/ 436 w 436"/>
                    <a:gd name="T19" fmla="*/ 155 h 277"/>
                    <a:gd name="T20" fmla="*/ 420 w 436"/>
                    <a:gd name="T21" fmla="*/ 147 h 277"/>
                    <a:gd name="T22" fmla="*/ 408 w 436"/>
                    <a:gd name="T23" fmla="*/ 161 h 277"/>
                    <a:gd name="T24" fmla="*/ 400 w 436"/>
                    <a:gd name="T25" fmla="*/ 123 h 277"/>
                    <a:gd name="T26" fmla="*/ 408 w 436"/>
                    <a:gd name="T27" fmla="*/ 90 h 277"/>
                    <a:gd name="T28" fmla="*/ 354 w 436"/>
                    <a:gd name="T29" fmla="*/ 65 h 277"/>
                    <a:gd name="T30" fmla="*/ 317 w 436"/>
                    <a:gd name="T31" fmla="*/ 71 h 277"/>
                    <a:gd name="T32" fmla="*/ 316 w 436"/>
                    <a:gd name="T33" fmla="*/ 20 h 277"/>
                    <a:gd name="T34" fmla="*/ 278 w 436"/>
                    <a:gd name="T35" fmla="*/ 0 h 277"/>
                    <a:gd name="T36" fmla="*/ 249 w 436"/>
                    <a:gd name="T37" fmla="*/ 12 h 277"/>
                    <a:gd name="T38" fmla="*/ 230 w 436"/>
                    <a:gd name="T39" fmla="*/ 61 h 277"/>
                    <a:gd name="T40" fmla="*/ 197 w 436"/>
                    <a:gd name="T41" fmla="*/ 80 h 277"/>
                    <a:gd name="T42" fmla="*/ 183 w 436"/>
                    <a:gd name="T43" fmla="*/ 156 h 277"/>
                    <a:gd name="T44" fmla="*/ 128 w 436"/>
                    <a:gd name="T45" fmla="*/ 194 h 277"/>
                    <a:gd name="T46" fmla="*/ 84 w 436"/>
                    <a:gd name="T47" fmla="*/ 209 h 277"/>
                    <a:gd name="T48" fmla="*/ 72 w 436"/>
                    <a:gd name="T49" fmla="*/ 194 h 2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6"/>
                    <a:gd name="T76" fmla="*/ 0 h 277"/>
                    <a:gd name="T77" fmla="*/ 436 w 436"/>
                    <a:gd name="T78" fmla="*/ 277 h 2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6" h="277">
                      <a:moveTo>
                        <a:pt x="72" y="194"/>
                      </a:moveTo>
                      <a:lnTo>
                        <a:pt x="59" y="222"/>
                      </a:lnTo>
                      <a:lnTo>
                        <a:pt x="41" y="230"/>
                      </a:lnTo>
                      <a:lnTo>
                        <a:pt x="40" y="248"/>
                      </a:lnTo>
                      <a:lnTo>
                        <a:pt x="2" y="262"/>
                      </a:lnTo>
                      <a:lnTo>
                        <a:pt x="0" y="277"/>
                      </a:lnTo>
                      <a:lnTo>
                        <a:pt x="104" y="259"/>
                      </a:lnTo>
                      <a:lnTo>
                        <a:pt x="292" y="219"/>
                      </a:lnTo>
                      <a:lnTo>
                        <a:pt x="436" y="183"/>
                      </a:lnTo>
                      <a:lnTo>
                        <a:pt x="436" y="155"/>
                      </a:lnTo>
                      <a:lnTo>
                        <a:pt x="420" y="147"/>
                      </a:lnTo>
                      <a:lnTo>
                        <a:pt x="408" y="161"/>
                      </a:lnTo>
                      <a:lnTo>
                        <a:pt x="400" y="123"/>
                      </a:lnTo>
                      <a:lnTo>
                        <a:pt x="408" y="90"/>
                      </a:lnTo>
                      <a:lnTo>
                        <a:pt x="354" y="65"/>
                      </a:lnTo>
                      <a:lnTo>
                        <a:pt x="317" y="71"/>
                      </a:lnTo>
                      <a:lnTo>
                        <a:pt x="316" y="20"/>
                      </a:lnTo>
                      <a:lnTo>
                        <a:pt x="278" y="0"/>
                      </a:lnTo>
                      <a:lnTo>
                        <a:pt x="249" y="12"/>
                      </a:lnTo>
                      <a:lnTo>
                        <a:pt x="230" y="61"/>
                      </a:lnTo>
                      <a:lnTo>
                        <a:pt x="197" y="80"/>
                      </a:lnTo>
                      <a:lnTo>
                        <a:pt x="183" y="156"/>
                      </a:lnTo>
                      <a:lnTo>
                        <a:pt x="128" y="194"/>
                      </a:lnTo>
                      <a:lnTo>
                        <a:pt x="84" y="209"/>
                      </a:lnTo>
                      <a:lnTo>
                        <a:pt x="72" y="194"/>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4" name="Freeform 52"/>
                <p:cNvSpPr>
                  <a:spLocks/>
                </p:cNvSpPr>
                <p:nvPr/>
              </p:nvSpPr>
              <p:spPr bwMode="blackWhite">
                <a:xfrm>
                  <a:off x="4578" y="1615"/>
                  <a:ext cx="247" cy="264"/>
                </a:xfrm>
                <a:custGeom>
                  <a:avLst/>
                  <a:gdLst>
                    <a:gd name="T0" fmla="*/ 25 w 247"/>
                    <a:gd name="T1" fmla="*/ 138 h 264"/>
                    <a:gd name="T2" fmla="*/ 6 w 247"/>
                    <a:gd name="T3" fmla="*/ 133 h 264"/>
                    <a:gd name="T4" fmla="*/ 0 w 247"/>
                    <a:gd name="T5" fmla="*/ 175 h 264"/>
                    <a:gd name="T6" fmla="*/ 6 w 247"/>
                    <a:gd name="T7" fmla="*/ 219 h 264"/>
                    <a:gd name="T8" fmla="*/ 42 w 247"/>
                    <a:gd name="T9" fmla="*/ 249 h 264"/>
                    <a:gd name="T10" fmla="*/ 51 w 247"/>
                    <a:gd name="T11" fmla="*/ 264 h 264"/>
                    <a:gd name="T12" fmla="*/ 96 w 247"/>
                    <a:gd name="T13" fmla="*/ 249 h 264"/>
                    <a:gd name="T14" fmla="*/ 150 w 247"/>
                    <a:gd name="T15" fmla="*/ 214 h 264"/>
                    <a:gd name="T16" fmla="*/ 166 w 247"/>
                    <a:gd name="T17" fmla="*/ 136 h 264"/>
                    <a:gd name="T18" fmla="*/ 200 w 247"/>
                    <a:gd name="T19" fmla="*/ 116 h 264"/>
                    <a:gd name="T20" fmla="*/ 219 w 247"/>
                    <a:gd name="T21" fmla="*/ 68 h 264"/>
                    <a:gd name="T22" fmla="*/ 247 w 247"/>
                    <a:gd name="T23" fmla="*/ 55 h 264"/>
                    <a:gd name="T24" fmla="*/ 211 w 247"/>
                    <a:gd name="T25" fmla="*/ 49 h 264"/>
                    <a:gd name="T26" fmla="*/ 149 w 247"/>
                    <a:gd name="T27" fmla="*/ 83 h 264"/>
                    <a:gd name="T28" fmla="*/ 139 w 247"/>
                    <a:gd name="T29" fmla="*/ 50 h 264"/>
                    <a:gd name="T30" fmla="*/ 85 w 247"/>
                    <a:gd name="T31" fmla="*/ 53 h 264"/>
                    <a:gd name="T32" fmla="*/ 73 w 247"/>
                    <a:gd name="T33" fmla="*/ 0 h 264"/>
                    <a:gd name="T34" fmla="*/ 59 w 247"/>
                    <a:gd name="T35" fmla="*/ 14 h 264"/>
                    <a:gd name="T36" fmla="*/ 63 w 247"/>
                    <a:gd name="T37" fmla="*/ 90 h 264"/>
                    <a:gd name="T38" fmla="*/ 39 w 247"/>
                    <a:gd name="T39" fmla="*/ 96 h 264"/>
                    <a:gd name="T40" fmla="*/ 25 w 247"/>
                    <a:gd name="T41" fmla="*/ 138 h 2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64"/>
                    <a:gd name="T65" fmla="*/ 247 w 247"/>
                    <a:gd name="T66" fmla="*/ 264 h 2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64">
                      <a:moveTo>
                        <a:pt x="25" y="138"/>
                      </a:moveTo>
                      <a:lnTo>
                        <a:pt x="6" y="133"/>
                      </a:lnTo>
                      <a:lnTo>
                        <a:pt x="0" y="175"/>
                      </a:lnTo>
                      <a:lnTo>
                        <a:pt x="6" y="219"/>
                      </a:lnTo>
                      <a:lnTo>
                        <a:pt x="42" y="249"/>
                      </a:lnTo>
                      <a:lnTo>
                        <a:pt x="51" y="264"/>
                      </a:lnTo>
                      <a:lnTo>
                        <a:pt x="96" y="249"/>
                      </a:lnTo>
                      <a:lnTo>
                        <a:pt x="150" y="214"/>
                      </a:lnTo>
                      <a:lnTo>
                        <a:pt x="166" y="136"/>
                      </a:lnTo>
                      <a:lnTo>
                        <a:pt x="200" y="116"/>
                      </a:lnTo>
                      <a:lnTo>
                        <a:pt x="219" y="68"/>
                      </a:lnTo>
                      <a:lnTo>
                        <a:pt x="247" y="55"/>
                      </a:lnTo>
                      <a:lnTo>
                        <a:pt x="211" y="49"/>
                      </a:lnTo>
                      <a:lnTo>
                        <a:pt x="149" y="83"/>
                      </a:lnTo>
                      <a:lnTo>
                        <a:pt x="139" y="50"/>
                      </a:lnTo>
                      <a:lnTo>
                        <a:pt x="85" y="53"/>
                      </a:lnTo>
                      <a:lnTo>
                        <a:pt x="73" y="0"/>
                      </a:lnTo>
                      <a:lnTo>
                        <a:pt x="59" y="14"/>
                      </a:lnTo>
                      <a:lnTo>
                        <a:pt x="63" y="90"/>
                      </a:lnTo>
                      <a:lnTo>
                        <a:pt x="39" y="96"/>
                      </a:lnTo>
                      <a:lnTo>
                        <a:pt x="25" y="138"/>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5" name="Freeform 53"/>
                <p:cNvSpPr>
                  <a:spLocks/>
                </p:cNvSpPr>
                <p:nvPr/>
              </p:nvSpPr>
              <p:spPr bwMode="blackWhite">
                <a:xfrm>
                  <a:off x="4929" y="1619"/>
                  <a:ext cx="70" cy="89"/>
                </a:xfrm>
                <a:custGeom>
                  <a:avLst/>
                  <a:gdLst>
                    <a:gd name="T0" fmla="*/ 0 w 70"/>
                    <a:gd name="T1" fmla="*/ 6 h 89"/>
                    <a:gd name="T2" fmla="*/ 15 w 70"/>
                    <a:gd name="T3" fmla="*/ 0 h 89"/>
                    <a:gd name="T4" fmla="*/ 47 w 70"/>
                    <a:gd name="T5" fmla="*/ 20 h 89"/>
                    <a:gd name="T6" fmla="*/ 47 w 70"/>
                    <a:gd name="T7" fmla="*/ 39 h 89"/>
                    <a:gd name="T8" fmla="*/ 69 w 70"/>
                    <a:gd name="T9" fmla="*/ 53 h 89"/>
                    <a:gd name="T10" fmla="*/ 70 w 70"/>
                    <a:gd name="T11" fmla="*/ 79 h 89"/>
                    <a:gd name="T12" fmla="*/ 34 w 70"/>
                    <a:gd name="T13" fmla="*/ 89 h 89"/>
                    <a:gd name="T14" fmla="*/ 0 w 70"/>
                    <a:gd name="T15" fmla="*/ 6 h 89"/>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89"/>
                    <a:gd name="T26" fmla="*/ 70 w 70"/>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89">
                      <a:moveTo>
                        <a:pt x="0" y="6"/>
                      </a:moveTo>
                      <a:lnTo>
                        <a:pt x="15" y="0"/>
                      </a:lnTo>
                      <a:lnTo>
                        <a:pt x="47" y="20"/>
                      </a:lnTo>
                      <a:lnTo>
                        <a:pt x="47" y="39"/>
                      </a:lnTo>
                      <a:lnTo>
                        <a:pt x="69" y="53"/>
                      </a:lnTo>
                      <a:lnTo>
                        <a:pt x="70" y="79"/>
                      </a:lnTo>
                      <a:lnTo>
                        <a:pt x="34" y="89"/>
                      </a:lnTo>
                      <a:lnTo>
                        <a:pt x="0" y="6"/>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6" name="Freeform 54"/>
                <p:cNvSpPr>
                  <a:spLocks/>
                </p:cNvSpPr>
                <p:nvPr/>
              </p:nvSpPr>
              <p:spPr bwMode="blackWhite">
                <a:xfrm>
                  <a:off x="4633" y="1446"/>
                  <a:ext cx="334" cy="224"/>
                </a:xfrm>
                <a:custGeom>
                  <a:avLst/>
                  <a:gdLst>
                    <a:gd name="T0" fmla="*/ 30 w 334"/>
                    <a:gd name="T1" fmla="*/ 32 h 224"/>
                    <a:gd name="T2" fmla="*/ 0 w 334"/>
                    <a:gd name="T3" fmla="*/ 62 h 224"/>
                    <a:gd name="T4" fmla="*/ 17 w 334"/>
                    <a:gd name="T5" fmla="*/ 171 h 224"/>
                    <a:gd name="T6" fmla="*/ 30 w 334"/>
                    <a:gd name="T7" fmla="*/ 224 h 224"/>
                    <a:gd name="T8" fmla="*/ 87 w 334"/>
                    <a:gd name="T9" fmla="*/ 220 h 224"/>
                    <a:gd name="T10" fmla="*/ 299 w 334"/>
                    <a:gd name="T11" fmla="*/ 179 h 224"/>
                    <a:gd name="T12" fmla="*/ 313 w 334"/>
                    <a:gd name="T13" fmla="*/ 172 h 224"/>
                    <a:gd name="T14" fmla="*/ 334 w 334"/>
                    <a:gd name="T15" fmla="*/ 122 h 224"/>
                    <a:gd name="T16" fmla="*/ 303 w 334"/>
                    <a:gd name="T17" fmla="*/ 94 h 224"/>
                    <a:gd name="T18" fmla="*/ 320 w 334"/>
                    <a:gd name="T19" fmla="*/ 29 h 224"/>
                    <a:gd name="T20" fmla="*/ 295 w 334"/>
                    <a:gd name="T21" fmla="*/ 23 h 224"/>
                    <a:gd name="T22" fmla="*/ 295 w 334"/>
                    <a:gd name="T23" fmla="*/ 6 h 224"/>
                    <a:gd name="T24" fmla="*/ 285 w 334"/>
                    <a:gd name="T25" fmla="*/ 0 h 224"/>
                    <a:gd name="T26" fmla="*/ 40 w 334"/>
                    <a:gd name="T27" fmla="*/ 46 h 224"/>
                    <a:gd name="T28" fmla="*/ 30 w 334"/>
                    <a:gd name="T29" fmla="*/ 32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4"/>
                    <a:gd name="T46" fmla="*/ 0 h 224"/>
                    <a:gd name="T47" fmla="*/ 334 w 334"/>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4" h="224">
                      <a:moveTo>
                        <a:pt x="30" y="32"/>
                      </a:moveTo>
                      <a:lnTo>
                        <a:pt x="0" y="62"/>
                      </a:lnTo>
                      <a:lnTo>
                        <a:pt x="17" y="171"/>
                      </a:lnTo>
                      <a:lnTo>
                        <a:pt x="30" y="224"/>
                      </a:lnTo>
                      <a:lnTo>
                        <a:pt x="87" y="220"/>
                      </a:lnTo>
                      <a:lnTo>
                        <a:pt x="299" y="179"/>
                      </a:lnTo>
                      <a:lnTo>
                        <a:pt x="313" y="172"/>
                      </a:lnTo>
                      <a:lnTo>
                        <a:pt x="334" y="122"/>
                      </a:lnTo>
                      <a:lnTo>
                        <a:pt x="303" y="94"/>
                      </a:lnTo>
                      <a:lnTo>
                        <a:pt x="320" y="29"/>
                      </a:lnTo>
                      <a:lnTo>
                        <a:pt x="295" y="23"/>
                      </a:lnTo>
                      <a:lnTo>
                        <a:pt x="295" y="6"/>
                      </a:lnTo>
                      <a:lnTo>
                        <a:pt x="285" y="0"/>
                      </a:lnTo>
                      <a:lnTo>
                        <a:pt x="40" y="46"/>
                      </a:lnTo>
                      <a:lnTo>
                        <a:pt x="30" y="32"/>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7" name="Freeform 55"/>
                <p:cNvSpPr>
                  <a:spLocks/>
                </p:cNvSpPr>
                <p:nvPr/>
              </p:nvSpPr>
              <p:spPr bwMode="blackWhite">
                <a:xfrm>
                  <a:off x="4936" y="1472"/>
                  <a:ext cx="88" cy="179"/>
                </a:xfrm>
                <a:custGeom>
                  <a:avLst/>
                  <a:gdLst>
                    <a:gd name="T0" fmla="*/ 16 w 88"/>
                    <a:gd name="T1" fmla="*/ 1 h 179"/>
                    <a:gd name="T2" fmla="*/ 37 w 88"/>
                    <a:gd name="T3" fmla="*/ 0 h 179"/>
                    <a:gd name="T4" fmla="*/ 79 w 88"/>
                    <a:gd name="T5" fmla="*/ 27 h 179"/>
                    <a:gd name="T6" fmla="*/ 73 w 88"/>
                    <a:gd name="T7" fmla="*/ 48 h 179"/>
                    <a:gd name="T8" fmla="*/ 87 w 88"/>
                    <a:gd name="T9" fmla="*/ 62 h 179"/>
                    <a:gd name="T10" fmla="*/ 88 w 88"/>
                    <a:gd name="T11" fmla="*/ 146 h 179"/>
                    <a:gd name="T12" fmla="*/ 74 w 88"/>
                    <a:gd name="T13" fmla="*/ 179 h 179"/>
                    <a:gd name="T14" fmla="*/ 57 w 88"/>
                    <a:gd name="T15" fmla="*/ 167 h 179"/>
                    <a:gd name="T16" fmla="*/ 39 w 88"/>
                    <a:gd name="T17" fmla="*/ 166 h 179"/>
                    <a:gd name="T18" fmla="*/ 8 w 88"/>
                    <a:gd name="T19" fmla="*/ 149 h 179"/>
                    <a:gd name="T20" fmla="*/ 31 w 88"/>
                    <a:gd name="T21" fmla="*/ 96 h 179"/>
                    <a:gd name="T22" fmla="*/ 0 w 88"/>
                    <a:gd name="T23" fmla="*/ 68 h 179"/>
                    <a:gd name="T24" fmla="*/ 16 w 88"/>
                    <a:gd name="T25" fmla="*/ 1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179"/>
                    <a:gd name="T41" fmla="*/ 88 w 88"/>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179">
                      <a:moveTo>
                        <a:pt x="16" y="1"/>
                      </a:moveTo>
                      <a:lnTo>
                        <a:pt x="37" y="0"/>
                      </a:lnTo>
                      <a:lnTo>
                        <a:pt x="79" y="27"/>
                      </a:lnTo>
                      <a:lnTo>
                        <a:pt x="73" y="48"/>
                      </a:lnTo>
                      <a:lnTo>
                        <a:pt x="87" y="62"/>
                      </a:lnTo>
                      <a:lnTo>
                        <a:pt x="88" y="146"/>
                      </a:lnTo>
                      <a:lnTo>
                        <a:pt x="74" y="179"/>
                      </a:lnTo>
                      <a:lnTo>
                        <a:pt x="57" y="167"/>
                      </a:lnTo>
                      <a:lnTo>
                        <a:pt x="39" y="166"/>
                      </a:lnTo>
                      <a:lnTo>
                        <a:pt x="8" y="149"/>
                      </a:lnTo>
                      <a:lnTo>
                        <a:pt x="31" y="96"/>
                      </a:lnTo>
                      <a:lnTo>
                        <a:pt x="0" y="68"/>
                      </a:lnTo>
                      <a:lnTo>
                        <a:pt x="16" y="1"/>
                      </a:lnTo>
                      <a:close/>
                    </a:path>
                  </a:pathLst>
                </a:custGeom>
                <a:solidFill>
                  <a:schemeClr val="accent2">
                    <a:lumMod val="20000"/>
                    <a:lumOff val="80000"/>
                  </a:schemeClr>
                </a:solidFill>
                <a:ln w="9525">
                  <a:solidFill>
                    <a:schemeClr val="accent2">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8" name="Freeform 56"/>
                <p:cNvSpPr>
                  <a:spLocks/>
                </p:cNvSpPr>
                <p:nvPr/>
              </p:nvSpPr>
              <p:spPr bwMode="blackWhite">
                <a:xfrm>
                  <a:off x="4661" y="1193"/>
                  <a:ext cx="371" cy="308"/>
                </a:xfrm>
                <a:custGeom>
                  <a:avLst/>
                  <a:gdLst>
                    <a:gd name="T0" fmla="*/ 29 w 371"/>
                    <a:gd name="T1" fmla="*/ 207 h 308"/>
                    <a:gd name="T2" fmla="*/ 64 w 371"/>
                    <a:gd name="T3" fmla="*/ 188 h 308"/>
                    <a:gd name="T4" fmla="*/ 111 w 371"/>
                    <a:gd name="T5" fmla="*/ 184 h 308"/>
                    <a:gd name="T6" fmla="*/ 123 w 371"/>
                    <a:gd name="T7" fmla="*/ 168 h 308"/>
                    <a:gd name="T8" fmla="*/ 140 w 371"/>
                    <a:gd name="T9" fmla="*/ 166 h 308"/>
                    <a:gd name="T10" fmla="*/ 149 w 371"/>
                    <a:gd name="T11" fmla="*/ 148 h 308"/>
                    <a:gd name="T12" fmla="*/ 165 w 371"/>
                    <a:gd name="T13" fmla="*/ 142 h 308"/>
                    <a:gd name="T14" fmla="*/ 158 w 371"/>
                    <a:gd name="T15" fmla="*/ 110 h 308"/>
                    <a:gd name="T16" fmla="*/ 148 w 371"/>
                    <a:gd name="T17" fmla="*/ 101 h 308"/>
                    <a:gd name="T18" fmla="*/ 168 w 371"/>
                    <a:gd name="T19" fmla="*/ 75 h 308"/>
                    <a:gd name="T20" fmla="*/ 181 w 371"/>
                    <a:gd name="T21" fmla="*/ 75 h 308"/>
                    <a:gd name="T22" fmla="*/ 224 w 371"/>
                    <a:gd name="T23" fmla="*/ 20 h 308"/>
                    <a:gd name="T24" fmla="*/ 291 w 371"/>
                    <a:gd name="T25" fmla="*/ 0 h 308"/>
                    <a:gd name="T26" fmla="*/ 298 w 371"/>
                    <a:gd name="T27" fmla="*/ 51 h 308"/>
                    <a:gd name="T28" fmla="*/ 301 w 371"/>
                    <a:gd name="T29" fmla="*/ 49 h 308"/>
                    <a:gd name="T30" fmla="*/ 317 w 371"/>
                    <a:gd name="T31" fmla="*/ 68 h 308"/>
                    <a:gd name="T32" fmla="*/ 318 w 371"/>
                    <a:gd name="T33" fmla="*/ 120 h 308"/>
                    <a:gd name="T34" fmla="*/ 338 w 371"/>
                    <a:gd name="T35" fmla="*/ 163 h 308"/>
                    <a:gd name="T36" fmla="*/ 346 w 371"/>
                    <a:gd name="T37" fmla="*/ 220 h 308"/>
                    <a:gd name="T38" fmla="*/ 348 w 371"/>
                    <a:gd name="T39" fmla="*/ 268 h 308"/>
                    <a:gd name="T40" fmla="*/ 371 w 371"/>
                    <a:gd name="T41" fmla="*/ 284 h 308"/>
                    <a:gd name="T42" fmla="*/ 354 w 371"/>
                    <a:gd name="T43" fmla="*/ 308 h 308"/>
                    <a:gd name="T44" fmla="*/ 311 w 371"/>
                    <a:gd name="T45" fmla="*/ 280 h 308"/>
                    <a:gd name="T46" fmla="*/ 289 w 371"/>
                    <a:gd name="T47" fmla="*/ 282 h 308"/>
                    <a:gd name="T48" fmla="*/ 266 w 371"/>
                    <a:gd name="T49" fmla="*/ 276 h 308"/>
                    <a:gd name="T50" fmla="*/ 267 w 371"/>
                    <a:gd name="T51" fmla="*/ 259 h 308"/>
                    <a:gd name="T52" fmla="*/ 254 w 371"/>
                    <a:gd name="T53" fmla="*/ 254 h 308"/>
                    <a:gd name="T54" fmla="*/ 11 w 371"/>
                    <a:gd name="T55" fmla="*/ 301 h 308"/>
                    <a:gd name="T56" fmla="*/ 0 w 371"/>
                    <a:gd name="T57" fmla="*/ 287 h 308"/>
                    <a:gd name="T58" fmla="*/ 37 w 371"/>
                    <a:gd name="T59" fmla="*/ 232 h 308"/>
                    <a:gd name="T60" fmla="*/ 29 w 371"/>
                    <a:gd name="T61" fmla="*/ 207 h 3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1"/>
                    <a:gd name="T94" fmla="*/ 0 h 308"/>
                    <a:gd name="T95" fmla="*/ 371 w 371"/>
                    <a:gd name="T96" fmla="*/ 308 h 3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1" h="308">
                      <a:moveTo>
                        <a:pt x="29" y="207"/>
                      </a:moveTo>
                      <a:lnTo>
                        <a:pt x="64" y="188"/>
                      </a:lnTo>
                      <a:lnTo>
                        <a:pt x="111" y="184"/>
                      </a:lnTo>
                      <a:lnTo>
                        <a:pt x="123" y="168"/>
                      </a:lnTo>
                      <a:lnTo>
                        <a:pt x="140" y="166"/>
                      </a:lnTo>
                      <a:lnTo>
                        <a:pt x="149" y="148"/>
                      </a:lnTo>
                      <a:lnTo>
                        <a:pt x="165" y="142"/>
                      </a:lnTo>
                      <a:lnTo>
                        <a:pt x="158" y="110"/>
                      </a:lnTo>
                      <a:lnTo>
                        <a:pt x="148" y="101"/>
                      </a:lnTo>
                      <a:lnTo>
                        <a:pt x="168" y="75"/>
                      </a:lnTo>
                      <a:lnTo>
                        <a:pt x="181" y="75"/>
                      </a:lnTo>
                      <a:lnTo>
                        <a:pt x="224" y="20"/>
                      </a:lnTo>
                      <a:lnTo>
                        <a:pt x="291" y="0"/>
                      </a:lnTo>
                      <a:lnTo>
                        <a:pt x="298" y="51"/>
                      </a:lnTo>
                      <a:lnTo>
                        <a:pt x="301" y="49"/>
                      </a:lnTo>
                      <a:lnTo>
                        <a:pt x="317" y="68"/>
                      </a:lnTo>
                      <a:lnTo>
                        <a:pt x="318" y="120"/>
                      </a:lnTo>
                      <a:lnTo>
                        <a:pt x="338" y="163"/>
                      </a:lnTo>
                      <a:lnTo>
                        <a:pt x="346" y="220"/>
                      </a:lnTo>
                      <a:lnTo>
                        <a:pt x="348" y="268"/>
                      </a:lnTo>
                      <a:lnTo>
                        <a:pt x="371" y="284"/>
                      </a:lnTo>
                      <a:lnTo>
                        <a:pt x="354" y="308"/>
                      </a:lnTo>
                      <a:lnTo>
                        <a:pt x="311" y="280"/>
                      </a:lnTo>
                      <a:lnTo>
                        <a:pt x="289" y="282"/>
                      </a:lnTo>
                      <a:lnTo>
                        <a:pt x="266" y="276"/>
                      </a:lnTo>
                      <a:lnTo>
                        <a:pt x="267" y="259"/>
                      </a:lnTo>
                      <a:lnTo>
                        <a:pt x="254" y="254"/>
                      </a:lnTo>
                      <a:lnTo>
                        <a:pt x="11" y="301"/>
                      </a:lnTo>
                      <a:lnTo>
                        <a:pt x="0" y="287"/>
                      </a:lnTo>
                      <a:lnTo>
                        <a:pt x="37" y="232"/>
                      </a:lnTo>
                      <a:lnTo>
                        <a:pt x="29" y="207"/>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59" name="Freeform 57"/>
                <p:cNvSpPr>
                  <a:spLocks/>
                </p:cNvSpPr>
                <p:nvPr/>
              </p:nvSpPr>
              <p:spPr bwMode="blackWhite">
                <a:xfrm>
                  <a:off x="4950" y="1175"/>
                  <a:ext cx="98" cy="186"/>
                </a:xfrm>
                <a:custGeom>
                  <a:avLst/>
                  <a:gdLst>
                    <a:gd name="T0" fmla="*/ 0 w 98"/>
                    <a:gd name="T1" fmla="*/ 20 h 186"/>
                    <a:gd name="T2" fmla="*/ 71 w 98"/>
                    <a:gd name="T3" fmla="*/ 0 h 186"/>
                    <a:gd name="T4" fmla="*/ 98 w 98"/>
                    <a:gd name="T5" fmla="*/ 51 h 186"/>
                    <a:gd name="T6" fmla="*/ 84 w 98"/>
                    <a:gd name="T7" fmla="*/ 64 h 186"/>
                    <a:gd name="T8" fmla="*/ 89 w 98"/>
                    <a:gd name="T9" fmla="*/ 176 h 186"/>
                    <a:gd name="T10" fmla="*/ 48 w 98"/>
                    <a:gd name="T11" fmla="*/ 186 h 186"/>
                    <a:gd name="T12" fmla="*/ 28 w 98"/>
                    <a:gd name="T13" fmla="*/ 139 h 186"/>
                    <a:gd name="T14" fmla="*/ 27 w 98"/>
                    <a:gd name="T15" fmla="*/ 84 h 186"/>
                    <a:gd name="T16" fmla="*/ 9 w 98"/>
                    <a:gd name="T17" fmla="*/ 68 h 186"/>
                    <a:gd name="T18" fmla="*/ 0 w 98"/>
                    <a:gd name="T19" fmla="*/ 2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86"/>
                    <a:gd name="T32" fmla="*/ 98 w 98"/>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86">
                      <a:moveTo>
                        <a:pt x="0" y="20"/>
                      </a:moveTo>
                      <a:lnTo>
                        <a:pt x="71" y="0"/>
                      </a:lnTo>
                      <a:lnTo>
                        <a:pt x="98" y="51"/>
                      </a:lnTo>
                      <a:lnTo>
                        <a:pt x="84" y="64"/>
                      </a:lnTo>
                      <a:lnTo>
                        <a:pt x="89" y="176"/>
                      </a:lnTo>
                      <a:lnTo>
                        <a:pt x="48" y="186"/>
                      </a:lnTo>
                      <a:lnTo>
                        <a:pt x="28" y="139"/>
                      </a:lnTo>
                      <a:lnTo>
                        <a:pt x="27" y="84"/>
                      </a:lnTo>
                      <a:lnTo>
                        <a:pt x="9" y="68"/>
                      </a:lnTo>
                      <a:lnTo>
                        <a:pt x="0" y="20"/>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60" name="Freeform 58"/>
                <p:cNvSpPr>
                  <a:spLocks/>
                </p:cNvSpPr>
                <p:nvPr/>
              </p:nvSpPr>
              <p:spPr bwMode="blackWhite">
                <a:xfrm>
                  <a:off x="4997" y="1320"/>
                  <a:ext cx="209" cy="97"/>
                </a:xfrm>
                <a:custGeom>
                  <a:avLst/>
                  <a:gdLst>
                    <a:gd name="T0" fmla="*/ 0 w 209"/>
                    <a:gd name="T1" fmla="*/ 39 h 97"/>
                    <a:gd name="T2" fmla="*/ 107 w 209"/>
                    <a:gd name="T3" fmla="*/ 12 h 97"/>
                    <a:gd name="T4" fmla="*/ 119 w 209"/>
                    <a:gd name="T5" fmla="*/ 13 h 97"/>
                    <a:gd name="T6" fmla="*/ 132 w 209"/>
                    <a:gd name="T7" fmla="*/ 0 h 97"/>
                    <a:gd name="T8" fmla="*/ 143 w 209"/>
                    <a:gd name="T9" fmla="*/ 6 h 97"/>
                    <a:gd name="T10" fmla="*/ 130 w 209"/>
                    <a:gd name="T11" fmla="*/ 34 h 97"/>
                    <a:gd name="T12" fmla="*/ 152 w 209"/>
                    <a:gd name="T13" fmla="*/ 32 h 97"/>
                    <a:gd name="T14" fmla="*/ 165 w 209"/>
                    <a:gd name="T15" fmla="*/ 54 h 97"/>
                    <a:gd name="T16" fmla="*/ 180 w 209"/>
                    <a:gd name="T17" fmla="*/ 56 h 97"/>
                    <a:gd name="T18" fmla="*/ 190 w 209"/>
                    <a:gd name="T19" fmla="*/ 53 h 97"/>
                    <a:gd name="T20" fmla="*/ 190 w 209"/>
                    <a:gd name="T21" fmla="*/ 41 h 97"/>
                    <a:gd name="T22" fmla="*/ 172 w 209"/>
                    <a:gd name="T23" fmla="*/ 26 h 97"/>
                    <a:gd name="T24" fmla="*/ 186 w 209"/>
                    <a:gd name="T25" fmla="*/ 25 h 97"/>
                    <a:gd name="T26" fmla="*/ 209 w 209"/>
                    <a:gd name="T27" fmla="*/ 57 h 97"/>
                    <a:gd name="T28" fmla="*/ 187 w 209"/>
                    <a:gd name="T29" fmla="*/ 76 h 97"/>
                    <a:gd name="T30" fmla="*/ 162 w 209"/>
                    <a:gd name="T31" fmla="*/ 67 h 97"/>
                    <a:gd name="T32" fmla="*/ 146 w 209"/>
                    <a:gd name="T33" fmla="*/ 90 h 97"/>
                    <a:gd name="T34" fmla="*/ 114 w 209"/>
                    <a:gd name="T35" fmla="*/ 67 h 97"/>
                    <a:gd name="T36" fmla="*/ 8 w 209"/>
                    <a:gd name="T37" fmla="*/ 97 h 97"/>
                    <a:gd name="T38" fmla="*/ 0 w 209"/>
                    <a:gd name="T39" fmla="*/ 39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
                    <a:gd name="T61" fmla="*/ 0 h 97"/>
                    <a:gd name="T62" fmla="*/ 209 w 209"/>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 h="97">
                      <a:moveTo>
                        <a:pt x="0" y="39"/>
                      </a:moveTo>
                      <a:lnTo>
                        <a:pt x="107" y="12"/>
                      </a:lnTo>
                      <a:lnTo>
                        <a:pt x="119" y="13"/>
                      </a:lnTo>
                      <a:lnTo>
                        <a:pt x="132" y="0"/>
                      </a:lnTo>
                      <a:lnTo>
                        <a:pt x="143" y="6"/>
                      </a:lnTo>
                      <a:lnTo>
                        <a:pt x="130" y="34"/>
                      </a:lnTo>
                      <a:lnTo>
                        <a:pt x="152" y="32"/>
                      </a:lnTo>
                      <a:lnTo>
                        <a:pt x="165" y="54"/>
                      </a:lnTo>
                      <a:lnTo>
                        <a:pt x="180" y="56"/>
                      </a:lnTo>
                      <a:lnTo>
                        <a:pt x="190" y="53"/>
                      </a:lnTo>
                      <a:lnTo>
                        <a:pt x="190" y="41"/>
                      </a:lnTo>
                      <a:lnTo>
                        <a:pt x="172" y="26"/>
                      </a:lnTo>
                      <a:lnTo>
                        <a:pt x="186" y="25"/>
                      </a:lnTo>
                      <a:lnTo>
                        <a:pt x="209" y="57"/>
                      </a:lnTo>
                      <a:lnTo>
                        <a:pt x="187" y="76"/>
                      </a:lnTo>
                      <a:lnTo>
                        <a:pt x="162" y="67"/>
                      </a:lnTo>
                      <a:lnTo>
                        <a:pt x="146" y="90"/>
                      </a:lnTo>
                      <a:lnTo>
                        <a:pt x="114" y="67"/>
                      </a:lnTo>
                      <a:lnTo>
                        <a:pt x="8" y="97"/>
                      </a:lnTo>
                      <a:lnTo>
                        <a:pt x="0" y="3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61" name="Freeform 59"/>
                <p:cNvSpPr>
                  <a:spLocks/>
                </p:cNvSpPr>
                <p:nvPr/>
              </p:nvSpPr>
              <p:spPr bwMode="blackWhite">
                <a:xfrm>
                  <a:off x="5004" y="1393"/>
                  <a:ext cx="109" cy="85"/>
                </a:xfrm>
                <a:custGeom>
                  <a:avLst/>
                  <a:gdLst>
                    <a:gd name="T0" fmla="*/ 0 w 109"/>
                    <a:gd name="T1" fmla="*/ 22 h 85"/>
                    <a:gd name="T2" fmla="*/ 84 w 109"/>
                    <a:gd name="T3" fmla="*/ 0 h 85"/>
                    <a:gd name="T4" fmla="*/ 109 w 109"/>
                    <a:gd name="T5" fmla="*/ 39 h 85"/>
                    <a:gd name="T6" fmla="*/ 94 w 109"/>
                    <a:gd name="T7" fmla="*/ 56 h 85"/>
                    <a:gd name="T8" fmla="*/ 68 w 109"/>
                    <a:gd name="T9" fmla="*/ 50 h 85"/>
                    <a:gd name="T10" fmla="*/ 27 w 109"/>
                    <a:gd name="T11" fmla="*/ 85 h 85"/>
                    <a:gd name="T12" fmla="*/ 5 w 109"/>
                    <a:gd name="T13" fmla="*/ 67 h 85"/>
                    <a:gd name="T14" fmla="*/ 0 w 109"/>
                    <a:gd name="T15" fmla="*/ 22 h 85"/>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85"/>
                    <a:gd name="T26" fmla="*/ 109 w 109"/>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85">
                      <a:moveTo>
                        <a:pt x="0" y="22"/>
                      </a:moveTo>
                      <a:lnTo>
                        <a:pt x="84" y="0"/>
                      </a:lnTo>
                      <a:lnTo>
                        <a:pt x="109" y="39"/>
                      </a:lnTo>
                      <a:lnTo>
                        <a:pt x="94" y="56"/>
                      </a:lnTo>
                      <a:lnTo>
                        <a:pt x="68" y="50"/>
                      </a:lnTo>
                      <a:lnTo>
                        <a:pt x="27" y="85"/>
                      </a:lnTo>
                      <a:lnTo>
                        <a:pt x="5" y="67"/>
                      </a:lnTo>
                      <a:lnTo>
                        <a:pt x="0" y="22"/>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62" name="Freeform 60"/>
                <p:cNvSpPr>
                  <a:spLocks/>
                </p:cNvSpPr>
                <p:nvPr/>
              </p:nvSpPr>
              <p:spPr bwMode="blackWhite">
                <a:xfrm>
                  <a:off x="5022" y="1451"/>
                  <a:ext cx="108" cy="66"/>
                </a:xfrm>
                <a:custGeom>
                  <a:avLst/>
                  <a:gdLst>
                    <a:gd name="T0" fmla="*/ 0 w 108"/>
                    <a:gd name="T1" fmla="*/ 49 h 66"/>
                    <a:gd name="T2" fmla="*/ 45 w 108"/>
                    <a:gd name="T3" fmla="*/ 27 h 66"/>
                    <a:gd name="T4" fmla="*/ 88 w 108"/>
                    <a:gd name="T5" fmla="*/ 0 h 66"/>
                    <a:gd name="T6" fmla="*/ 95 w 108"/>
                    <a:gd name="T7" fmla="*/ 1 h 66"/>
                    <a:gd name="T8" fmla="*/ 108 w 108"/>
                    <a:gd name="T9" fmla="*/ 2 h 66"/>
                    <a:gd name="T10" fmla="*/ 66 w 108"/>
                    <a:gd name="T11" fmla="*/ 37 h 66"/>
                    <a:gd name="T12" fmla="*/ 13 w 108"/>
                    <a:gd name="T13" fmla="*/ 66 h 66"/>
                    <a:gd name="T14" fmla="*/ 0 w 108"/>
                    <a:gd name="T15" fmla="*/ 49 h 6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66"/>
                    <a:gd name="T26" fmla="*/ 108 w 10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66">
                      <a:moveTo>
                        <a:pt x="0" y="49"/>
                      </a:moveTo>
                      <a:lnTo>
                        <a:pt x="45" y="27"/>
                      </a:lnTo>
                      <a:lnTo>
                        <a:pt x="88" y="0"/>
                      </a:lnTo>
                      <a:lnTo>
                        <a:pt x="95" y="1"/>
                      </a:lnTo>
                      <a:lnTo>
                        <a:pt x="108" y="2"/>
                      </a:lnTo>
                      <a:lnTo>
                        <a:pt x="66" y="37"/>
                      </a:lnTo>
                      <a:lnTo>
                        <a:pt x="13" y="66"/>
                      </a:lnTo>
                      <a:lnTo>
                        <a:pt x="0" y="49"/>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63" name="Freeform 61"/>
                <p:cNvSpPr>
                  <a:spLocks/>
                </p:cNvSpPr>
                <p:nvPr/>
              </p:nvSpPr>
              <p:spPr bwMode="blackWhite">
                <a:xfrm>
                  <a:off x="5021" y="1140"/>
                  <a:ext cx="115" cy="209"/>
                </a:xfrm>
                <a:custGeom>
                  <a:avLst/>
                  <a:gdLst>
                    <a:gd name="T0" fmla="*/ 25 w 115"/>
                    <a:gd name="T1" fmla="*/ 0 h 209"/>
                    <a:gd name="T2" fmla="*/ 0 w 115"/>
                    <a:gd name="T3" fmla="*/ 36 h 209"/>
                    <a:gd name="T4" fmla="*/ 27 w 115"/>
                    <a:gd name="T5" fmla="*/ 85 h 209"/>
                    <a:gd name="T6" fmla="*/ 11 w 115"/>
                    <a:gd name="T7" fmla="*/ 98 h 209"/>
                    <a:gd name="T8" fmla="*/ 17 w 115"/>
                    <a:gd name="T9" fmla="*/ 209 h 209"/>
                    <a:gd name="T10" fmla="*/ 82 w 115"/>
                    <a:gd name="T11" fmla="*/ 193 h 209"/>
                    <a:gd name="T12" fmla="*/ 99 w 115"/>
                    <a:gd name="T13" fmla="*/ 193 h 209"/>
                    <a:gd name="T14" fmla="*/ 108 w 115"/>
                    <a:gd name="T15" fmla="*/ 181 h 209"/>
                    <a:gd name="T16" fmla="*/ 108 w 115"/>
                    <a:gd name="T17" fmla="*/ 160 h 209"/>
                    <a:gd name="T18" fmla="*/ 115 w 115"/>
                    <a:gd name="T19" fmla="*/ 147 h 209"/>
                    <a:gd name="T20" fmla="*/ 79 w 115"/>
                    <a:gd name="T21" fmla="*/ 131 h 209"/>
                    <a:gd name="T22" fmla="*/ 33 w 115"/>
                    <a:gd name="T23" fmla="*/ 10 h 209"/>
                    <a:gd name="T24" fmla="*/ 25 w 115"/>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209"/>
                    <a:gd name="T41" fmla="*/ 115 w 115"/>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209">
                      <a:moveTo>
                        <a:pt x="25" y="0"/>
                      </a:moveTo>
                      <a:lnTo>
                        <a:pt x="0" y="36"/>
                      </a:lnTo>
                      <a:lnTo>
                        <a:pt x="27" y="85"/>
                      </a:lnTo>
                      <a:lnTo>
                        <a:pt x="11" y="98"/>
                      </a:lnTo>
                      <a:lnTo>
                        <a:pt x="17" y="209"/>
                      </a:lnTo>
                      <a:lnTo>
                        <a:pt x="82" y="193"/>
                      </a:lnTo>
                      <a:lnTo>
                        <a:pt x="99" y="193"/>
                      </a:lnTo>
                      <a:lnTo>
                        <a:pt x="108" y="181"/>
                      </a:lnTo>
                      <a:lnTo>
                        <a:pt x="108" y="160"/>
                      </a:lnTo>
                      <a:lnTo>
                        <a:pt x="115" y="147"/>
                      </a:lnTo>
                      <a:lnTo>
                        <a:pt x="79" y="131"/>
                      </a:lnTo>
                      <a:lnTo>
                        <a:pt x="33" y="10"/>
                      </a:lnTo>
                      <a:lnTo>
                        <a:pt x="25" y="0"/>
                      </a:lnTo>
                      <a:close/>
                    </a:path>
                  </a:pathLst>
                </a:custGeom>
                <a:solidFill>
                  <a:schemeClr val="accent3">
                    <a:lumMod val="60000"/>
                    <a:lumOff val="40000"/>
                  </a:schemeClr>
                </a:solidFill>
                <a:ln w="9525">
                  <a:solidFill>
                    <a:schemeClr val="accent3">
                      <a:lumMod val="75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64" name="Freeform 62"/>
                <p:cNvSpPr>
                  <a:spLocks/>
                </p:cNvSpPr>
                <p:nvPr/>
              </p:nvSpPr>
              <p:spPr bwMode="blackWhite">
                <a:xfrm>
                  <a:off x="5088" y="1386"/>
                  <a:ext cx="55" cy="46"/>
                </a:xfrm>
                <a:custGeom>
                  <a:avLst/>
                  <a:gdLst>
                    <a:gd name="T0" fmla="*/ 0 w 55"/>
                    <a:gd name="T1" fmla="*/ 7 h 46"/>
                    <a:gd name="T2" fmla="*/ 23 w 55"/>
                    <a:gd name="T3" fmla="*/ 0 h 46"/>
                    <a:gd name="T4" fmla="*/ 55 w 55"/>
                    <a:gd name="T5" fmla="*/ 23 h 46"/>
                    <a:gd name="T6" fmla="*/ 48 w 55"/>
                    <a:gd name="T7" fmla="*/ 30 h 46"/>
                    <a:gd name="T8" fmla="*/ 33 w 55"/>
                    <a:gd name="T9" fmla="*/ 30 h 46"/>
                    <a:gd name="T10" fmla="*/ 25 w 55"/>
                    <a:gd name="T11" fmla="*/ 46 h 46"/>
                    <a:gd name="T12" fmla="*/ 0 w 55"/>
                    <a:gd name="T13" fmla="*/ 7 h 46"/>
                    <a:gd name="T14" fmla="*/ 0 60000 65536"/>
                    <a:gd name="T15" fmla="*/ 0 60000 65536"/>
                    <a:gd name="T16" fmla="*/ 0 60000 65536"/>
                    <a:gd name="T17" fmla="*/ 0 60000 65536"/>
                    <a:gd name="T18" fmla="*/ 0 60000 65536"/>
                    <a:gd name="T19" fmla="*/ 0 60000 65536"/>
                    <a:gd name="T20" fmla="*/ 0 60000 65536"/>
                    <a:gd name="T21" fmla="*/ 0 w 55"/>
                    <a:gd name="T22" fmla="*/ 0 h 46"/>
                    <a:gd name="T23" fmla="*/ 55 w 5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6">
                      <a:moveTo>
                        <a:pt x="0" y="7"/>
                      </a:moveTo>
                      <a:lnTo>
                        <a:pt x="23" y="0"/>
                      </a:lnTo>
                      <a:lnTo>
                        <a:pt x="55" y="23"/>
                      </a:lnTo>
                      <a:lnTo>
                        <a:pt x="48" y="30"/>
                      </a:lnTo>
                      <a:lnTo>
                        <a:pt x="33" y="30"/>
                      </a:lnTo>
                      <a:lnTo>
                        <a:pt x="25" y="46"/>
                      </a:lnTo>
                      <a:lnTo>
                        <a:pt x="0" y="7"/>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sp>
              <p:nvSpPr>
                <p:cNvPr id="65" name="Freeform 63"/>
                <p:cNvSpPr>
                  <a:spLocks/>
                </p:cNvSpPr>
                <p:nvPr/>
              </p:nvSpPr>
              <p:spPr bwMode="blackWhite">
                <a:xfrm>
                  <a:off x="4971" y="1739"/>
                  <a:ext cx="29" cy="52"/>
                </a:xfrm>
                <a:custGeom>
                  <a:avLst/>
                  <a:gdLst>
                    <a:gd name="T0" fmla="*/ 0 w 29"/>
                    <a:gd name="T1" fmla="*/ 4 h 52"/>
                    <a:gd name="T2" fmla="*/ 29 w 29"/>
                    <a:gd name="T3" fmla="*/ 0 h 52"/>
                    <a:gd name="T4" fmla="*/ 12 w 29"/>
                    <a:gd name="T5" fmla="*/ 52 h 52"/>
                    <a:gd name="T6" fmla="*/ 1 w 29"/>
                    <a:gd name="T7" fmla="*/ 51 h 52"/>
                    <a:gd name="T8" fmla="*/ 0 w 29"/>
                    <a:gd name="T9" fmla="*/ 4 h 52"/>
                    <a:gd name="T10" fmla="*/ 0 60000 65536"/>
                    <a:gd name="T11" fmla="*/ 0 60000 65536"/>
                    <a:gd name="T12" fmla="*/ 0 60000 65536"/>
                    <a:gd name="T13" fmla="*/ 0 60000 65536"/>
                    <a:gd name="T14" fmla="*/ 0 60000 65536"/>
                    <a:gd name="T15" fmla="*/ 0 w 29"/>
                    <a:gd name="T16" fmla="*/ 0 h 52"/>
                    <a:gd name="T17" fmla="*/ 29 w 29"/>
                    <a:gd name="T18" fmla="*/ 52 h 52"/>
                  </a:gdLst>
                  <a:ahLst/>
                  <a:cxnLst>
                    <a:cxn ang="T10">
                      <a:pos x="T0" y="T1"/>
                    </a:cxn>
                    <a:cxn ang="T11">
                      <a:pos x="T2" y="T3"/>
                    </a:cxn>
                    <a:cxn ang="T12">
                      <a:pos x="T4" y="T5"/>
                    </a:cxn>
                    <a:cxn ang="T13">
                      <a:pos x="T6" y="T7"/>
                    </a:cxn>
                    <a:cxn ang="T14">
                      <a:pos x="T8" y="T9"/>
                    </a:cxn>
                  </a:cxnLst>
                  <a:rect l="T15" t="T16" r="T17" b="T18"/>
                  <a:pathLst>
                    <a:path w="29" h="52">
                      <a:moveTo>
                        <a:pt x="0" y="4"/>
                      </a:moveTo>
                      <a:lnTo>
                        <a:pt x="29" y="0"/>
                      </a:lnTo>
                      <a:lnTo>
                        <a:pt x="12" y="52"/>
                      </a:lnTo>
                      <a:lnTo>
                        <a:pt x="1" y="51"/>
                      </a:lnTo>
                      <a:lnTo>
                        <a:pt x="0" y="4"/>
                      </a:lnTo>
                      <a:close/>
                    </a:path>
                  </a:pathLst>
                </a:custGeom>
                <a:solidFill>
                  <a:schemeClr val="accent5">
                    <a:lumMod val="20000"/>
                    <a:lumOff val="80000"/>
                  </a:schemeClr>
                </a:solidFill>
                <a:ln w="9525">
                  <a:solidFill>
                    <a:schemeClr val="accent5">
                      <a:lumMod val="40000"/>
                      <a:lumOff val="60000"/>
                    </a:schemeClr>
                  </a:solidFill>
                  <a:round/>
                  <a:headEnd/>
                  <a:tailEnd/>
                </a:ln>
              </p:spPr>
              <p:txBody>
                <a:bodyPr/>
                <a:lstStyle/>
                <a:p>
                  <a:pPr fontAlgn="base">
                    <a:spcBef>
                      <a:spcPct val="0"/>
                    </a:spcBef>
                    <a:spcAft>
                      <a:spcPct val="0"/>
                    </a:spcAft>
                  </a:pPr>
                  <a:endParaRPr lang="en-US" sz="1200" i="1" dirty="0">
                    <a:solidFill>
                      <a:srgbClr val="000000"/>
                    </a:solidFill>
                    <a:cs typeface="Arial" charset="0"/>
                  </a:endParaRPr>
                </a:p>
              </p:txBody>
            </p:sp>
          </p:grpSp>
          <p:grpSp>
            <p:nvGrpSpPr>
              <p:cNvPr id="95" name="Group 94"/>
              <p:cNvGrpSpPr/>
              <p:nvPr/>
            </p:nvGrpSpPr>
            <p:grpSpPr>
              <a:xfrm rot="20185445">
                <a:off x="1630714" y="2643381"/>
                <a:ext cx="133689" cy="124519"/>
                <a:chOff x="1467752" y="4205341"/>
                <a:chExt cx="133689" cy="124519"/>
              </a:xfrm>
            </p:grpSpPr>
            <p:sp>
              <p:nvSpPr>
                <p:cNvPr id="85" name="Wave 84"/>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82" name="Straight Connector 81"/>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20185445">
                <a:off x="1327251" y="3067945"/>
                <a:ext cx="133689" cy="124519"/>
                <a:chOff x="1467752" y="4205341"/>
                <a:chExt cx="133689" cy="124519"/>
              </a:xfrm>
            </p:grpSpPr>
            <p:sp>
              <p:nvSpPr>
                <p:cNvPr id="97" name="Wave 96"/>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98" name="Straight Connector 97"/>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rot="20185445">
                <a:off x="3103101" y="3061580"/>
                <a:ext cx="133689" cy="124519"/>
                <a:chOff x="1467752" y="4205341"/>
                <a:chExt cx="133689" cy="124519"/>
              </a:xfrm>
            </p:grpSpPr>
            <p:sp>
              <p:nvSpPr>
                <p:cNvPr id="103" name="Wave 102"/>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04" name="Straight Connector 103"/>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rot="20185445">
                <a:off x="1656815" y="3455153"/>
                <a:ext cx="2082447" cy="222799"/>
                <a:chOff x="-481006" y="4205341"/>
                <a:chExt cx="2082447" cy="222799"/>
              </a:xfrm>
            </p:grpSpPr>
            <p:sp>
              <p:nvSpPr>
                <p:cNvPr id="106" name="Wave 105"/>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07" name="Straight Connector 106"/>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Wave 129"/>
                <p:cNvSpPr/>
                <p:nvPr/>
              </p:nvSpPr>
              <p:spPr bwMode="gray">
                <a:xfrm rot="1854782">
                  <a:off x="-433216" y="4319073"/>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31" name="Straight Connector 130"/>
                <p:cNvCxnSpPr/>
                <p:nvPr/>
              </p:nvCxnSpPr>
              <p:spPr>
                <a:xfrm flipH="1">
                  <a:off x="-481006" y="430362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rot="20185445">
                <a:off x="3717121" y="2536139"/>
                <a:ext cx="133689" cy="124519"/>
                <a:chOff x="1467752" y="4205341"/>
                <a:chExt cx="133689" cy="124519"/>
              </a:xfrm>
            </p:grpSpPr>
            <p:sp>
              <p:nvSpPr>
                <p:cNvPr id="109" name="Wave 108"/>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10" name="Straight Connector 109"/>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rot="20185445">
                <a:off x="3600723" y="2818527"/>
                <a:ext cx="133689" cy="124519"/>
                <a:chOff x="1467752" y="4205341"/>
                <a:chExt cx="133689" cy="124519"/>
              </a:xfrm>
            </p:grpSpPr>
            <p:sp>
              <p:nvSpPr>
                <p:cNvPr id="112" name="Wave 111"/>
                <p:cNvSpPr/>
                <p:nvPr/>
              </p:nvSpPr>
              <p:spPr bwMode="gray">
                <a:xfrm rot="1854782">
                  <a:off x="1515538" y="4220794"/>
                  <a:ext cx="85903" cy="93105"/>
                </a:xfrm>
                <a:prstGeom prst="wave">
                  <a:avLst/>
                </a:prstGeom>
                <a:solidFill>
                  <a:srgbClr val="FB6C61"/>
                </a:solidFill>
                <a:ln w="6350">
                  <a:solidFill>
                    <a:srgbClr val="6F093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13" name="Straight Connector 112"/>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1" name="Group 190"/>
            <p:cNvGrpSpPr/>
            <p:nvPr/>
          </p:nvGrpSpPr>
          <p:grpSpPr>
            <a:xfrm rot="20185445">
              <a:off x="3779487" y="2074192"/>
              <a:ext cx="210094" cy="220746"/>
              <a:chOff x="1467752" y="4205341"/>
              <a:chExt cx="133689" cy="124519"/>
            </a:xfrm>
          </p:grpSpPr>
          <p:sp>
            <p:nvSpPr>
              <p:cNvPr id="192" name="Wave 191"/>
              <p:cNvSpPr/>
              <p:nvPr/>
            </p:nvSpPr>
            <p:spPr bwMode="gray">
              <a:xfrm rot="1854782">
                <a:off x="1515538" y="4220794"/>
                <a:ext cx="85903" cy="93105"/>
              </a:xfrm>
              <a:prstGeom prst="wave">
                <a:avLst/>
              </a:prstGeom>
              <a:solidFill>
                <a:srgbClr val="FFFFA7"/>
              </a:solidFill>
              <a:ln w="6350">
                <a:solidFill>
                  <a:srgbClr val="FFFF0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93" name="Straight Connector 192"/>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3948509" y="2057400"/>
              <a:ext cx="314624" cy="320401"/>
              <a:chOff x="5905316" y="5439411"/>
              <a:chExt cx="314624" cy="320401"/>
            </a:xfrm>
          </p:grpSpPr>
          <p:grpSp>
            <p:nvGrpSpPr>
              <p:cNvPr id="195" name="Group 194"/>
              <p:cNvGrpSpPr/>
              <p:nvPr/>
            </p:nvGrpSpPr>
            <p:grpSpPr>
              <a:xfrm rot="20185445">
                <a:off x="5905316" y="5439411"/>
                <a:ext cx="314624" cy="306471"/>
                <a:chOff x="1467752" y="4205341"/>
                <a:chExt cx="133689" cy="124519"/>
              </a:xfrm>
              <a:solidFill>
                <a:schemeClr val="accent4">
                  <a:lumMod val="60000"/>
                  <a:lumOff val="40000"/>
                </a:schemeClr>
              </a:solidFill>
            </p:grpSpPr>
            <p:sp>
              <p:nvSpPr>
                <p:cNvPr id="202" name="Wave 201"/>
                <p:cNvSpPr/>
                <p:nvPr/>
              </p:nvSpPr>
              <p:spPr bwMode="gray">
                <a:xfrm rot="1854782">
                  <a:off x="1515538" y="4220794"/>
                  <a:ext cx="85903" cy="93105"/>
                </a:xfrm>
                <a:prstGeom prst="wave">
                  <a:avLst/>
                </a:prstGeom>
                <a:grpFill/>
                <a:ln w="6350">
                  <a:solidFill>
                    <a:schemeClr val="accent4"/>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03" name="Straight Connector 202"/>
                <p:cNvCxnSpPr/>
                <p:nvPr/>
              </p:nvCxnSpPr>
              <p:spPr>
                <a:xfrm flipH="1">
                  <a:off x="1467752" y="4205341"/>
                  <a:ext cx="73822" cy="124519"/>
                </a:xfrm>
                <a:prstGeom prst="line">
                  <a:avLst/>
                </a:prstGeom>
                <a:grpFill/>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20185445">
                <a:off x="5948906" y="5535001"/>
                <a:ext cx="259612" cy="213178"/>
                <a:chOff x="1467752" y="4205341"/>
                <a:chExt cx="133689" cy="124519"/>
              </a:xfrm>
              <a:solidFill>
                <a:schemeClr val="accent4">
                  <a:lumMod val="60000"/>
                  <a:lumOff val="40000"/>
                </a:schemeClr>
              </a:solidFill>
            </p:grpSpPr>
            <p:sp>
              <p:nvSpPr>
                <p:cNvPr id="200" name="Wave 199"/>
                <p:cNvSpPr/>
                <p:nvPr/>
              </p:nvSpPr>
              <p:spPr bwMode="gray">
                <a:xfrm rot="1854782">
                  <a:off x="1515538" y="4220794"/>
                  <a:ext cx="85903" cy="93105"/>
                </a:xfrm>
                <a:prstGeom prst="wave">
                  <a:avLst/>
                </a:prstGeom>
                <a:grpFill/>
                <a:ln w="6350">
                  <a:solidFill>
                    <a:schemeClr val="accent4"/>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01" name="Straight Connector 200"/>
                <p:cNvCxnSpPr/>
                <p:nvPr/>
              </p:nvCxnSpPr>
              <p:spPr>
                <a:xfrm flipH="1">
                  <a:off x="1467752" y="4205341"/>
                  <a:ext cx="73822" cy="124519"/>
                </a:xfrm>
                <a:prstGeom prst="line">
                  <a:avLst/>
                </a:prstGeom>
                <a:grpFill/>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20185445">
                <a:off x="6029924" y="5634493"/>
                <a:ext cx="183106" cy="125319"/>
                <a:chOff x="1467752" y="4205341"/>
                <a:chExt cx="133689" cy="124519"/>
              </a:xfrm>
              <a:solidFill>
                <a:schemeClr val="accent4">
                  <a:lumMod val="60000"/>
                  <a:lumOff val="40000"/>
                </a:schemeClr>
              </a:solidFill>
            </p:grpSpPr>
            <p:sp>
              <p:nvSpPr>
                <p:cNvPr id="198" name="Wave 197"/>
                <p:cNvSpPr/>
                <p:nvPr/>
              </p:nvSpPr>
              <p:spPr bwMode="gray">
                <a:xfrm rot="1854782">
                  <a:off x="1515538" y="4220794"/>
                  <a:ext cx="85903" cy="93105"/>
                </a:xfrm>
                <a:prstGeom prst="wave">
                  <a:avLst/>
                </a:prstGeom>
                <a:grpFill/>
                <a:ln w="6350">
                  <a:solidFill>
                    <a:schemeClr val="accent4"/>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199" name="Straight Connector 198"/>
                <p:cNvCxnSpPr/>
                <p:nvPr/>
              </p:nvCxnSpPr>
              <p:spPr>
                <a:xfrm flipH="1">
                  <a:off x="1467752" y="4205341"/>
                  <a:ext cx="73822" cy="124519"/>
                </a:xfrm>
                <a:prstGeom prst="line">
                  <a:avLst/>
                </a:prstGeom>
                <a:grpFill/>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4" name="Group 203"/>
            <p:cNvGrpSpPr/>
            <p:nvPr/>
          </p:nvGrpSpPr>
          <p:grpSpPr>
            <a:xfrm rot="20185445">
              <a:off x="4071909" y="2994478"/>
              <a:ext cx="210094" cy="220746"/>
              <a:chOff x="1467752" y="4205341"/>
              <a:chExt cx="133689" cy="124519"/>
            </a:xfrm>
          </p:grpSpPr>
          <p:sp>
            <p:nvSpPr>
              <p:cNvPr id="205" name="Wave 204"/>
              <p:cNvSpPr/>
              <p:nvPr/>
            </p:nvSpPr>
            <p:spPr bwMode="gray">
              <a:xfrm rot="1854782">
                <a:off x="1515538" y="4220794"/>
                <a:ext cx="85903" cy="93105"/>
              </a:xfrm>
              <a:prstGeom prst="wave">
                <a:avLst/>
              </a:prstGeom>
              <a:solidFill>
                <a:srgbClr val="FFFFA7"/>
              </a:solidFill>
              <a:ln w="6350">
                <a:solidFill>
                  <a:srgbClr val="FFFF00"/>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cs typeface="Arial" pitchFamily="34" charset="0"/>
                </a:endParaRPr>
              </a:p>
            </p:txBody>
          </p:sp>
          <p:cxnSp>
            <p:nvCxnSpPr>
              <p:cNvPr id="206" name="Straight Connector 205"/>
              <p:cNvCxnSpPr/>
              <p:nvPr/>
            </p:nvCxnSpPr>
            <p:spPr>
              <a:xfrm flipH="1">
                <a:off x="1467752" y="4205341"/>
                <a:ext cx="73822" cy="12451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1" name="Picture 2" descr="http://powderhouse.mobi/Content/Icons/d7b0f170-7595-4d3f-8a5b-097b3034ab5c/fir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36920" y="1783080"/>
              <a:ext cx="407930" cy="344424"/>
            </a:xfrm>
            <a:prstGeom prst="rect">
              <a:avLst/>
            </a:prstGeom>
            <a:noFill/>
            <a:extLst>
              <a:ext uri="{909E8E84-426E-40DD-AFC4-6F175D3DCCD1}">
                <a14:hiddenFill xmlns="" xmlns:a14="http://schemas.microsoft.com/office/drawing/2010/main">
                  <a:solidFill>
                    <a:srgbClr val="FFFFFF"/>
                  </a:solidFill>
                </a14:hiddenFill>
              </a:ext>
            </a:extLst>
          </p:spPr>
        </p:pic>
        <p:pic>
          <p:nvPicPr>
            <p:cNvPr id="212" name="Picture 2" descr="http://powderhouse.mobi/Content/Icons/d7b0f170-7595-4d3f-8a5b-097b3034ab5c/fir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35072" y="1712976"/>
              <a:ext cx="407930" cy="34442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16" name="Rectangle 215"/>
          <p:cNvSpPr/>
          <p:nvPr/>
        </p:nvSpPr>
        <p:spPr bwMode="gray">
          <a:xfrm>
            <a:off x="3968655" y="5445846"/>
            <a:ext cx="370107" cy="219304"/>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7</a:t>
            </a:r>
          </a:p>
        </p:txBody>
      </p:sp>
      <p:sp>
        <p:nvSpPr>
          <p:cNvPr id="217" name="Rectangle 216"/>
          <p:cNvSpPr/>
          <p:nvPr/>
        </p:nvSpPr>
        <p:spPr bwMode="gray">
          <a:xfrm>
            <a:off x="5791200" y="5445846"/>
            <a:ext cx="370107" cy="219304"/>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2</a:t>
            </a:r>
          </a:p>
        </p:txBody>
      </p:sp>
      <p:sp>
        <p:nvSpPr>
          <p:cNvPr id="219" name="Rectangle 218"/>
          <p:cNvSpPr/>
          <p:nvPr/>
        </p:nvSpPr>
        <p:spPr bwMode="gray">
          <a:xfrm>
            <a:off x="5791200" y="5862408"/>
            <a:ext cx="370107" cy="219304"/>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noAutofit/>
          </a:bodyPr>
          <a:lstStyle/>
          <a:p>
            <a:pPr algn="ctr" fontAlgn="base">
              <a:spcAft>
                <a:spcPts val="300"/>
              </a:spcAft>
            </a:pPr>
            <a:r>
              <a:rPr lang="en-US" sz="1100" b="1" kern="0" cap="small" dirty="0">
                <a:solidFill>
                  <a:sysClr val="windowText" lastClr="000000"/>
                </a:solidFill>
                <a:cs typeface="Arial" pitchFamily="34" charset="0"/>
              </a:rPr>
              <a:t>1</a:t>
            </a:r>
          </a:p>
        </p:txBody>
      </p:sp>
    </p:spTree>
    <p:extLst>
      <p:ext uri="{BB962C8B-B14F-4D97-AF65-F5344CB8AC3E}">
        <p14:creationId xmlns="" xmlns:p14="http://schemas.microsoft.com/office/powerpoint/2010/main" val="240294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States are approaching SBMs in a variety of ways, which directly impacts the cost to serve.</a:t>
            </a:r>
            <a:endParaRPr lang="en-US" dirty="0"/>
          </a:p>
        </p:txBody>
      </p:sp>
      <p:sp>
        <p:nvSpPr>
          <p:cNvPr id="3" name="Title 2"/>
          <p:cNvSpPr>
            <a:spLocks noGrp="1"/>
          </p:cNvSpPr>
          <p:nvPr>
            <p:ph type="title"/>
          </p:nvPr>
        </p:nvSpPr>
        <p:spPr/>
        <p:txBody>
          <a:bodyPr/>
          <a:lstStyle/>
          <a:p>
            <a:r>
              <a:rPr lang="en-US" dirty="0" smtClean="0"/>
              <a:t>The State Base Marketplace (SBM) Scope Spectrum</a:t>
            </a:r>
            <a:endParaRPr lang="en-US" dirty="0"/>
          </a:p>
        </p:txBody>
      </p:sp>
      <p:cxnSp>
        <p:nvCxnSpPr>
          <p:cNvPr id="5" name="Straight Arrow Connector 4"/>
          <p:cNvCxnSpPr/>
          <p:nvPr/>
        </p:nvCxnSpPr>
        <p:spPr>
          <a:xfrm flipH="1" flipV="1">
            <a:off x="533400" y="1941433"/>
            <a:ext cx="0" cy="4191000"/>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33400" y="6132433"/>
            <a:ext cx="8115300" cy="0"/>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gray">
          <a:xfrm>
            <a:off x="1270000" y="5048250"/>
            <a:ext cx="1011941" cy="966782"/>
          </a:xfrm>
          <a:prstGeom prst="ellipse">
            <a:avLst/>
          </a:prstGeom>
          <a:solidFill>
            <a:schemeClr val="accent5"/>
          </a:solidFill>
          <a:ln>
            <a:noFill/>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algn="ctr" fontAlgn="base">
              <a:spcAft>
                <a:spcPts val="300"/>
              </a:spcAft>
            </a:pPr>
            <a:r>
              <a:rPr lang="en-US" sz="1400" b="1" kern="0" dirty="0">
                <a:solidFill>
                  <a:srgbClr val="FFFFFF"/>
                </a:solidFill>
                <a:cs typeface="Arial" pitchFamily="34" charset="0"/>
              </a:rPr>
              <a:t>Pre-HIX</a:t>
            </a:r>
          </a:p>
        </p:txBody>
      </p:sp>
      <p:sp>
        <p:nvSpPr>
          <p:cNvPr id="8" name="Oval 7"/>
          <p:cNvSpPr/>
          <p:nvPr/>
        </p:nvSpPr>
        <p:spPr bwMode="gray">
          <a:xfrm>
            <a:off x="2688228" y="3948110"/>
            <a:ext cx="1401082" cy="1307677"/>
          </a:xfrm>
          <a:prstGeom prst="ellipse">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algn="ctr" fontAlgn="base">
              <a:spcAft>
                <a:spcPts val="300"/>
              </a:spcAft>
            </a:pPr>
            <a:r>
              <a:rPr lang="en-US" sz="1400" b="1" kern="0" dirty="0">
                <a:solidFill>
                  <a:srgbClr val="FFFFFF"/>
                </a:solidFill>
                <a:cs typeface="Arial" pitchFamily="34" charset="0"/>
              </a:rPr>
              <a:t>PPACA Compliant</a:t>
            </a:r>
          </a:p>
        </p:txBody>
      </p:sp>
      <p:sp>
        <p:nvSpPr>
          <p:cNvPr id="9" name="Oval 8"/>
          <p:cNvSpPr/>
          <p:nvPr/>
        </p:nvSpPr>
        <p:spPr bwMode="gray">
          <a:xfrm>
            <a:off x="4495597" y="2847971"/>
            <a:ext cx="1401082" cy="1307677"/>
          </a:xfrm>
          <a:prstGeom prst="ellipse">
            <a:avLst/>
          </a:prstGeom>
          <a:solidFill>
            <a:schemeClr val="accent4">
              <a:lumMod val="60000"/>
              <a:lumOff val="4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algn="ctr" fontAlgn="base">
              <a:spcAft>
                <a:spcPts val="300"/>
              </a:spcAft>
            </a:pPr>
            <a:r>
              <a:rPr lang="en-US" sz="1400" b="1" kern="0" dirty="0">
                <a:solidFill>
                  <a:srgbClr val="FFFFFF"/>
                </a:solidFill>
                <a:cs typeface="Arial" pitchFamily="34" charset="0"/>
              </a:rPr>
              <a:t>Enhanced</a:t>
            </a:r>
          </a:p>
        </p:txBody>
      </p:sp>
      <p:sp>
        <p:nvSpPr>
          <p:cNvPr id="10" name="Oval 9"/>
          <p:cNvSpPr/>
          <p:nvPr/>
        </p:nvSpPr>
        <p:spPr bwMode="gray">
          <a:xfrm>
            <a:off x="6302965" y="1747832"/>
            <a:ext cx="1401082" cy="1307677"/>
          </a:xfrm>
          <a:prstGeom prst="ellipse">
            <a:avLst/>
          </a:prstGeom>
          <a:solidFill>
            <a:schemeClr val="accent4">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algn="ctr" fontAlgn="base">
              <a:spcAft>
                <a:spcPts val="300"/>
              </a:spcAft>
            </a:pPr>
            <a:r>
              <a:rPr lang="en-US" sz="1400" b="1" kern="0" dirty="0">
                <a:solidFill>
                  <a:srgbClr val="FFFFFF"/>
                </a:solidFill>
                <a:cs typeface="Arial" pitchFamily="34" charset="0"/>
              </a:rPr>
              <a:t>Full-Service</a:t>
            </a:r>
          </a:p>
        </p:txBody>
      </p:sp>
      <p:sp>
        <p:nvSpPr>
          <p:cNvPr id="11" name="TextBox 10"/>
          <p:cNvSpPr txBox="1"/>
          <p:nvPr/>
        </p:nvSpPr>
        <p:spPr>
          <a:xfrm>
            <a:off x="723900" y="2141458"/>
            <a:ext cx="4762500" cy="626701"/>
          </a:xfrm>
          <a:prstGeom prst="rect">
            <a:avLst/>
          </a:prstGeom>
          <a:noFill/>
        </p:spPr>
        <p:txBody>
          <a:bodyPr wrap="square" lIns="36000" tIns="36000" rIns="36000" bIns="36000" rtlCol="0">
            <a:spAutoFit/>
          </a:bodyPr>
          <a:lstStyle/>
          <a:p>
            <a:pPr fontAlgn="base">
              <a:spcBef>
                <a:spcPct val="0"/>
              </a:spcBef>
              <a:spcAft>
                <a:spcPct val="0"/>
              </a:spcAft>
            </a:pPr>
            <a:r>
              <a:rPr lang="en-US" sz="1200" dirty="0">
                <a:solidFill>
                  <a:srgbClr val="000000"/>
                </a:solidFill>
                <a:cs typeface="Arial" charset="0"/>
              </a:rPr>
              <a:t>MMIS integration – Multichannel Service Model -  Automated workflow, Geo Targeting – Risk Management - Standardized Operational Processes Advanced Data Privacy  - Payroll Integration </a:t>
            </a:r>
          </a:p>
        </p:txBody>
      </p:sp>
      <p:sp>
        <p:nvSpPr>
          <p:cNvPr id="12" name="TextBox 11"/>
          <p:cNvSpPr txBox="1"/>
          <p:nvPr/>
        </p:nvSpPr>
        <p:spPr>
          <a:xfrm>
            <a:off x="704849" y="3210797"/>
            <a:ext cx="2908315" cy="626701"/>
          </a:xfrm>
          <a:prstGeom prst="rect">
            <a:avLst/>
          </a:prstGeom>
          <a:noFill/>
        </p:spPr>
        <p:txBody>
          <a:bodyPr wrap="square" lIns="36000" tIns="36000" rIns="36000" bIns="36000" rtlCol="0">
            <a:spAutoFit/>
          </a:bodyPr>
          <a:lstStyle/>
          <a:p>
            <a:pPr fontAlgn="base">
              <a:spcBef>
                <a:spcPct val="0"/>
              </a:spcBef>
              <a:spcAft>
                <a:spcPct val="0"/>
              </a:spcAft>
            </a:pPr>
            <a:r>
              <a:rPr lang="en-US" sz="1200" dirty="0">
                <a:solidFill>
                  <a:srgbClr val="000000"/>
                </a:solidFill>
                <a:cs typeface="Arial" charset="0"/>
              </a:rPr>
              <a:t>Common Data Validation - Plan Recommendations, Location Based Mapping</a:t>
            </a:r>
          </a:p>
        </p:txBody>
      </p:sp>
      <p:sp>
        <p:nvSpPr>
          <p:cNvPr id="13" name="TextBox 12"/>
          <p:cNvSpPr txBox="1"/>
          <p:nvPr/>
        </p:nvSpPr>
        <p:spPr>
          <a:xfrm>
            <a:off x="5491176" y="4380931"/>
            <a:ext cx="3209925" cy="442035"/>
          </a:xfrm>
          <a:prstGeom prst="rect">
            <a:avLst/>
          </a:prstGeom>
          <a:noFill/>
        </p:spPr>
        <p:txBody>
          <a:bodyPr wrap="square" lIns="36000" tIns="36000" rIns="36000" bIns="36000" rtlCol="0">
            <a:spAutoFit/>
          </a:bodyPr>
          <a:lstStyle/>
          <a:p>
            <a:pPr fontAlgn="base">
              <a:spcBef>
                <a:spcPct val="0"/>
              </a:spcBef>
              <a:spcAft>
                <a:spcPct val="0"/>
              </a:spcAft>
            </a:pPr>
            <a:r>
              <a:rPr lang="en-US" sz="1200" dirty="0">
                <a:solidFill>
                  <a:srgbClr val="000000"/>
                </a:solidFill>
                <a:cs typeface="Arial" charset="0"/>
              </a:rPr>
              <a:t>Toll free hotline, info-rich website, pricing and benefits, plan eligibility</a:t>
            </a:r>
          </a:p>
        </p:txBody>
      </p:sp>
      <p:sp>
        <p:nvSpPr>
          <p:cNvPr id="14" name="TextBox 13"/>
          <p:cNvSpPr txBox="1"/>
          <p:nvPr/>
        </p:nvSpPr>
        <p:spPr>
          <a:xfrm>
            <a:off x="5491176" y="5402957"/>
            <a:ext cx="3078908" cy="257369"/>
          </a:xfrm>
          <a:prstGeom prst="rect">
            <a:avLst/>
          </a:prstGeom>
          <a:noFill/>
        </p:spPr>
        <p:txBody>
          <a:bodyPr wrap="square" lIns="36000" tIns="36000" rIns="36000" bIns="36000" rtlCol="0">
            <a:spAutoFit/>
          </a:bodyPr>
          <a:lstStyle/>
          <a:p>
            <a:pPr fontAlgn="base">
              <a:spcBef>
                <a:spcPct val="0"/>
              </a:spcBef>
              <a:spcAft>
                <a:spcPct val="0"/>
              </a:spcAft>
            </a:pPr>
            <a:r>
              <a:rPr lang="en-US" sz="1200" dirty="0">
                <a:solidFill>
                  <a:srgbClr val="000000"/>
                </a:solidFill>
                <a:cs typeface="Arial" charset="0"/>
              </a:rPr>
              <a:t>Disparate data, paper based enrollment</a:t>
            </a:r>
          </a:p>
        </p:txBody>
      </p:sp>
      <p:cxnSp>
        <p:nvCxnSpPr>
          <p:cNvPr id="15" name="Straight Arrow Connector 14"/>
          <p:cNvCxnSpPr/>
          <p:nvPr/>
        </p:nvCxnSpPr>
        <p:spPr>
          <a:xfrm flipH="1">
            <a:off x="5331415" y="2454808"/>
            <a:ext cx="85983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613165" y="3524148"/>
            <a:ext cx="66041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62425" y="4601948"/>
            <a:ext cx="103371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38400" y="5531641"/>
            <a:ext cx="251936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6348" y="6173614"/>
            <a:ext cx="1403359" cy="257369"/>
          </a:xfrm>
          <a:prstGeom prst="rect">
            <a:avLst/>
          </a:prstGeom>
          <a:noFill/>
        </p:spPr>
        <p:txBody>
          <a:bodyPr wrap="square" lIns="36000" tIns="36000" rIns="36000" bIns="36000" rtlCol="0" anchor="ctr">
            <a:spAutoFit/>
          </a:bodyPr>
          <a:lstStyle/>
          <a:p>
            <a:pPr algn="ctr" fontAlgn="base">
              <a:spcBef>
                <a:spcPct val="0"/>
              </a:spcBef>
              <a:spcAft>
                <a:spcPct val="0"/>
              </a:spcAft>
            </a:pPr>
            <a:r>
              <a:rPr lang="en-US" sz="1200" b="1" dirty="0">
                <a:solidFill>
                  <a:srgbClr val="000000"/>
                </a:solidFill>
                <a:cs typeface="Arial" charset="0"/>
              </a:rPr>
              <a:t>Scope of Services</a:t>
            </a:r>
          </a:p>
        </p:txBody>
      </p:sp>
      <p:sp>
        <p:nvSpPr>
          <p:cNvPr id="20" name="TextBox 19"/>
          <p:cNvSpPr txBox="1"/>
          <p:nvPr/>
        </p:nvSpPr>
        <p:spPr>
          <a:xfrm rot="16200000">
            <a:off x="-447779" y="3908249"/>
            <a:ext cx="1625604" cy="257369"/>
          </a:xfrm>
          <a:prstGeom prst="rect">
            <a:avLst/>
          </a:prstGeom>
          <a:noFill/>
        </p:spPr>
        <p:txBody>
          <a:bodyPr wrap="square" lIns="36000" tIns="36000" rIns="36000" bIns="36000" rtlCol="0" anchor="ctr">
            <a:spAutoFit/>
          </a:bodyPr>
          <a:lstStyle/>
          <a:p>
            <a:pPr algn="ctr" fontAlgn="base">
              <a:spcBef>
                <a:spcPct val="0"/>
              </a:spcBef>
              <a:spcAft>
                <a:spcPct val="0"/>
              </a:spcAft>
            </a:pPr>
            <a:r>
              <a:rPr lang="en-US" sz="1200" b="1" dirty="0">
                <a:solidFill>
                  <a:srgbClr val="000000"/>
                </a:solidFill>
                <a:cs typeface="Arial" charset="0"/>
              </a:rPr>
              <a:t>Cost to Serve</a:t>
            </a:r>
          </a:p>
        </p:txBody>
      </p:sp>
    </p:spTree>
    <p:extLst>
      <p:ext uri="{BB962C8B-B14F-4D97-AF65-F5344CB8AC3E}">
        <p14:creationId xmlns="" xmlns:p14="http://schemas.microsoft.com/office/powerpoint/2010/main" val="403534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3"/>
          </p:nvPr>
        </p:nvSpPr>
        <p:spPr/>
        <p:txBody>
          <a:bodyPr/>
          <a:lstStyle/>
          <a:p>
            <a:r>
              <a:rPr lang="en-US" dirty="0"/>
              <a:t>Decision making groups </a:t>
            </a:r>
            <a:r>
              <a:rPr lang="en-US" dirty="0" smtClean="0"/>
              <a:t>should answer a set of key policy questions. </a:t>
            </a:r>
            <a:endParaRPr lang="en-US" dirty="0"/>
          </a:p>
        </p:txBody>
      </p:sp>
      <p:sp>
        <p:nvSpPr>
          <p:cNvPr id="2" name="Title 1"/>
          <p:cNvSpPr>
            <a:spLocks noGrp="1"/>
          </p:cNvSpPr>
          <p:nvPr>
            <p:ph type="title"/>
          </p:nvPr>
        </p:nvSpPr>
        <p:spPr/>
        <p:txBody>
          <a:bodyPr/>
          <a:lstStyle/>
          <a:p>
            <a:r>
              <a:rPr lang="pt-BR" dirty="0" smtClean="0"/>
              <a:t>Key State </a:t>
            </a:r>
            <a:r>
              <a:rPr lang="pt-BR" dirty="0"/>
              <a:t>Policy Decisions</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980137777"/>
              </p:ext>
            </p:extLst>
          </p:nvPr>
        </p:nvGraphicFramePr>
        <p:xfrm>
          <a:off x="417512" y="1655137"/>
          <a:ext cx="8508125" cy="4731375"/>
        </p:xfrm>
        <a:graphic>
          <a:graphicData uri="http://schemas.openxmlformats.org/drawingml/2006/table">
            <a:tbl>
              <a:tblPr firstRow="1" bandRow="1">
                <a:tableStyleId>{17292A2E-F333-43FB-9621-5CBBE7FDCDCB}</a:tableStyleId>
              </a:tblPr>
              <a:tblGrid>
                <a:gridCol w="1476449"/>
                <a:gridCol w="3278540"/>
                <a:gridCol w="3753136"/>
              </a:tblGrid>
              <a:tr h="463860">
                <a:tc>
                  <a:txBody>
                    <a:bodyPr/>
                    <a:lstStyle/>
                    <a:p>
                      <a:pPr marL="0" marR="0" algn="ctr" eaLnBrk="0" fontAlgn="ctr" hangingPunct="0">
                        <a:spcBef>
                          <a:spcPts val="0"/>
                        </a:spcBef>
                        <a:spcAft>
                          <a:spcPts val="1200"/>
                        </a:spcAft>
                      </a:pPr>
                      <a:r>
                        <a:rPr lang="en-US" sz="1400" kern="1200" dirty="0"/>
                        <a:t>Key Exchange Issue</a:t>
                      </a:r>
                      <a:endParaRPr lang="en-US" sz="1400" b="1" dirty="0">
                        <a:solidFill>
                          <a:schemeClr val="bg1"/>
                        </a:solidFill>
                        <a:latin typeface="Arial" pitchFamily="34" charset="0"/>
                        <a:ea typeface="Times New Roman"/>
                        <a:cs typeface="Arial" pitchFamily="34" charset="0"/>
                      </a:endParaRPr>
                    </a:p>
                  </a:txBody>
                  <a:tcPr marL="68580" marR="68580" marT="0" marB="0" anchor="ctr"/>
                </a:tc>
                <a:tc gridSpan="2">
                  <a:txBody>
                    <a:bodyPr/>
                    <a:lstStyle/>
                    <a:p>
                      <a:pPr marL="0" marR="0" algn="ctr">
                        <a:lnSpc>
                          <a:spcPct val="115000"/>
                        </a:lnSpc>
                        <a:spcBef>
                          <a:spcPts val="0"/>
                        </a:spcBef>
                        <a:spcAft>
                          <a:spcPts val="0"/>
                        </a:spcAft>
                      </a:pPr>
                      <a:r>
                        <a:rPr lang="en-US" sz="1400" dirty="0"/>
                        <a:t>Threshold Questions</a:t>
                      </a:r>
                      <a:endParaRPr lang="en-US" sz="1400" b="1" dirty="0">
                        <a:solidFill>
                          <a:schemeClr val="bg1"/>
                        </a:solidFill>
                        <a:latin typeface="Arial" pitchFamily="34" charset="0"/>
                        <a:ea typeface="Calibri"/>
                        <a:cs typeface="Arial" pitchFamily="34" charset="0"/>
                      </a:endParaRPr>
                    </a:p>
                  </a:txBody>
                  <a:tcPr marL="68580" marR="68580" marT="0" marB="0" anchor="ctr"/>
                </a:tc>
                <a:tc hMerge="1">
                  <a:txBody>
                    <a:bodyPr/>
                    <a:lstStyle/>
                    <a:p>
                      <a:pPr marL="0" marR="0">
                        <a:lnSpc>
                          <a:spcPct val="115000"/>
                        </a:lnSpc>
                        <a:spcBef>
                          <a:spcPts val="0"/>
                        </a:spcBef>
                        <a:spcAft>
                          <a:spcPts val="0"/>
                        </a:spcAft>
                      </a:pPr>
                      <a:endParaRPr lang="en-US" sz="1400" b="1" dirty="0">
                        <a:solidFill>
                          <a:schemeClr val="bg1"/>
                        </a:solidFill>
                        <a:latin typeface="Arial" pitchFamily="34" charset="0"/>
                        <a:ea typeface="Calibri"/>
                        <a:cs typeface="Arial" pitchFamily="34" charset="0"/>
                      </a:endParaRPr>
                    </a:p>
                  </a:txBody>
                  <a:tcPr marL="68580" marR="68580" marT="0" marB="0"/>
                </a:tc>
              </a:tr>
              <a:tr h="800159">
                <a:tc>
                  <a:txBody>
                    <a:bodyPr/>
                    <a:lstStyle/>
                    <a:p>
                      <a:pPr marL="0" marR="0" eaLnBrk="0" fontAlgn="base" hangingPunct="0">
                        <a:lnSpc>
                          <a:spcPct val="90000"/>
                        </a:lnSpc>
                        <a:spcBef>
                          <a:spcPts val="0"/>
                        </a:spcBef>
                        <a:spcAft>
                          <a:spcPts val="0"/>
                        </a:spcAft>
                      </a:pPr>
                      <a:r>
                        <a:rPr lang="en-US" sz="1400" kern="1200" dirty="0"/>
                        <a:t>Structure and Administration</a:t>
                      </a:r>
                      <a:endParaRPr lang="en-US"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177800" marR="0" lvl="0" indent="-177800">
                        <a:lnSpc>
                          <a:spcPct val="115000"/>
                        </a:lnSpc>
                        <a:spcBef>
                          <a:spcPts val="0"/>
                        </a:spcBef>
                        <a:spcAft>
                          <a:spcPts val="0"/>
                        </a:spcAft>
                        <a:buFont typeface="Symbol"/>
                        <a:buChar char=""/>
                      </a:pPr>
                      <a:r>
                        <a:rPr lang="en-US" sz="1400" dirty="0"/>
                        <a:t>Governance </a:t>
                      </a:r>
                      <a:r>
                        <a:rPr lang="en-US" sz="1400" dirty="0" smtClean="0"/>
                        <a:t>model</a:t>
                      </a:r>
                      <a:endParaRPr lang="en-US" sz="1400" dirty="0"/>
                    </a:p>
                    <a:p>
                      <a:pPr marL="177800" marR="0" lvl="0" indent="-177800">
                        <a:lnSpc>
                          <a:spcPct val="115000"/>
                        </a:lnSpc>
                        <a:spcBef>
                          <a:spcPts val="0"/>
                        </a:spcBef>
                        <a:spcAft>
                          <a:spcPts val="0"/>
                        </a:spcAft>
                        <a:buFont typeface="Symbol"/>
                        <a:buChar char=""/>
                      </a:pPr>
                      <a:r>
                        <a:rPr lang="en-US" sz="1400" dirty="0"/>
                        <a:t>Merged or separate individual and SHOP </a:t>
                      </a:r>
                      <a:r>
                        <a:rPr lang="en-US" sz="1400" dirty="0" smtClean="0"/>
                        <a:t>exchanges</a:t>
                      </a:r>
                      <a:endParaRPr lang="en-US" sz="1400" dirty="0"/>
                    </a:p>
                  </a:txBody>
                  <a:tcPr marL="68580" marR="68580" marT="0" marB="0"/>
                </a:tc>
                <a:tc>
                  <a:txBody>
                    <a:bodyPr/>
                    <a:lstStyle/>
                    <a:p>
                      <a:pPr marL="177800" marR="0" lvl="0" indent="-177800">
                        <a:lnSpc>
                          <a:spcPct val="115000"/>
                        </a:lnSpc>
                        <a:spcBef>
                          <a:spcPts val="0"/>
                        </a:spcBef>
                        <a:spcAft>
                          <a:spcPts val="0"/>
                        </a:spcAft>
                        <a:buFont typeface="Symbol"/>
                        <a:buChar char=""/>
                      </a:pPr>
                      <a:r>
                        <a:rPr lang="en-US" sz="1400" dirty="0" smtClean="0"/>
                        <a:t>Statewide, regional, or multi-state</a:t>
                      </a:r>
                    </a:p>
                    <a:p>
                      <a:pPr marL="177800" marR="0" lvl="0" indent="-177800">
                        <a:lnSpc>
                          <a:spcPct val="115000"/>
                        </a:lnSpc>
                        <a:spcBef>
                          <a:spcPts val="0"/>
                        </a:spcBef>
                        <a:spcAft>
                          <a:spcPts val="0"/>
                        </a:spcAft>
                        <a:buFont typeface="Symbol"/>
                        <a:buChar char=""/>
                      </a:pPr>
                      <a:r>
                        <a:rPr lang="en-US" sz="1400" dirty="0" smtClean="0"/>
                        <a:t>Branding – distinct from other public programs?</a:t>
                      </a:r>
                      <a:endParaRPr lang="en-US" sz="1400" dirty="0" smtClean="0">
                        <a:latin typeface="Arial" pitchFamily="34" charset="0"/>
                        <a:ea typeface="Calibri"/>
                        <a:cs typeface="Arial" pitchFamily="34" charset="0"/>
                      </a:endParaRPr>
                    </a:p>
                  </a:txBody>
                  <a:tcPr marL="68580" marR="68580" marT="0" marB="0"/>
                </a:tc>
              </a:tr>
              <a:tr h="1600318">
                <a:tc>
                  <a:txBody>
                    <a:bodyPr/>
                    <a:lstStyle/>
                    <a:p>
                      <a:pPr marL="0" marR="0" eaLnBrk="0" fontAlgn="base" hangingPunct="0">
                        <a:lnSpc>
                          <a:spcPct val="90000"/>
                        </a:lnSpc>
                        <a:spcBef>
                          <a:spcPts val="0"/>
                        </a:spcBef>
                        <a:spcAft>
                          <a:spcPts val="0"/>
                        </a:spcAft>
                      </a:pPr>
                      <a:r>
                        <a:rPr lang="en-US" sz="1400" kern="1200" dirty="0" smtClean="0"/>
                        <a:t>Choices Affecting</a:t>
                      </a:r>
                      <a:r>
                        <a:rPr lang="en-US" sz="1400" kern="1200" baseline="0" dirty="0" smtClean="0"/>
                        <a:t> Product Design</a:t>
                      </a:r>
                      <a:endParaRPr lang="en-US"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177800" marR="0" lvl="0" indent="-177800">
                        <a:lnSpc>
                          <a:spcPct val="115000"/>
                        </a:lnSpc>
                        <a:spcBef>
                          <a:spcPts val="0"/>
                        </a:spcBef>
                        <a:spcAft>
                          <a:spcPts val="0"/>
                        </a:spcAft>
                        <a:buFont typeface="Symbol"/>
                        <a:buChar char=""/>
                      </a:pPr>
                      <a:r>
                        <a:rPr lang="en-US" sz="1400" dirty="0" smtClean="0"/>
                        <a:t>Exchange</a:t>
                      </a:r>
                      <a:r>
                        <a:rPr lang="en-US" sz="1400" baseline="0" dirty="0" smtClean="0"/>
                        <a:t> as Active Purchaser or Market Organizer</a:t>
                      </a:r>
                      <a:endParaRPr lang="en-US" sz="1400" dirty="0"/>
                    </a:p>
                    <a:p>
                      <a:pPr marL="177800" marR="0" lvl="0" indent="-177800">
                        <a:lnSpc>
                          <a:spcPct val="115000"/>
                        </a:lnSpc>
                        <a:spcBef>
                          <a:spcPts val="0"/>
                        </a:spcBef>
                        <a:spcAft>
                          <a:spcPts val="0"/>
                        </a:spcAft>
                        <a:buFont typeface="Symbol"/>
                        <a:buChar char=""/>
                      </a:pPr>
                      <a:r>
                        <a:rPr lang="en-US" sz="1400" dirty="0" smtClean="0"/>
                        <a:t>Separate or merged individual and small</a:t>
                      </a:r>
                      <a:r>
                        <a:rPr lang="en-US" sz="1400" baseline="0" dirty="0" smtClean="0"/>
                        <a:t> group markets</a:t>
                      </a:r>
                      <a:endParaRPr lang="en-US" sz="1400" dirty="0"/>
                    </a:p>
                    <a:p>
                      <a:pPr marL="177800" marR="0" lvl="0" indent="-177800" algn="l" defTabSz="914400" rtl="0" eaLnBrk="1" fontAlgn="auto" latinLnBrk="0" hangingPunct="1">
                        <a:lnSpc>
                          <a:spcPct val="115000"/>
                        </a:lnSpc>
                        <a:spcBef>
                          <a:spcPts val="0"/>
                        </a:spcBef>
                        <a:spcAft>
                          <a:spcPts val="0"/>
                        </a:spcAft>
                        <a:buClrTx/>
                        <a:buSzTx/>
                        <a:buFont typeface="Symbol"/>
                        <a:buChar char=""/>
                        <a:tabLst/>
                        <a:defRPr/>
                      </a:pPr>
                      <a:r>
                        <a:rPr lang="en-US" sz="1400" dirty="0" smtClean="0"/>
                        <a:t>Method for selecting and rating Qualified Health Plans</a:t>
                      </a:r>
                    </a:p>
                  </a:txBody>
                  <a:tcPr marL="68580" marR="68580" marT="0" marB="0"/>
                </a:tc>
                <a:tc>
                  <a:txBody>
                    <a:bodyPr/>
                    <a:lstStyle/>
                    <a:p>
                      <a:pPr marL="177800" marR="0" lvl="0" indent="-177800" algn="l" defTabSz="914400" rtl="0" eaLnBrk="1" fontAlgn="auto" latinLnBrk="0" hangingPunct="1">
                        <a:lnSpc>
                          <a:spcPct val="115000"/>
                        </a:lnSpc>
                        <a:spcBef>
                          <a:spcPts val="0"/>
                        </a:spcBef>
                        <a:spcAft>
                          <a:spcPts val="0"/>
                        </a:spcAft>
                        <a:buClrTx/>
                        <a:buSzTx/>
                        <a:buFont typeface="Symbol"/>
                        <a:buChar char=""/>
                        <a:tabLst/>
                        <a:defRPr/>
                      </a:pPr>
                      <a:r>
                        <a:rPr lang="en-US" sz="1400" dirty="0" smtClean="0"/>
                        <a:t>Potential state mandated benefits beyond the essential benefits</a:t>
                      </a:r>
                    </a:p>
                    <a:p>
                      <a:pPr marL="177800" marR="0" lvl="0" indent="-177800">
                        <a:lnSpc>
                          <a:spcPct val="115000"/>
                        </a:lnSpc>
                        <a:spcBef>
                          <a:spcPts val="0"/>
                        </a:spcBef>
                        <a:spcAft>
                          <a:spcPts val="0"/>
                        </a:spcAft>
                        <a:buFont typeface="Symbol"/>
                        <a:buChar char=""/>
                      </a:pPr>
                      <a:r>
                        <a:rPr lang="en-US" sz="1400" dirty="0" smtClean="0"/>
                        <a:t>Level of standardization</a:t>
                      </a:r>
                      <a:r>
                        <a:rPr lang="en-US" sz="1400" baseline="0" dirty="0" smtClean="0"/>
                        <a:t> </a:t>
                      </a:r>
                      <a:r>
                        <a:rPr lang="en-US" sz="1400" dirty="0" smtClean="0"/>
                        <a:t>for benefit designs</a:t>
                      </a:r>
                    </a:p>
                    <a:p>
                      <a:pPr marL="177800" marR="0" lvl="0" indent="-177800">
                        <a:lnSpc>
                          <a:spcPct val="115000"/>
                        </a:lnSpc>
                        <a:spcBef>
                          <a:spcPts val="0"/>
                        </a:spcBef>
                        <a:spcAft>
                          <a:spcPts val="0"/>
                        </a:spcAft>
                        <a:buFont typeface="Symbol"/>
                        <a:buChar char=""/>
                      </a:pPr>
                      <a:r>
                        <a:rPr lang="en-US" sz="1400" dirty="0" smtClean="0"/>
                        <a:t>Mandates to improve quality and efficiency of care delivery</a:t>
                      </a:r>
                    </a:p>
                    <a:p>
                      <a:pPr marL="177800" marR="0" lvl="0" indent="-177800">
                        <a:lnSpc>
                          <a:spcPct val="115000"/>
                        </a:lnSpc>
                        <a:spcBef>
                          <a:spcPts val="0"/>
                        </a:spcBef>
                        <a:spcAft>
                          <a:spcPts val="0"/>
                        </a:spcAft>
                        <a:buFont typeface="Symbol"/>
                        <a:buChar char=""/>
                      </a:pPr>
                      <a:r>
                        <a:rPr lang="en-US" sz="1400" dirty="0" smtClean="0"/>
                        <a:t>Combined purchasing and dual</a:t>
                      </a:r>
                      <a:r>
                        <a:rPr lang="en-US" sz="1400" baseline="0" dirty="0" smtClean="0"/>
                        <a:t> eligibilities</a:t>
                      </a:r>
                      <a:endParaRPr lang="en-US" sz="1400" dirty="0" smtClean="0">
                        <a:latin typeface="Arial" pitchFamily="34" charset="0"/>
                        <a:ea typeface="Calibri"/>
                        <a:cs typeface="Arial" pitchFamily="34" charset="0"/>
                      </a:endParaRPr>
                    </a:p>
                  </a:txBody>
                  <a:tcPr marL="68580" marR="68580" marT="0" marB="0"/>
                </a:tc>
              </a:tr>
              <a:tr h="1066879">
                <a:tc>
                  <a:txBody>
                    <a:bodyPr/>
                    <a:lstStyle/>
                    <a:p>
                      <a:pPr marL="0" marR="0" eaLnBrk="0" fontAlgn="base" hangingPunct="0">
                        <a:lnSpc>
                          <a:spcPct val="90000"/>
                        </a:lnSpc>
                        <a:spcBef>
                          <a:spcPts val="0"/>
                        </a:spcBef>
                        <a:spcAft>
                          <a:spcPts val="0"/>
                        </a:spcAft>
                      </a:pPr>
                      <a:r>
                        <a:rPr lang="en-US" sz="1400" kern="1200" dirty="0"/>
                        <a:t>Operations</a:t>
                      </a:r>
                      <a:endParaRPr lang="en-US"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177800" marR="0" lvl="0" indent="-177800">
                        <a:lnSpc>
                          <a:spcPct val="115000"/>
                        </a:lnSpc>
                        <a:spcBef>
                          <a:spcPts val="0"/>
                        </a:spcBef>
                        <a:spcAft>
                          <a:spcPts val="0"/>
                        </a:spcAft>
                        <a:buFont typeface="Symbol"/>
                        <a:buChar char=""/>
                      </a:pPr>
                      <a:r>
                        <a:rPr lang="en-US" sz="1400" dirty="0" smtClean="0"/>
                        <a:t>Degree</a:t>
                      </a:r>
                      <a:r>
                        <a:rPr lang="en-US" sz="1400" baseline="0" dirty="0" smtClean="0"/>
                        <a:t> of operational </a:t>
                      </a:r>
                      <a:r>
                        <a:rPr lang="en-US" sz="1400" dirty="0" smtClean="0"/>
                        <a:t>integration </a:t>
                      </a:r>
                      <a:r>
                        <a:rPr lang="en-US" sz="1400" dirty="0"/>
                        <a:t>between individual and </a:t>
                      </a:r>
                      <a:r>
                        <a:rPr lang="en-US" sz="1400" dirty="0" smtClean="0"/>
                        <a:t>SHOP</a:t>
                      </a:r>
                      <a:endParaRPr lang="en-US" sz="1400" dirty="0"/>
                    </a:p>
                    <a:p>
                      <a:pPr marL="177800" marR="0" lvl="0" indent="-177800">
                        <a:lnSpc>
                          <a:spcPct val="115000"/>
                        </a:lnSpc>
                        <a:spcBef>
                          <a:spcPts val="0"/>
                        </a:spcBef>
                        <a:spcAft>
                          <a:spcPts val="0"/>
                        </a:spcAft>
                        <a:buFont typeface="Symbol"/>
                        <a:buChar char=""/>
                      </a:pPr>
                      <a:r>
                        <a:rPr lang="en-US" sz="1400" dirty="0"/>
                        <a:t>Degree of integration with other </a:t>
                      </a:r>
                      <a:r>
                        <a:rPr lang="en-US" sz="1400" dirty="0" smtClean="0"/>
                        <a:t>state programs</a:t>
                      </a:r>
                    </a:p>
                  </a:txBody>
                  <a:tcPr marL="68580" marR="68580" marT="0" marB="0"/>
                </a:tc>
                <a:tc>
                  <a:txBody>
                    <a:bodyPr/>
                    <a:lstStyle/>
                    <a:p>
                      <a:pPr marL="177800" marR="0" lvl="0" indent="-177800" algn="l" defTabSz="914400" rtl="0" eaLnBrk="1" fontAlgn="auto" latinLnBrk="0" hangingPunct="1">
                        <a:lnSpc>
                          <a:spcPct val="115000"/>
                        </a:lnSpc>
                        <a:spcBef>
                          <a:spcPts val="0"/>
                        </a:spcBef>
                        <a:spcAft>
                          <a:spcPts val="0"/>
                        </a:spcAft>
                        <a:buClrTx/>
                        <a:buSzTx/>
                        <a:buFont typeface="Symbol"/>
                        <a:buChar char=""/>
                        <a:tabLst/>
                        <a:defRPr/>
                      </a:pPr>
                      <a:r>
                        <a:rPr lang="en-US" sz="1400" dirty="0" smtClean="0"/>
                        <a:t>Internally</a:t>
                      </a:r>
                      <a:r>
                        <a:rPr lang="en-US" sz="1400" baseline="0" dirty="0" smtClean="0"/>
                        <a:t> or externally operated risk programs</a:t>
                      </a:r>
                      <a:endParaRPr lang="en-US" sz="1400" dirty="0" smtClean="0">
                        <a:latin typeface="Arial" pitchFamily="34" charset="0"/>
                        <a:ea typeface="Calibri"/>
                        <a:cs typeface="Arial" pitchFamily="34" charset="0"/>
                      </a:endParaRPr>
                    </a:p>
                  </a:txBody>
                  <a:tcPr marL="68580" marR="68580" marT="0" marB="0"/>
                </a:tc>
              </a:tr>
              <a:tr h="800159">
                <a:tc>
                  <a:txBody>
                    <a:bodyPr/>
                    <a:lstStyle/>
                    <a:p>
                      <a:pPr marL="0" marR="0" eaLnBrk="0" fontAlgn="base" hangingPunct="0">
                        <a:lnSpc>
                          <a:spcPct val="90000"/>
                        </a:lnSpc>
                        <a:spcBef>
                          <a:spcPts val="0"/>
                        </a:spcBef>
                        <a:spcAft>
                          <a:spcPts val="0"/>
                        </a:spcAft>
                      </a:pPr>
                      <a:r>
                        <a:rPr lang="en-US" sz="1400" kern="1200" dirty="0"/>
                        <a:t>Sustainability</a:t>
                      </a:r>
                      <a:endParaRPr lang="en-US"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177800" marR="0" lvl="0" indent="-177800">
                        <a:lnSpc>
                          <a:spcPct val="115000"/>
                        </a:lnSpc>
                        <a:spcBef>
                          <a:spcPts val="0"/>
                        </a:spcBef>
                        <a:spcAft>
                          <a:spcPts val="0"/>
                        </a:spcAft>
                        <a:buFont typeface="Symbol"/>
                        <a:buChar char=""/>
                      </a:pPr>
                      <a:r>
                        <a:rPr lang="en-US" sz="1400" baseline="0" dirty="0" smtClean="0"/>
                        <a:t>Payer/Provider Assessment</a:t>
                      </a:r>
                    </a:p>
                    <a:p>
                      <a:pPr marL="177800" marR="0" lvl="0" indent="-177800" algn="l" defTabSz="914400" rtl="0" eaLnBrk="1" fontAlgn="auto" latinLnBrk="0" hangingPunct="1">
                        <a:lnSpc>
                          <a:spcPct val="115000"/>
                        </a:lnSpc>
                        <a:spcBef>
                          <a:spcPts val="0"/>
                        </a:spcBef>
                        <a:spcAft>
                          <a:spcPts val="0"/>
                        </a:spcAft>
                        <a:buClrTx/>
                        <a:buSzTx/>
                        <a:buFont typeface="Symbol"/>
                        <a:buChar char=""/>
                        <a:tabLst/>
                        <a:defRPr/>
                      </a:pPr>
                      <a:r>
                        <a:rPr lang="en-US" sz="1400" baseline="0" dirty="0" smtClean="0"/>
                        <a:t>Ancillary services/products sold via Exchange marketplace</a:t>
                      </a:r>
                    </a:p>
                  </a:txBody>
                  <a:tcPr marL="68580" marR="68580" marT="0" marB="0"/>
                </a:tc>
                <a:tc>
                  <a:txBody>
                    <a:bodyPr/>
                    <a:lstStyle/>
                    <a:p>
                      <a:pPr marL="177800" marR="0" lvl="0" indent="-177800" algn="l" defTabSz="914400" rtl="0" eaLnBrk="1" fontAlgn="auto" latinLnBrk="0" hangingPunct="1">
                        <a:lnSpc>
                          <a:spcPct val="115000"/>
                        </a:lnSpc>
                        <a:spcBef>
                          <a:spcPts val="0"/>
                        </a:spcBef>
                        <a:spcAft>
                          <a:spcPts val="0"/>
                        </a:spcAft>
                        <a:buClrTx/>
                        <a:buSzTx/>
                        <a:buFont typeface="Symbol"/>
                        <a:buChar char=""/>
                        <a:tabLst/>
                        <a:defRPr/>
                      </a:pPr>
                      <a:r>
                        <a:rPr lang="en-US" sz="1400" baseline="0" dirty="0" smtClean="0"/>
                        <a:t>Leverage existing assets wherever possible</a:t>
                      </a:r>
                    </a:p>
                    <a:p>
                      <a:pPr marL="177800" marR="0" lvl="0" indent="-177800" algn="l" defTabSz="914400" rtl="0" eaLnBrk="1" fontAlgn="auto" latinLnBrk="0" hangingPunct="1">
                        <a:lnSpc>
                          <a:spcPct val="115000"/>
                        </a:lnSpc>
                        <a:spcBef>
                          <a:spcPts val="0"/>
                        </a:spcBef>
                        <a:spcAft>
                          <a:spcPts val="0"/>
                        </a:spcAft>
                        <a:buClrTx/>
                        <a:buSzTx/>
                        <a:buFont typeface="Symbol"/>
                        <a:buChar char=""/>
                        <a:tabLst/>
                        <a:defRPr/>
                      </a:pPr>
                      <a:r>
                        <a:rPr lang="en-US" sz="1400" baseline="0" dirty="0" smtClean="0"/>
                        <a:t>General Revenues</a:t>
                      </a:r>
                    </a:p>
                    <a:p>
                      <a:pPr marL="177800" marR="0" lvl="0" indent="-177800" algn="l" defTabSz="914400" rtl="0" eaLnBrk="1" fontAlgn="auto" latinLnBrk="0" hangingPunct="1">
                        <a:lnSpc>
                          <a:spcPct val="115000"/>
                        </a:lnSpc>
                        <a:spcBef>
                          <a:spcPts val="0"/>
                        </a:spcBef>
                        <a:spcAft>
                          <a:spcPts val="0"/>
                        </a:spcAft>
                        <a:buClrTx/>
                        <a:buSzTx/>
                        <a:buFont typeface="Symbol"/>
                        <a:buChar char=""/>
                        <a:tabLst/>
                        <a:defRPr/>
                      </a:pPr>
                      <a:r>
                        <a:rPr lang="en-US" sz="1400" dirty="0" smtClean="0"/>
                        <a:t>Premium</a:t>
                      </a:r>
                      <a:r>
                        <a:rPr lang="en-US" sz="1400" baseline="0" dirty="0" smtClean="0"/>
                        <a:t> tax</a:t>
                      </a:r>
                    </a:p>
                  </a:txBody>
                  <a:tcPr marL="68580" marR="68580" marT="0" marB="0"/>
                </a:tc>
              </a:tr>
            </a:tbl>
          </a:graphicData>
        </a:graphic>
      </p:graphicFrame>
      <p:sp>
        <p:nvSpPr>
          <p:cNvPr id="8" name="Rectangle 7"/>
          <p:cNvSpPr/>
          <p:nvPr/>
        </p:nvSpPr>
        <p:spPr bwMode="gray">
          <a:xfrm>
            <a:off x="417512" y="5572137"/>
            <a:ext cx="8508125" cy="814375"/>
          </a:xfrm>
          <a:prstGeom prst="rect">
            <a:avLst/>
          </a:prstGeom>
          <a:noFill/>
          <a:ln w="38100">
            <a:no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err="1">
              <a:solidFill>
                <a:sysClr val="windowText" lastClr="000000"/>
              </a:solidFill>
              <a:cs typeface="Arial" pitchFamily="34" charset="0"/>
            </a:endParaRPr>
          </a:p>
        </p:txBody>
      </p:sp>
    </p:spTree>
    <p:extLst>
      <p:ext uri="{BB962C8B-B14F-4D97-AF65-F5344CB8AC3E}">
        <p14:creationId xmlns="" xmlns:p14="http://schemas.microsoft.com/office/powerpoint/2010/main" val="3876383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3SHjmdDEUSIAWbJc4qGB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pBWvd8nkUWd83gmjpc2M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sjPXrJdT0en2WN4xG19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g3E7eglzEmS.92.QRqg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3SHjmdDEUSIAWbJc4qGB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pBWvd8nkUWd83gmjpc2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sjPXrJdT0en2WN4xG19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g3E7eglzEmS.92.QRqgt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3SHjmdDEUSIAWbJc4qG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pBWvd8nkUWd83gmjpc2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sjPXrJdT0en2WN4xG19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pBWvd8nkUWd83gmjpc2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0g3E7eglzEmS.92.QRqg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LXqyFj76EWpYbg5FDS_i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LXqyFj76EWpYbg5FDS_i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LXqyFj76EWpYbg5FDS_i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Gt2fVTxK0ieivbgXX6Z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Gt2fVTxK0ieivbgXX6Zm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sjPXrJdT0en2WN4xG19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g3E7eglzEmS.92.QRqg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3SHjmdDEUSIAWbJc4qG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pBWvd8nkUWd83gmjpc2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sjPXrJdT0en2WN4xG19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g3E7eglzEmS.92.QRqg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3SHjmdDEUSIAWbJc4qGBQ"/>
</p:tagLst>
</file>

<file path=ppt/theme/theme1.xml><?xml version="1.0" encoding="utf-8"?>
<a:theme xmlns:a="http://schemas.openxmlformats.org/drawingml/2006/main" name="MASTER_4x3_Template">
  <a:themeElements>
    <a:clrScheme name="Custom 185">
      <a:dk1>
        <a:srgbClr val="000000"/>
      </a:dk1>
      <a:lt1>
        <a:srgbClr val="FFFFFF"/>
      </a:lt1>
      <a:dk2>
        <a:srgbClr val="666666"/>
      </a:dk2>
      <a:lt2>
        <a:srgbClr val="778888"/>
      </a:lt2>
      <a:accent1>
        <a:srgbClr val="00BBEE"/>
      </a:accent1>
      <a:accent2>
        <a:srgbClr val="551155"/>
      </a:accent2>
      <a:accent3>
        <a:srgbClr val="FF9900"/>
      </a:accent3>
      <a:accent4>
        <a:srgbClr val="359B4C"/>
      </a:accent4>
      <a:accent5>
        <a:srgbClr val="002266"/>
      </a:accent5>
      <a:accent6>
        <a:srgbClr val="993399"/>
      </a:accent6>
      <a:hlink>
        <a:srgbClr val="00BBEE"/>
      </a:hlink>
      <a:folHlink>
        <a:srgbClr val="551155"/>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778888">
            <a:lumMod val="20000"/>
            <a:lumOff val="80000"/>
          </a:srgbClr>
        </a:solidFill>
        <a:ln w="6350">
          <a:solidFill>
            <a:srgbClr val="778888">
              <a:lumMod val="20000"/>
              <a:lumOff val="80000"/>
            </a:srgbClr>
          </a:solidFill>
          <a:miter lim="800000"/>
          <a:headEnd/>
          <a:tailEn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ts val="300"/>
          </a:spcAft>
          <a:buClrTx/>
          <a:buSzTx/>
          <a:buFontTx/>
          <a:buNone/>
          <a:tabLst/>
          <a:defRPr kumimoji="0"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lgn="l">
          <a:defRPr sz="1200" dirty="0" err="1" smtClean="0"/>
        </a:defPPr>
      </a:lstStyle>
    </a:txDef>
  </a:objectDefaults>
  <a:extraClrSchemeLst/>
</a:theme>
</file>

<file path=ppt/theme/theme2.xml><?xml version="1.0" encoding="utf-8"?>
<a:theme xmlns:a="http://schemas.openxmlformats.org/drawingml/2006/main" name="1_MASTER_4x3_Template">
  <a:themeElements>
    <a:clrScheme name="Custom 185">
      <a:dk1>
        <a:srgbClr val="000000"/>
      </a:dk1>
      <a:lt1>
        <a:srgbClr val="FFFFFF"/>
      </a:lt1>
      <a:dk2>
        <a:srgbClr val="666666"/>
      </a:dk2>
      <a:lt2>
        <a:srgbClr val="778888"/>
      </a:lt2>
      <a:accent1>
        <a:srgbClr val="00BBEE"/>
      </a:accent1>
      <a:accent2>
        <a:srgbClr val="551155"/>
      </a:accent2>
      <a:accent3>
        <a:srgbClr val="FF9900"/>
      </a:accent3>
      <a:accent4>
        <a:srgbClr val="359B4C"/>
      </a:accent4>
      <a:accent5>
        <a:srgbClr val="002266"/>
      </a:accent5>
      <a:accent6>
        <a:srgbClr val="993399"/>
      </a:accent6>
      <a:hlink>
        <a:srgbClr val="00BBEE"/>
      </a:hlink>
      <a:folHlink>
        <a:srgbClr val="551155"/>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778888">
            <a:lumMod val="20000"/>
            <a:lumOff val="80000"/>
          </a:srgbClr>
        </a:solidFill>
        <a:ln w="6350">
          <a:solidFill>
            <a:srgbClr val="778888">
              <a:lumMod val="20000"/>
              <a:lumOff val="80000"/>
            </a:srgbClr>
          </a:solidFill>
          <a:miter lim="800000"/>
          <a:headEnd/>
          <a:tailEn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ts val="300"/>
          </a:spcAft>
          <a:buClrTx/>
          <a:buSzTx/>
          <a:buFontTx/>
          <a:buNone/>
          <a:tabLst/>
          <a:defRPr kumimoji="0"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lgn="l">
          <a:defRPr sz="1200" dirty="0" err="1" smtClean="0"/>
        </a:defPPr>
      </a:lstStyle>
    </a:txDef>
  </a:objectDefaults>
  <a:extraClrSchemeLst/>
</a:theme>
</file>

<file path=ppt/theme/theme3.xml><?xml version="1.0" encoding="utf-8"?>
<a:theme xmlns:a="http://schemas.openxmlformats.org/drawingml/2006/main" name="2_MASTER_4x3_Template">
  <a:themeElements>
    <a:clrScheme name="Custom 185">
      <a:dk1>
        <a:srgbClr val="000000"/>
      </a:dk1>
      <a:lt1>
        <a:srgbClr val="FFFFFF"/>
      </a:lt1>
      <a:dk2>
        <a:srgbClr val="666666"/>
      </a:dk2>
      <a:lt2>
        <a:srgbClr val="778888"/>
      </a:lt2>
      <a:accent1>
        <a:srgbClr val="00BBEE"/>
      </a:accent1>
      <a:accent2>
        <a:srgbClr val="551155"/>
      </a:accent2>
      <a:accent3>
        <a:srgbClr val="FF9900"/>
      </a:accent3>
      <a:accent4>
        <a:srgbClr val="359B4C"/>
      </a:accent4>
      <a:accent5>
        <a:srgbClr val="002266"/>
      </a:accent5>
      <a:accent6>
        <a:srgbClr val="993399"/>
      </a:accent6>
      <a:hlink>
        <a:srgbClr val="00BBEE"/>
      </a:hlink>
      <a:folHlink>
        <a:srgbClr val="551155"/>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778888">
            <a:lumMod val="20000"/>
            <a:lumOff val="80000"/>
          </a:srgbClr>
        </a:solidFill>
        <a:ln w="6350">
          <a:solidFill>
            <a:srgbClr val="778888">
              <a:lumMod val="20000"/>
              <a:lumOff val="80000"/>
            </a:srgbClr>
          </a:solidFill>
          <a:miter lim="800000"/>
          <a:headEnd/>
          <a:tailEn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ts val="300"/>
          </a:spcAft>
          <a:buClrTx/>
          <a:buSzTx/>
          <a:buFontTx/>
          <a:buNone/>
          <a:tabLst/>
          <a:defRPr kumimoji="0"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lgn="l">
          <a:defRPr sz="1200" dirty="0" err="1" smtClean="0"/>
        </a:defPPr>
      </a:lstStyle>
    </a:txDef>
  </a:objectDefaults>
  <a:extraClrSchemeLst/>
</a:theme>
</file>

<file path=ppt/theme/theme4.xml><?xml version="1.0" encoding="utf-8"?>
<a:theme xmlns:a="http://schemas.openxmlformats.org/drawingml/2006/main" name="3_MASTER_4x3_Template">
  <a:themeElements>
    <a:clrScheme name="Custom 185">
      <a:dk1>
        <a:srgbClr val="000000"/>
      </a:dk1>
      <a:lt1>
        <a:srgbClr val="FFFFFF"/>
      </a:lt1>
      <a:dk2>
        <a:srgbClr val="666666"/>
      </a:dk2>
      <a:lt2>
        <a:srgbClr val="778888"/>
      </a:lt2>
      <a:accent1>
        <a:srgbClr val="00BBEE"/>
      </a:accent1>
      <a:accent2>
        <a:srgbClr val="551155"/>
      </a:accent2>
      <a:accent3>
        <a:srgbClr val="FF9900"/>
      </a:accent3>
      <a:accent4>
        <a:srgbClr val="359B4C"/>
      </a:accent4>
      <a:accent5>
        <a:srgbClr val="002266"/>
      </a:accent5>
      <a:accent6>
        <a:srgbClr val="993399"/>
      </a:accent6>
      <a:hlink>
        <a:srgbClr val="00BBEE"/>
      </a:hlink>
      <a:folHlink>
        <a:srgbClr val="551155"/>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778888">
            <a:lumMod val="20000"/>
            <a:lumOff val="80000"/>
          </a:srgbClr>
        </a:solidFill>
        <a:ln w="6350">
          <a:solidFill>
            <a:srgbClr val="778888">
              <a:lumMod val="20000"/>
              <a:lumOff val="80000"/>
            </a:srgbClr>
          </a:solidFill>
          <a:miter lim="800000"/>
          <a:headEnd/>
          <a:tailEn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ts val="300"/>
          </a:spcAft>
          <a:buClrTx/>
          <a:buSzTx/>
          <a:buFontTx/>
          <a:buNone/>
          <a:tabLst/>
          <a:defRPr kumimoji="0"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lgn="l">
          <a:defRPr sz="1200" dirty="0" err="1" smtClean="0"/>
        </a:defPPr>
      </a:lstStyle>
    </a:txDef>
  </a:objectDefaults>
  <a:extraClrSchemeLst/>
</a:theme>
</file>

<file path=ppt/theme/theme5.xml><?xml version="1.0" encoding="utf-8"?>
<a:theme xmlns:a="http://schemas.openxmlformats.org/drawingml/2006/main" name="4_MASTER_4x3_Template">
  <a:themeElements>
    <a:clrScheme name="water">
      <a:dk1>
        <a:srgbClr val="000000"/>
      </a:dk1>
      <a:lt1>
        <a:srgbClr val="FFFFFF"/>
      </a:lt1>
      <a:dk2>
        <a:srgbClr val="666666"/>
      </a:dk2>
      <a:lt2>
        <a:srgbClr val="778888"/>
      </a:lt2>
      <a:accent1>
        <a:srgbClr val="00BBEE"/>
      </a:accent1>
      <a:accent2>
        <a:srgbClr val="551155"/>
      </a:accent2>
      <a:accent3>
        <a:srgbClr val="FF9900"/>
      </a:accent3>
      <a:accent4>
        <a:srgbClr val="359B4C"/>
      </a:accent4>
      <a:accent5>
        <a:srgbClr val="002266"/>
      </a:accent5>
      <a:accent6>
        <a:srgbClr val="778888"/>
      </a:accent6>
      <a:hlink>
        <a:srgbClr val="00BBEE"/>
      </a:hlink>
      <a:folHlink>
        <a:srgbClr val="551155"/>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778888">
            <a:lumMod val="20000"/>
            <a:lumOff val="80000"/>
          </a:srgbClr>
        </a:solidFill>
        <a:ln w="6350">
          <a:solidFill>
            <a:srgbClr val="778888">
              <a:lumMod val="20000"/>
              <a:lumOff val="80000"/>
            </a:srgbClr>
          </a:solidFill>
          <a:miter lim="800000"/>
          <a:headEnd/>
          <a:tailEn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ts val="300"/>
          </a:spcAft>
          <a:buClrTx/>
          <a:buSzTx/>
          <a:buFontTx/>
          <a:buNone/>
          <a:tabLst/>
          <a:defRPr kumimoji="0"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lgn="l">
          <a:defRPr sz="1200" dirty="0" err="1"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1151</Words>
  <Application>Microsoft Office PowerPoint</Application>
  <PresentationFormat>On-screen Show (4:3)</PresentationFormat>
  <Paragraphs>245</Paragraphs>
  <Slides>13</Slides>
  <Notes>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19" baseType="lpstr">
      <vt:lpstr>MASTER_4x3_Template</vt:lpstr>
      <vt:lpstr>1_MASTER_4x3_Template</vt:lpstr>
      <vt:lpstr>2_MASTER_4x3_Template</vt:lpstr>
      <vt:lpstr>3_MASTER_4x3_Template</vt:lpstr>
      <vt:lpstr>4_MASTER_4x3_Template</vt:lpstr>
      <vt:lpstr>think-cell Slide</vt:lpstr>
      <vt:lpstr>State of State Exchanges  Health TechNet Meeting  </vt:lpstr>
      <vt:lpstr>Strategic Context</vt:lpstr>
      <vt:lpstr>Public vs. Private Exchanges</vt:lpstr>
      <vt:lpstr>What is a Private Exchange?</vt:lpstr>
      <vt:lpstr>Private Exchanges at a Glance</vt:lpstr>
      <vt:lpstr>Public Exchange Models</vt:lpstr>
      <vt:lpstr>HIX Context</vt:lpstr>
      <vt:lpstr>The State Base Marketplace (SBM) Scope Spectrum</vt:lpstr>
      <vt:lpstr>Key State Policy Decisions</vt:lpstr>
      <vt:lpstr>Key Consideration Categories </vt:lpstr>
      <vt:lpstr>Federal Funding Timeline - Establishment</vt:lpstr>
      <vt:lpstr>HIX Consulting Experience </vt:lpstr>
      <vt:lpstr>Thank You</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Gerald L.</dc:creator>
  <cp:lastModifiedBy>Paula Williamson</cp:lastModifiedBy>
  <cp:revision>8</cp:revision>
  <dcterms:created xsi:type="dcterms:W3CDTF">2014-02-06T16:20:40Z</dcterms:created>
  <dcterms:modified xsi:type="dcterms:W3CDTF">2014-07-17T20:06:43Z</dcterms:modified>
</cp:coreProperties>
</file>