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6" r:id="rId3"/>
    <p:sldMasterId id="2147483692" r:id="rId4"/>
    <p:sldMasterId id="2147483698" r:id="rId5"/>
  </p:sldMasterIdLst>
  <p:notesMasterIdLst>
    <p:notesMasterId r:id="rId32"/>
  </p:notesMasterIdLst>
  <p:handoutMasterIdLst>
    <p:handoutMasterId r:id="rId33"/>
  </p:handoutMasterIdLst>
  <p:sldIdLst>
    <p:sldId id="270" r:id="rId6"/>
    <p:sldId id="311" r:id="rId7"/>
    <p:sldId id="256" r:id="rId8"/>
    <p:sldId id="258" r:id="rId9"/>
    <p:sldId id="293" r:id="rId10"/>
    <p:sldId id="323" r:id="rId11"/>
    <p:sldId id="324" r:id="rId12"/>
    <p:sldId id="325" r:id="rId13"/>
    <p:sldId id="328" r:id="rId14"/>
    <p:sldId id="329" r:id="rId15"/>
    <p:sldId id="331" r:id="rId16"/>
    <p:sldId id="312" r:id="rId17"/>
    <p:sldId id="313" r:id="rId18"/>
    <p:sldId id="314" r:id="rId19"/>
    <p:sldId id="317" r:id="rId20"/>
    <p:sldId id="318" r:id="rId21"/>
    <p:sldId id="319" r:id="rId22"/>
    <p:sldId id="320" r:id="rId23"/>
    <p:sldId id="297" r:id="rId24"/>
    <p:sldId id="309" r:id="rId25"/>
    <p:sldId id="300" r:id="rId26"/>
    <p:sldId id="303" r:id="rId27"/>
    <p:sldId id="307" r:id="rId28"/>
    <p:sldId id="304" r:id="rId29"/>
    <p:sldId id="305" r:id="rId30"/>
    <p:sldId id="332" r:id="rId31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2031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82081" autoAdjust="0"/>
  </p:normalViewPr>
  <p:slideViewPr>
    <p:cSldViewPr>
      <p:cViewPr>
        <p:scale>
          <a:sx n="90" d="100"/>
          <a:sy n="90" d="100"/>
        </p:scale>
        <p:origin x="-3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2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92BB911-EA7B-466B-8BB9-B3D0400D9677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2F7298C-4F2E-490C-94EB-AD6AE0CCAE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58946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80439AE-AEFA-4891-B16B-3EC0DE774A44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048073D-9EC2-43C9-87CF-48B899928A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053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48073D-9EC2-43C9-87CF-48B899928A8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7590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D658-28A2-FE47-AFCD-E6B4C92C93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9700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D658-28A2-FE47-AFCD-E6B4C92C93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38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NOTES: 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SCRIPT:</a:t>
            </a:r>
          </a:p>
          <a:p>
            <a:pPr marL="285750" indent="-285750">
              <a:buFontTx/>
              <a:buChar char="•"/>
            </a:pPr>
            <a:r>
              <a:rPr lang="en-US" sz="1200" dirty="0" smtClean="0"/>
              <a:t>Pattern Recognition is well established in medical diagnostics</a:t>
            </a:r>
          </a:p>
          <a:p>
            <a:pPr marL="285750" indent="-285750">
              <a:buFontTx/>
              <a:buChar char="•"/>
            </a:pPr>
            <a:r>
              <a:rPr lang="en-US" sz="1200" dirty="0" smtClean="0"/>
              <a:t>Similarly, identify patterns of motion correlated with optimal outcomes</a:t>
            </a:r>
          </a:p>
          <a:p>
            <a:pPr marL="285750" indent="-285750">
              <a:buFontTx/>
              <a:buChar char="•"/>
            </a:pPr>
            <a:r>
              <a:rPr lang="en-US" sz="1200" dirty="0" smtClean="0"/>
              <a:t>Isolate key variable in performance—pattern of motion—to extract even more efficiency/ quality out of patient care processes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DD658-28A2-FE47-AFCD-E6B4C92C93C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9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77047-9845-4558-BB9B-96EDA9D4278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C1AC6-7AC6-453F-98EB-763D6E750ED6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84275" y="698500"/>
            <a:ext cx="4654550" cy="3490913"/>
          </a:xfrm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Users modify design to meet their work requirements.  Notice the horizontal truss has been inverted to support the attachment of situational awareness monitors/ dashboards.  Requirement for proximate personal storage still not met.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BA2AC5-A32C-4DC2-B271-3611D708C56C}" type="slidenum">
              <a:rPr lang="en-US" smtClean="0">
                <a:latin typeface="Arial" pitchFamily="34" charset="0"/>
                <a:ea typeface="MS PGothic" pitchFamily="34" charset="-128"/>
              </a:rPr>
              <a:pPr/>
              <a:t>23</a:t>
            </a:fld>
            <a:endParaRPr lang="en-US" smtClean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84300" y="930275"/>
            <a:ext cx="4252913" cy="31908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71540" y="4431227"/>
            <a:ext cx="4885759" cy="3540866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42901" y="429820"/>
            <a:ext cx="3744068" cy="7703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016" y="2574182"/>
            <a:ext cx="8094133" cy="79059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00266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9018" y="3377470"/>
            <a:ext cx="8094133" cy="791645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rgbClr val="0026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5367" y="2270451"/>
            <a:ext cx="2133600" cy="289978"/>
          </a:xfrm>
          <a:prstGeom prst="rect">
            <a:avLst/>
          </a:prstGeom>
        </p:spPr>
        <p:txBody>
          <a:bodyPr anchor="t"/>
          <a:lstStyle>
            <a:lvl1pPr marL="0" indent="0">
              <a:defRPr>
                <a:solidFill>
                  <a:srgbClr val="002664"/>
                </a:solidFill>
                <a:latin typeface="Arial"/>
                <a:cs typeface="Arial"/>
              </a:defRPr>
            </a:lvl1pPr>
          </a:lstStyle>
          <a:p>
            <a:pPr defTabSz="457200"/>
            <a:fld id="{08665D2E-157C-0046-9650-8D21D294E9A0}" type="datetime4">
              <a:rPr lang="en-US" smtClean="0"/>
              <a:pPr defTabSz="457200"/>
              <a:t>August 13, 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6575229" y="5565429"/>
            <a:ext cx="2133600" cy="365125"/>
          </a:xfrm>
        </p:spPr>
        <p:txBody>
          <a:bodyPr/>
          <a:lstStyle>
            <a:lvl1pPr>
              <a:defRPr>
                <a:solidFill>
                  <a:srgbClr val="002664"/>
                </a:solidFill>
              </a:defRPr>
            </a:lvl1pPr>
          </a:lstStyle>
          <a:p>
            <a:fld id="{D3B8DEE4-E1CE-D843-93C6-BCDE319A68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black">
          <a:xfrm>
            <a:off x="623112" y="5068187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b="0" i="0">
                <a:solidFill>
                  <a:srgbClr val="002664"/>
                </a:solidFill>
                <a:latin typeface="Arial"/>
                <a:cs typeface="Arial"/>
              </a:defRPr>
            </a:lvl1pPr>
          </a:lstStyle>
          <a:p>
            <a:pPr defTabSz="457200"/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7671"/>
            <a:ext cx="8229600" cy="7759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6356"/>
            <a:ext cx="8229600" cy="31970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387" y="3438638"/>
            <a:ext cx="82244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9387" y="1938452"/>
            <a:ext cx="82244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66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7672"/>
            <a:ext cx="8229600" cy="7445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76356"/>
            <a:ext cx="4038600" cy="319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76356"/>
            <a:ext cx="4038600" cy="31908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7671"/>
            <a:ext cx="8229600" cy="6661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231126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3147030"/>
            <a:ext cx="4040188" cy="2622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31126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47030"/>
            <a:ext cx="4041775" cy="26224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574483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74483"/>
            <a:ext cx="5111751" cy="45305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736533"/>
            <a:ext cx="3008313" cy="33684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107" y="4492675"/>
            <a:ext cx="82232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3107" y="1485575"/>
            <a:ext cx="8223280" cy="28499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107" y="5059413"/>
            <a:ext cx="8223280" cy="530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7672"/>
            <a:ext cx="8229600" cy="6975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29316"/>
            <a:ext cx="8229600" cy="31970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9032"/>
            <a:ext cx="2057400" cy="395109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9032"/>
            <a:ext cx="6019800" cy="395109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8DEE4-E1CE-D843-93C6-BCDE319A68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D4E22-9CB0-4DB6-ABB1-618F96CF5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 No Header Bar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Zebra_Tag_Horizontal.wm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065088" y="6057213"/>
            <a:ext cx="914400" cy="499633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0" y="6705599"/>
            <a:ext cx="9144000" cy="155448"/>
            <a:chOff x="0" y="6705599"/>
            <a:chExt cx="9144000" cy="155448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Rectangle 7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Rectangle 8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Rectangle 9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Rectangle 11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Rectangle 12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77" y="6246897"/>
            <a:ext cx="37253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441444AB-3A3F-5B4C-B2B5-4457B0EECEC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35194" y="6246897"/>
            <a:ext cx="3039534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 smtClean="0"/>
              <a:t>Zebra Confidential</a:t>
            </a:r>
            <a:endParaRPr lang="en-US" sz="800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17227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Backgrou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 userDrawn="1"/>
        </p:nvSpPr>
        <p:spPr>
          <a:xfrm>
            <a:off x="0" y="6475819"/>
            <a:ext cx="9144000" cy="382180"/>
          </a:xfrm>
          <a:prstGeom prst="rect">
            <a:avLst/>
          </a:prstGeom>
          <a:solidFill>
            <a:schemeClr val="accent3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457200" latinLnBrk="1" hangingPunct="0"/>
            <a:endParaRPr lang="en-US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Zebra head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77" b="7462"/>
          <a:stretch/>
        </p:blipFill>
        <p:spPr>
          <a:xfrm>
            <a:off x="1651861" y="280463"/>
            <a:ext cx="4769367" cy="636218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782763" y="1223969"/>
            <a:ext cx="6991350" cy="3475039"/>
          </a:xfrm>
          <a:prstGeom prst="rect">
            <a:avLst/>
          </a:prstGeom>
        </p:spPr>
        <p:txBody>
          <a:bodyPr vert="horz" anchor="ctr" anchorCtr="0"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785950" y="5026033"/>
            <a:ext cx="6988175" cy="59213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/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Zebra Confidential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9F4571-797E-F142-9C8A-F3F3AD6D4F2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/>
          </p:cNvSpPr>
          <p:nvPr userDrawn="1"/>
        </p:nvSpPr>
        <p:spPr>
          <a:xfrm>
            <a:off x="0" y="-1"/>
            <a:ext cx="9144000" cy="640080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457200" latinLnBrk="1" hangingPunct="0"/>
            <a:endParaRPr lang="en-US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647" y="130209"/>
            <a:ext cx="877472" cy="3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1663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y Background Title">
    <p:bg>
      <p:bgPr>
        <a:solidFill>
          <a:srgbClr val="FED5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/>
          </p:cNvSpPr>
          <p:nvPr userDrawn="1"/>
        </p:nvSpPr>
        <p:spPr>
          <a:xfrm>
            <a:off x="0" y="6475819"/>
            <a:ext cx="9144000" cy="382180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457200" latinLnBrk="1" hangingPunct="0"/>
            <a:endParaRPr lang="en-US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alphaModFix amt="35000"/>
          </a:blip>
          <a:stretch>
            <a:fillRect/>
          </a:stretch>
        </p:blipFill>
        <p:spPr>
          <a:xfrm>
            <a:off x="2502958" y="348427"/>
            <a:ext cx="4138084" cy="6161147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782763" y="2278943"/>
            <a:ext cx="6991350" cy="2420063"/>
          </a:xfrm>
          <a:prstGeom prst="rect">
            <a:avLst/>
          </a:prstGeom>
          <a:ln>
            <a:noFill/>
          </a:ln>
          <a:effectLst/>
        </p:spPr>
        <p:txBody>
          <a:bodyPr vert="horz" anchor="ctr" anchorCtr="0"/>
          <a:lstStyle>
            <a:lvl1pPr marL="0" indent="0" algn="l">
              <a:buNone/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Zebra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9F4571-797E-F142-9C8A-F3F3AD6D4F2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878542" y="5017073"/>
            <a:ext cx="7265458" cy="0"/>
          </a:xfrm>
          <a:prstGeom prst="line">
            <a:avLst/>
          </a:prstGeom>
          <a:noFill/>
          <a:ln w="6350" cap="flat" cmpd="sng">
            <a:solidFill>
              <a:schemeClr val="bg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785950" y="5026033"/>
            <a:ext cx="6988175" cy="59213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marR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/>
                <a:latin typeface="Arial"/>
                <a:cs typeface="Arial"/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marL="0" marR="0" lvl="0" indent="0" algn="l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91663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80083" y="2155041"/>
            <a:ext cx="6991350" cy="2490768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4000" b="0" i="0">
                <a:solidFill>
                  <a:schemeClr val="tx1"/>
                </a:solidFill>
                <a:latin typeface="Montserrat-Bold"/>
                <a:cs typeface="Montserrat-Bold"/>
              </a:defRPr>
            </a:lvl1pPr>
            <a:lvl2pPr marL="4572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4571-797E-F142-9C8A-F3F3AD6D4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51869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074738" y="1975732"/>
            <a:ext cx="6991350" cy="2906712"/>
          </a:xfrm>
          <a:prstGeom prst="rect">
            <a:avLst/>
          </a:prstGeom>
        </p:spPr>
        <p:txBody>
          <a:bodyPr vert="horz" anchor="ctr" anchorCtr="0"/>
          <a:lstStyle>
            <a:lvl1pPr marL="0" indent="0" algn="ctr">
              <a:buNone/>
              <a:defRPr sz="4000" b="0" i="0">
                <a:solidFill>
                  <a:schemeClr val="bg1"/>
                </a:solidFill>
                <a:latin typeface="Montserrat-Bold"/>
                <a:cs typeface="Montserrat-Bold"/>
              </a:defRPr>
            </a:lvl1pPr>
            <a:lvl2pPr marL="4572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2pPr>
            <a:lvl3pPr marL="9144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3pPr>
            <a:lvl4pPr marL="13716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4pPr>
            <a:lvl5pPr marL="1828800" indent="0" algn="l"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4571-797E-F142-9C8A-F3F3AD6D4F2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647" y="130209"/>
            <a:ext cx="877472" cy="3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6443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F4571-797E-F142-9C8A-F3F3AD6D4F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631370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3690" y="1664854"/>
            <a:ext cx="8245475" cy="1771556"/>
          </a:xfrm>
        </p:spPr>
        <p:txBody>
          <a:bodyPr anchor="t">
            <a:noAutofit/>
          </a:bodyPr>
          <a:lstStyle>
            <a:lvl1pPr algn="l">
              <a:defRPr sz="4200" b="1" i="0" cap="all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SECTION DIVIDER HEADLINE LAMET ET, CON ECTET SUMIT. 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98992" y="3372559"/>
            <a:ext cx="7772400" cy="136207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i="0" kern="1200" cap="all" baseline="0">
                <a:solidFill>
                  <a:srgbClr val="0D749F"/>
                </a:solidFill>
                <a:latin typeface="Proxima Nova Bold"/>
                <a:ea typeface="+mj-ea"/>
                <a:cs typeface="Proxima Nova Bold"/>
              </a:defRPr>
            </a:lvl1pPr>
          </a:lstStyle>
          <a:p>
            <a:endParaRPr lang="en-US" sz="4400" dirty="0">
              <a:sym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3690" y="3820188"/>
            <a:ext cx="8259763" cy="18498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200" b="0" i="0">
                <a:solidFill>
                  <a:schemeClr val="tx2"/>
                </a:solidFill>
                <a:latin typeface="Arial"/>
                <a:cs typeface="Arial"/>
              </a:defRPr>
            </a:lvl1pPr>
            <a:lvl2pPr marL="457200" indent="0">
              <a:buNone/>
              <a:defRPr sz="4200" b="1">
                <a:solidFill>
                  <a:srgbClr val="13648C"/>
                </a:solidFill>
              </a:defRPr>
            </a:lvl2pPr>
            <a:lvl3pPr marL="914400" indent="0">
              <a:buNone/>
              <a:defRPr sz="4200" b="1">
                <a:solidFill>
                  <a:srgbClr val="13648C"/>
                </a:solidFill>
              </a:defRPr>
            </a:lvl3pPr>
            <a:lvl4pPr marL="1371600" indent="0">
              <a:buNone/>
              <a:defRPr sz="4200" b="1">
                <a:solidFill>
                  <a:srgbClr val="13648C"/>
                </a:solidFill>
              </a:defRPr>
            </a:lvl4pPr>
            <a:lvl5pPr marL="1828800" indent="0">
              <a:buNone/>
              <a:defRPr sz="4200" b="1">
                <a:solidFill>
                  <a:srgbClr val="13648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Rectangle 12"/>
          <p:cNvSpPr>
            <a:spLocks/>
          </p:cNvSpPr>
          <p:nvPr userDrawn="1"/>
        </p:nvSpPr>
        <p:spPr>
          <a:xfrm>
            <a:off x="0" y="9"/>
            <a:ext cx="9144000" cy="524145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457200" latinLnBrk="1" hangingPunct="0"/>
            <a:endParaRPr lang="en-US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647" y="130210"/>
            <a:ext cx="877472" cy="3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3680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" y="1607697"/>
            <a:ext cx="8369300" cy="4363721"/>
          </a:xfrm>
          <a:prstGeom prst="rect">
            <a:avLst/>
          </a:prstGeom>
        </p:spPr>
        <p:txBody>
          <a:bodyPr/>
          <a:lstStyle>
            <a:lvl1pPr marL="174625" marR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solidFill>
                  <a:schemeClr val="tx1"/>
                </a:solidFill>
                <a:latin typeface="Montserrat-Regular"/>
                <a:cs typeface="Montserrat-Regular"/>
              </a:defRPr>
            </a:lvl1pPr>
            <a:lvl2pPr marL="458788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solidFill>
                  <a:schemeClr val="tx1"/>
                </a:solidFill>
                <a:latin typeface="Montserrat-Regular"/>
                <a:cs typeface="Montserrat-Regular"/>
              </a:defRPr>
            </a:lvl2pPr>
            <a:lvl3pPr marL="688975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solidFill>
                  <a:schemeClr val="tx1"/>
                </a:solidFill>
                <a:latin typeface="Montserrat-Regular"/>
                <a:cs typeface="Montserrat-Regular"/>
              </a:defRPr>
            </a:lvl3pPr>
            <a:lvl4pPr marL="91916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solidFill>
                  <a:schemeClr val="tx1"/>
                </a:solidFill>
                <a:latin typeface="Montserrat-Regular"/>
                <a:cs typeface="Montserrat-Regular"/>
              </a:defRPr>
            </a:lvl4pPr>
            <a:lvl5pPr marL="1155700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b="1" i="1">
                <a:solidFill>
                  <a:schemeClr val="tx1"/>
                </a:solidFill>
                <a:latin typeface="Montserrat-Regular"/>
                <a:cs typeface="Montserrat-Regular"/>
              </a:defRPr>
            </a:lvl5pPr>
          </a:lstStyle>
          <a:p>
            <a:pPr marL="174625" marR="0" lvl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8788" marR="0" lvl="1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688975" marR="0" lvl="2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919163" marR="0" lvl="3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  <a:p>
            <a:pPr marL="1155700" marR="0" lvl="4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892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0428" y="653152"/>
            <a:ext cx="4573587" cy="620485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4" y="770069"/>
            <a:ext cx="3860800" cy="6475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4" y="1607697"/>
            <a:ext cx="3860800" cy="4363721"/>
          </a:xfrm>
          <a:prstGeom prst="rect">
            <a:avLst/>
          </a:prstGeom>
        </p:spPr>
        <p:txBody>
          <a:bodyPr/>
          <a:lstStyle>
            <a:lvl1pPr marL="174625" marR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latin typeface="Montserrat-Regular"/>
                <a:cs typeface="Montserrat-Regular"/>
              </a:defRPr>
            </a:lvl1pPr>
            <a:lvl2pPr marL="458788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latin typeface="Montserrat-Regular"/>
                <a:cs typeface="Montserrat-Regular"/>
              </a:defRPr>
            </a:lvl2pPr>
            <a:lvl3pPr marL="688975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latin typeface="Montserrat-Regular"/>
                <a:cs typeface="Montserrat-Regular"/>
              </a:defRPr>
            </a:lvl3pPr>
            <a:lvl4pPr marL="91916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latin typeface="Montserrat-Regular"/>
                <a:cs typeface="Montserrat-Regular"/>
              </a:defRPr>
            </a:lvl4pPr>
            <a:lvl5pPr marL="1155700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b="1" i="1">
                <a:latin typeface="Montserrat-Regular"/>
                <a:cs typeface="Montserrat-Regular"/>
              </a:defRPr>
            </a:lvl5pPr>
          </a:lstStyle>
          <a:p>
            <a:pPr marL="174625" marR="0" lvl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8788" marR="0" lvl="1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688975" marR="0" lvl="2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919163" marR="0" lvl="3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  <a:p>
            <a:pPr marL="1155700" marR="0" lvl="4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561138" y="1849976"/>
            <a:ext cx="2582862" cy="1593849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230188" indent="0">
              <a:buNone/>
              <a:defRPr sz="1400">
                <a:solidFill>
                  <a:schemeClr val="bg1"/>
                </a:solidFill>
              </a:defRPr>
            </a:lvl2pPr>
            <a:lvl3pPr marL="458787" indent="0">
              <a:buNone/>
              <a:defRPr sz="1400">
                <a:solidFill>
                  <a:schemeClr val="bg1"/>
                </a:solidFill>
              </a:defRPr>
            </a:lvl3pPr>
            <a:lvl4pPr marL="688975" indent="0">
              <a:buNone/>
              <a:defRPr sz="1400">
                <a:solidFill>
                  <a:schemeClr val="bg1"/>
                </a:solidFill>
              </a:defRPr>
            </a:lvl4pPr>
            <a:lvl5pPr marL="688975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53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nten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876800" y="1607697"/>
            <a:ext cx="3860800" cy="4363721"/>
          </a:xfrm>
          <a:prstGeom prst="rect">
            <a:avLst/>
          </a:prstGeom>
        </p:spPr>
        <p:txBody>
          <a:bodyPr/>
          <a:lstStyle>
            <a:lvl1pPr marL="174625" marR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latin typeface="Montserrat-Regular"/>
                <a:cs typeface="Montserrat-Regular"/>
              </a:defRPr>
            </a:lvl1pPr>
            <a:lvl2pPr marL="458788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latin typeface="Montserrat-Regular"/>
                <a:cs typeface="Montserrat-Regular"/>
              </a:defRPr>
            </a:lvl2pPr>
            <a:lvl3pPr marL="688975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latin typeface="Montserrat-Regular"/>
                <a:cs typeface="Montserrat-Regular"/>
              </a:defRPr>
            </a:lvl3pPr>
            <a:lvl4pPr marL="91916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latin typeface="Montserrat-Regular"/>
                <a:cs typeface="Montserrat-Regular"/>
              </a:defRPr>
            </a:lvl4pPr>
            <a:lvl5pPr marL="1155700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b="1" i="1">
                <a:latin typeface="Montserrat-Regular"/>
                <a:cs typeface="Montserrat-Regular"/>
              </a:defRPr>
            </a:lvl5pPr>
          </a:lstStyle>
          <a:p>
            <a:pPr marL="174625" marR="0" lvl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8788" marR="0" lvl="1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688975" marR="0" lvl="2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919163" marR="0" lvl="3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  <a:p>
            <a:pPr marL="1155700" marR="0" lvl="4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876800" y="769939"/>
            <a:ext cx="3860800" cy="647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rgbClr val="6A7379"/>
                </a:solidFill>
              </a:defRPr>
            </a:lvl1pPr>
            <a:lvl2pPr marL="230188" indent="0">
              <a:buNone/>
              <a:defRPr sz="1800" b="1">
                <a:solidFill>
                  <a:srgbClr val="13648C"/>
                </a:solidFill>
              </a:defRPr>
            </a:lvl2pPr>
            <a:lvl3pPr marL="458787" indent="0">
              <a:buNone/>
              <a:defRPr sz="1800" b="1">
                <a:solidFill>
                  <a:srgbClr val="13648C"/>
                </a:solidFill>
              </a:defRPr>
            </a:lvl3pPr>
            <a:lvl4pPr marL="688975" indent="0">
              <a:buNone/>
              <a:defRPr sz="1800" b="1">
                <a:solidFill>
                  <a:srgbClr val="13648C"/>
                </a:solidFill>
              </a:defRPr>
            </a:lvl4pPr>
            <a:lvl5pPr marL="688975" indent="0">
              <a:buNone/>
              <a:defRPr sz="1800" b="1">
                <a:solidFill>
                  <a:srgbClr val="13648C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1884" y="770069"/>
            <a:ext cx="3860800" cy="647571"/>
          </a:xfrm>
        </p:spPr>
        <p:txBody>
          <a:bodyPr/>
          <a:lstStyle>
            <a:lvl1pPr>
              <a:defRPr sz="2000">
                <a:solidFill>
                  <a:srgbClr val="6A737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1884" y="1607697"/>
            <a:ext cx="3860800" cy="4363721"/>
          </a:xfrm>
          <a:prstGeom prst="rect">
            <a:avLst/>
          </a:prstGeom>
        </p:spPr>
        <p:txBody>
          <a:bodyPr/>
          <a:lstStyle>
            <a:lvl1pPr marL="174625" marR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latin typeface="Montserrat-Regular"/>
                <a:cs typeface="Montserrat-Regular"/>
              </a:defRPr>
            </a:lvl1pPr>
            <a:lvl2pPr marL="458788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latin typeface="Montserrat-Regular"/>
                <a:cs typeface="Montserrat-Regular"/>
              </a:defRPr>
            </a:lvl2pPr>
            <a:lvl3pPr marL="688975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b="1" i="1">
                <a:latin typeface="Montserrat-Regular"/>
                <a:cs typeface="Montserrat-Regular"/>
              </a:defRPr>
            </a:lvl3pPr>
            <a:lvl4pPr marL="91916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b="1" i="1">
                <a:latin typeface="Montserrat-Regular"/>
                <a:cs typeface="Montserrat-Regular"/>
              </a:defRPr>
            </a:lvl4pPr>
            <a:lvl5pPr marL="1155700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b="1" i="1">
                <a:latin typeface="Montserrat-Regular"/>
                <a:cs typeface="Montserrat-Regular"/>
              </a:defRPr>
            </a:lvl5pPr>
          </a:lstStyle>
          <a:p>
            <a:pPr marL="174625" marR="0" lvl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8788" marR="0" lvl="1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688975" marR="0" lvl="2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919163" marR="0" lvl="3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  <a:p>
            <a:pPr marL="1155700" marR="0" lvl="4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458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178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353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57"/>
            <a:ext cx="7698014" cy="107190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939" y="1600200"/>
            <a:ext cx="8263861" cy="4468585"/>
          </a:xfrm>
        </p:spPr>
        <p:txBody>
          <a:bodyPr>
            <a:noAutofit/>
          </a:bodyPr>
          <a:lstStyle>
            <a:lvl1pPr marL="169863" indent="-169863">
              <a:defRPr sz="2400"/>
            </a:lvl1pPr>
            <a:lvl2pPr>
              <a:spcBef>
                <a:spcPts val="500"/>
              </a:spcBef>
              <a:defRPr sz="2000">
                <a:solidFill>
                  <a:schemeClr val="tx1"/>
                </a:solidFill>
              </a:defRPr>
            </a:lvl2pPr>
            <a:lvl3pPr>
              <a:spcBef>
                <a:spcPts val="500"/>
              </a:spcBef>
              <a:defRPr sz="1800"/>
            </a:lvl3pPr>
            <a:lvl4pPr>
              <a:spcBef>
                <a:spcPts val="500"/>
              </a:spcBef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0" y="6705599"/>
            <a:ext cx="9144000" cy="155448"/>
            <a:chOff x="0" y="6705599"/>
            <a:chExt cx="9144000" cy="155448"/>
          </a:xfrm>
        </p:grpSpPr>
        <p:sp>
          <p:nvSpPr>
            <p:cNvPr id="1029" name="Rectangle 5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0" name="Rectangle 6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21" name="Straight Connector 20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30804" y="6325591"/>
            <a:ext cx="377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441444AB-3A3F-5B4C-B2B5-4457B0EECEC9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 algn="r" defTabSz="457200"/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16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57"/>
            <a:ext cx="7725229" cy="107190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1799" y="1603824"/>
            <a:ext cx="4013201" cy="4519390"/>
          </a:xfrm>
        </p:spPr>
        <p:txBody>
          <a:bodyPr>
            <a:noAutofit/>
          </a:bodyPr>
          <a:lstStyle>
            <a:lvl1pPr marL="169863" indent="-169863">
              <a:defRPr sz="2000"/>
            </a:lvl1pPr>
            <a:lvl2pPr>
              <a:spcBef>
                <a:spcPts val="500"/>
              </a:spcBef>
              <a:defRPr sz="1800">
                <a:solidFill>
                  <a:srgbClr val="000000"/>
                </a:solidFill>
              </a:defRPr>
            </a:lvl2pPr>
            <a:lvl3pPr>
              <a:spcBef>
                <a:spcPts val="500"/>
              </a:spcBef>
              <a:defRPr sz="1800"/>
            </a:lvl3pPr>
            <a:lvl4pPr>
              <a:spcBef>
                <a:spcPts val="500"/>
              </a:spcBef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 smtClean="0"/>
              <a:t>Click to add text or content from icons below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4699000" y="1600200"/>
            <a:ext cx="3987799" cy="4523013"/>
          </a:xfrm>
        </p:spPr>
        <p:txBody>
          <a:bodyPr>
            <a:noAutofit/>
          </a:bodyPr>
          <a:lstStyle>
            <a:lvl1pPr marL="169863" indent="-169863">
              <a:defRPr sz="2000" baseline="0"/>
            </a:lvl1pPr>
            <a:lvl2pPr>
              <a:spcBef>
                <a:spcPts val="500"/>
              </a:spcBef>
              <a:defRPr sz="1800">
                <a:solidFill>
                  <a:srgbClr val="000000"/>
                </a:solidFill>
              </a:defRPr>
            </a:lvl2pPr>
            <a:lvl3pPr>
              <a:spcBef>
                <a:spcPts val="500"/>
              </a:spcBef>
              <a:defRPr sz="1800"/>
            </a:lvl3pPr>
            <a:lvl4pPr>
              <a:spcBef>
                <a:spcPts val="500"/>
              </a:spcBef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 smtClean="0"/>
              <a:t>Click to add text or content from icons below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6705599"/>
            <a:ext cx="9144000" cy="155448"/>
            <a:chOff x="0" y="6705599"/>
            <a:chExt cx="9144000" cy="155448"/>
          </a:xfrm>
        </p:grpSpPr>
        <p:sp>
          <p:nvSpPr>
            <p:cNvPr id="17" name="Rectangle 5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Rectangle 6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Rectangle 7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Rectangle 8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Rectangle 9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Rectangle 10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Rectangle 11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Rectangle 12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0" name="TextBox 29"/>
          <p:cNvSpPr txBox="1"/>
          <p:nvPr userDrawn="1"/>
        </p:nvSpPr>
        <p:spPr>
          <a:xfrm>
            <a:off x="130804" y="6325591"/>
            <a:ext cx="377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441444AB-3A3F-5B4C-B2B5-4457B0EECEC9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 algn="r" defTabSz="457200"/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481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on Left,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57"/>
            <a:ext cx="7707086" cy="107190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35194" y="6246897"/>
            <a:ext cx="3039534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 smtClean="0">
                <a:solidFill>
                  <a:srgbClr val="000000">
                    <a:tint val="75000"/>
                  </a:srgbClr>
                </a:solidFill>
              </a:rPr>
              <a:t>Zebra Confidential</a:t>
            </a:r>
            <a:endParaRPr lang="en-US" sz="800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 userDrawn="1"/>
        </p:nvGrpSpPr>
        <p:grpSpPr>
          <a:xfrm>
            <a:off x="0" y="6705599"/>
            <a:ext cx="9144000" cy="155448"/>
            <a:chOff x="0" y="6705599"/>
            <a:chExt cx="9144000" cy="155448"/>
          </a:xfrm>
        </p:grpSpPr>
        <p:sp>
          <p:nvSpPr>
            <p:cNvPr id="16" name="Rectangle 5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Rectangle 8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Rectangle 9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689928" y="1614540"/>
            <a:ext cx="3996871" cy="45086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31800" y="1603824"/>
            <a:ext cx="4006058" cy="4519390"/>
          </a:xfrm>
        </p:spPr>
        <p:txBody>
          <a:bodyPr>
            <a:noAutofit/>
          </a:bodyPr>
          <a:lstStyle>
            <a:lvl1pPr marL="169863" indent="-169863">
              <a:defRPr sz="2000"/>
            </a:lvl1pPr>
            <a:lvl2pPr>
              <a:spcBef>
                <a:spcPts val="500"/>
              </a:spcBef>
              <a:defRPr sz="1800">
                <a:solidFill>
                  <a:srgbClr val="000000"/>
                </a:solidFill>
              </a:defRPr>
            </a:lvl2pPr>
            <a:lvl3pPr>
              <a:spcBef>
                <a:spcPts val="500"/>
              </a:spcBef>
              <a:defRPr sz="1800"/>
            </a:lvl3pPr>
            <a:lvl4pPr>
              <a:spcBef>
                <a:spcPts val="500"/>
              </a:spcBef>
              <a:defRPr sz="1800"/>
            </a:lvl4pPr>
            <a:lvl5pPr>
              <a:spcBef>
                <a:spcPts val="500"/>
              </a:spcBef>
              <a:defRPr sz="1800"/>
            </a:lvl5pPr>
          </a:lstStyle>
          <a:p>
            <a:pPr lvl="0"/>
            <a:r>
              <a:rPr lang="en-US" dirty="0" smtClean="0"/>
              <a:t>Click to add text or content from icons below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30804" y="6325591"/>
            <a:ext cx="377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441444AB-3A3F-5B4C-B2B5-4457B0EECEC9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 algn="r" defTabSz="457200"/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188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57"/>
            <a:ext cx="7688943" cy="107190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705599"/>
            <a:ext cx="9144000" cy="155448"/>
            <a:chOff x="0" y="6705599"/>
            <a:chExt cx="9144000" cy="155448"/>
          </a:xfrm>
        </p:grpSpPr>
        <p:sp>
          <p:nvSpPr>
            <p:cNvPr id="11" name="Rectangle 5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Rectangle 8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Rectangle 9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Rectangle 10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Rectangle 11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Rectangle 12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27" name="Straight Connector 26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800" y="1600201"/>
            <a:ext cx="8255000" cy="45230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30804" y="6325591"/>
            <a:ext cx="377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441444AB-3A3F-5B4C-B2B5-4457B0EECEC9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 algn="r" defTabSz="457200"/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169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57"/>
            <a:ext cx="7552871" cy="1071905"/>
          </a:xfrm>
        </p:spPr>
        <p:txBody>
          <a:bodyPr anchor="ctr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6705599"/>
            <a:ext cx="9144000" cy="155448"/>
            <a:chOff x="0" y="6705599"/>
            <a:chExt cx="9144000" cy="155448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26" name="Straight Connector 25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29532" y="1600201"/>
            <a:ext cx="8257268" cy="45320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30804" y="6325591"/>
            <a:ext cx="377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441444AB-3A3F-5B4C-B2B5-4457B0EECEC9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 algn="r" defTabSz="457200"/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422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Header or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705599"/>
            <a:ext cx="9144000" cy="155448"/>
            <a:chOff x="0" y="6705599"/>
            <a:chExt cx="9144000" cy="155448"/>
          </a:xfrm>
        </p:grpSpPr>
        <p:sp>
          <p:nvSpPr>
            <p:cNvPr id="14" name="Rectangle 5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Rectangle 6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Rectangle 7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Rectangle 8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Rectangle 9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Rectangle 10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Rectangle 11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Rectangle 12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en-US" dirty="0">
                <a:solidFill>
                  <a:srgbClr val="000000"/>
                </a:solidFill>
                <a:latin typeface="Arial"/>
              </a:endParaRPr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30804" y="6325591"/>
            <a:ext cx="3774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fld id="{441444AB-3A3F-5B4C-B2B5-4457B0EECEC9}" type="slidenum">
              <a:rPr lang="en-US" sz="800" smtClean="0">
                <a:solidFill>
                  <a:srgbClr val="000000">
                    <a:lumMod val="50000"/>
                    <a:lumOff val="50000"/>
                  </a:srgbClr>
                </a:solidFill>
                <a:latin typeface="Arial"/>
              </a:rPr>
              <a:pPr algn="r" defTabSz="457200"/>
              <a:t>‹#›</a:t>
            </a:fld>
            <a:endParaRPr lang="en-US" sz="800" dirty="0">
              <a:solidFill>
                <a:srgbClr val="000000">
                  <a:lumMod val="50000"/>
                  <a:lumOff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713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64518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04951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324600"/>
            <a:ext cx="33528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2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76975"/>
            <a:ext cx="2133600" cy="473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AE89D954-3C6A-49B7-BC40-4E0F18426EBA}" type="slidenum">
              <a:rPr lang="en-US" smtClean="0">
                <a:solidFill>
                  <a:srgbClr val="000000"/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929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04800" y="6324600"/>
            <a:ext cx="3352800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2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858000" y="6276975"/>
            <a:ext cx="2133600" cy="4730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DBFE6DFC-ED38-45E4-BA42-597443724201}" type="slidenum">
              <a:rPr lang="en-US">
                <a:solidFill>
                  <a:srgbClr val="000000"/>
                </a:solidFill>
                <a:latin typeface="Arial"/>
              </a:rPr>
              <a:pPr defTabSz="457200">
                <a:defRPr/>
              </a:pPr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202870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  <p:sp>
        <p:nvSpPr>
          <p:cNvPr id="6" name="Slide Number Placeholder 22"/>
          <p:cNvSpPr txBox="1">
            <a:spLocks/>
          </p:cNvSpPr>
          <p:nvPr userDrawn="1"/>
        </p:nvSpPr>
        <p:spPr>
          <a:xfrm>
            <a:off x="7783513" y="118533"/>
            <a:ext cx="34925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fld id="{7B69D90B-039A-40FD-9ED1-854A558EA03A}" type="slidenum">
              <a:rPr lang="en-US" sz="700">
                <a:solidFill>
                  <a:srgbClr val="A6A6A6"/>
                </a:solidFill>
              </a:rPr>
              <a:pPr algn="ctr" defTabSz="457200" eaLnBrk="1" hangingPunct="1"/>
              <a:t>‹#›</a:t>
            </a:fld>
            <a:endParaRPr lang="en-US" sz="7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670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CC0A89DE-B222-8C40-8136-643617B0FC36}" type="slidenum">
              <a:rPr lang="en-US">
                <a:solidFill>
                  <a:srgbClr val="000000"/>
                </a:solidFill>
                <a:latin typeface="Arial"/>
              </a:rPr>
              <a:pPr defTabSz="457200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924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/>
          <a:lstStyle/>
          <a:p>
            <a:pPr defTabSz="457200"/>
            <a:fld id="{A1FA955E-934C-2947-8508-32613284585E}" type="slidenum">
              <a:rPr lang="en-US" smtClean="0">
                <a:solidFill>
                  <a:srgbClr val="000000"/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77963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24927196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  <p:sp>
        <p:nvSpPr>
          <p:cNvPr id="5" name="Slide Number Placeholder 22"/>
          <p:cNvSpPr txBox="1">
            <a:spLocks/>
          </p:cNvSpPr>
          <p:nvPr userDrawn="1"/>
        </p:nvSpPr>
        <p:spPr>
          <a:xfrm>
            <a:off x="7783513" y="118533"/>
            <a:ext cx="34925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fld id="{7B69D90B-039A-40FD-9ED1-854A558EA03A}" type="slidenum">
              <a:rPr lang="en-US" sz="700">
                <a:solidFill>
                  <a:srgbClr val="A6A6A6"/>
                </a:solidFill>
              </a:rPr>
              <a:pPr algn="ctr" defTabSz="457200" eaLnBrk="1" hangingPunct="1"/>
              <a:t>‹#›</a:t>
            </a:fld>
            <a:endParaRPr lang="en-US" sz="7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6370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/>
          <a:lstStyle/>
          <a:p>
            <a:pPr defTabSz="457200"/>
            <a:fld id="{A1FA955E-934C-2947-8508-32613284585E}" type="slidenum">
              <a:rPr lang="en-US" smtClean="0">
                <a:solidFill>
                  <a:srgbClr val="000000"/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7971937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/>
          <a:lstStyle/>
          <a:p>
            <a:pPr defTabSz="457200"/>
            <a:fld id="{A1FA955E-934C-2947-8508-32613284585E}" type="slidenum">
              <a:rPr lang="en-US" smtClean="0">
                <a:solidFill>
                  <a:srgbClr val="000000"/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20994400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6840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05862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032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4" y="812800"/>
            <a:ext cx="4041775" cy="685800"/>
          </a:xfrm>
          <a:noFill/>
          <a:ln>
            <a:noFill/>
          </a:ln>
        </p:spPr>
        <p:txBody>
          <a:bodyPr lIns="91440" anchor="b" anchorCtr="0"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6356351"/>
            <a:ext cx="2289048" cy="365760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600200"/>
            <a:ext cx="4038600" cy="4038600"/>
          </a:xfrm>
        </p:spPr>
        <p:txBody>
          <a:bodyPr/>
          <a:lstStyle>
            <a:lvl1pPr>
              <a:defRPr sz="2400"/>
            </a:lvl1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16002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056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  <p:sp>
        <p:nvSpPr>
          <p:cNvPr id="6" name="Slide Number Placeholder 22"/>
          <p:cNvSpPr txBox="1">
            <a:spLocks/>
          </p:cNvSpPr>
          <p:nvPr userDrawn="1"/>
        </p:nvSpPr>
        <p:spPr>
          <a:xfrm>
            <a:off x="7783513" y="118533"/>
            <a:ext cx="34925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fld id="{7B69D90B-039A-40FD-9ED1-854A558EA03A}" type="slidenum">
              <a:rPr lang="en-US" sz="700">
                <a:solidFill>
                  <a:srgbClr val="A6A6A6"/>
                </a:solidFill>
              </a:rPr>
              <a:pPr algn="ctr" defTabSz="457200" eaLnBrk="1" hangingPunct="1"/>
              <a:t>‹#›</a:t>
            </a:fld>
            <a:endParaRPr lang="en-US" sz="7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670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-31800" y="6673333"/>
            <a:ext cx="2667000" cy="2641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700" kern="0" spc="1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defTabSz="457200"/>
            <a:r>
              <a:rPr lang="en-US" dirty="0" smtClean="0">
                <a:solidFill>
                  <a:srgbClr val="AABA0A">
                    <a:lumMod val="75000"/>
                  </a:srgbClr>
                </a:solidFill>
                <a:latin typeface="Arial"/>
              </a:rPr>
              <a:t>CONFIDENTIAL</a:t>
            </a:r>
            <a:endParaRPr lang="en-US" dirty="0">
              <a:solidFill>
                <a:srgbClr val="AABA0A">
                  <a:lumMod val="7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727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399313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399313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399313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/>
          <a:lstStyle/>
          <a:p>
            <a:pPr defTabSz="457200"/>
            <a:fld id="{A1FA955E-934C-2947-8508-32613284585E}" type="slidenum">
              <a:rPr lang="en-US" smtClean="0">
                <a:solidFill>
                  <a:srgbClr val="000000"/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543693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  <p:sp>
        <p:nvSpPr>
          <p:cNvPr id="3" name="Slide Number Placeholder 22"/>
          <p:cNvSpPr txBox="1">
            <a:spLocks/>
          </p:cNvSpPr>
          <p:nvPr userDrawn="1"/>
        </p:nvSpPr>
        <p:spPr>
          <a:xfrm>
            <a:off x="7783513" y="118533"/>
            <a:ext cx="34925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fld id="{7B69D90B-039A-40FD-9ED1-854A558EA03A}" type="slidenum">
              <a:rPr lang="en-US" sz="700">
                <a:solidFill>
                  <a:srgbClr val="A6A6A6"/>
                </a:solidFill>
              </a:rPr>
              <a:pPr algn="ctr" defTabSz="457200" eaLnBrk="1" hangingPunct="1"/>
              <a:t>‹#›</a:t>
            </a:fld>
            <a:endParaRPr lang="en-US" sz="7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1484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  <p:sp>
        <p:nvSpPr>
          <p:cNvPr id="6" name="Slide Number Placeholder 22"/>
          <p:cNvSpPr txBox="1">
            <a:spLocks/>
          </p:cNvSpPr>
          <p:nvPr userDrawn="1"/>
        </p:nvSpPr>
        <p:spPr>
          <a:xfrm>
            <a:off x="7783513" y="118533"/>
            <a:ext cx="34925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fld id="{7B69D90B-039A-40FD-9ED1-854A558EA03A}" type="slidenum">
              <a:rPr lang="en-US" sz="700">
                <a:solidFill>
                  <a:srgbClr val="A6A6A6"/>
                </a:solidFill>
              </a:rPr>
              <a:pPr algn="ctr" defTabSz="457200" eaLnBrk="1" hangingPunct="1"/>
              <a:t>‹#›</a:t>
            </a:fld>
            <a:endParaRPr lang="en-US" sz="7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670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  <p:sp>
        <p:nvSpPr>
          <p:cNvPr id="6" name="Slide Number Placeholder 22"/>
          <p:cNvSpPr txBox="1">
            <a:spLocks/>
          </p:cNvSpPr>
          <p:nvPr userDrawn="1"/>
        </p:nvSpPr>
        <p:spPr>
          <a:xfrm>
            <a:off x="7783513" y="118533"/>
            <a:ext cx="349250" cy="364067"/>
          </a:xfrm>
          <a:prstGeom prst="rect">
            <a:avLst/>
          </a:prstGeo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algn="ctr" defTabSz="457200" eaLnBrk="1" hangingPunct="1"/>
            <a:fld id="{7B69D90B-039A-40FD-9ED1-854A558EA03A}" type="slidenum">
              <a:rPr lang="en-US" sz="700">
                <a:solidFill>
                  <a:srgbClr val="A6A6A6"/>
                </a:solidFill>
              </a:rPr>
              <a:pPr algn="ctr" defTabSz="457200" eaLnBrk="1" hangingPunct="1"/>
              <a:t>‹#›</a:t>
            </a:fld>
            <a:endParaRPr lang="en-US" sz="700" dirty="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670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2000"/>
            </a:lvl3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0934" y="-46052"/>
            <a:ext cx="8229600" cy="914400"/>
          </a:xfrm>
          <a:prstGeom prst="rect">
            <a:avLst/>
          </a:prstGeo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3430859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399313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399313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-32202" y="6638896"/>
            <a:ext cx="2667000" cy="264160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dirty="0" smtClean="0">
                <a:solidFill>
                  <a:srgbClr val="000000"/>
                </a:solidFill>
                <a:latin typeface="Arial"/>
              </a:rPr>
              <a:t>CONFIDENTIAL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782724" y="117504"/>
            <a:ext cx="349248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7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defTabSz="457200"/>
            <a:fld id="{B5FE7C4F-B864-C348-AE13-767D618747F5}" type="slidenum">
              <a:rPr lang="en-US" smtClean="0">
                <a:solidFill>
                  <a:srgbClr val="D9D9D9">
                    <a:lumMod val="75000"/>
                  </a:srgbClr>
                </a:solidFill>
                <a:latin typeface="Arial"/>
              </a:rPr>
              <a:pPr defTabSz="457200"/>
              <a:t>‹#›</a:t>
            </a:fld>
            <a:endParaRPr lang="en-US" dirty="0">
              <a:solidFill>
                <a:srgbClr val="D9D9D9">
                  <a:lumMod val="75000"/>
                </a:srgbClr>
              </a:solidFill>
              <a:latin typeface="Arial"/>
            </a:endParaRPr>
          </a:p>
        </p:txBody>
      </p:sp>
      <p:sp>
        <p:nvSpPr>
          <p:cNvPr id="6" name="Title Placeholder 21"/>
          <p:cNvSpPr>
            <a:spLocks noGrp="1"/>
          </p:cNvSpPr>
          <p:nvPr>
            <p:ph type="title"/>
          </p:nvPr>
        </p:nvSpPr>
        <p:spPr>
          <a:xfrm>
            <a:off x="334816" y="301719"/>
            <a:ext cx="8229600" cy="5334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dirty="0" smtClean="0"/>
              <a:t>Click to edit Master title style here and here and here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xmlns="" val="13993133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1750" y="6637867"/>
            <a:ext cx="2667000" cy="26458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xmlns="" val="492067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5457"/>
            <a:ext cx="8229600" cy="1071905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77" y="6246897"/>
            <a:ext cx="37253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441444AB-3A3F-5B4C-B2B5-4457B0EECE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35194" y="6246897"/>
            <a:ext cx="3039534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 smtClean="0">
                <a:solidFill>
                  <a:srgbClr val="000000">
                    <a:tint val="75000"/>
                  </a:srgbClr>
                </a:solidFill>
              </a:rPr>
              <a:t>Zebra Confidential: For Internal Use Only</a:t>
            </a:r>
            <a:endParaRPr lang="en-US" sz="800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75946" y="6352969"/>
            <a:ext cx="0" cy="19799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Untitled-3.wm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701792"/>
            <a:ext cx="9144000" cy="15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563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41" Type="http://schemas.openxmlformats.org/officeDocument/2006/relationships/slideLayout" Target="../slideLayouts/slideLayout75.xml"/><Relationship Id="rId54" Type="http://schemas.openxmlformats.org/officeDocument/2006/relationships/image" Target="../media/image10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3" Type="http://schemas.openxmlformats.org/officeDocument/2006/relationships/image" Target="../media/image9.emf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image" Target="../media/image8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8" Type="http://schemas.openxmlformats.org/officeDocument/2006/relationships/slideLayout" Target="../slideLayouts/slideLayout42.xml"/><Relationship Id="rId51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1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B1695-8019-4412-88A0-37ACBD98BDB1}" type="datetimeFigureOut">
              <a:rPr lang="en-US" smtClean="0"/>
              <a:pPr/>
              <a:t>8/13/2015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79DFF4-3C7C-40D3-9738-3667812E52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Line 12"/>
          <p:cNvSpPr>
            <a:spLocks noChangeShapeType="1"/>
          </p:cNvSpPr>
          <p:nvPr userDrawn="1"/>
        </p:nvSpPr>
        <p:spPr bwMode="auto">
          <a:xfrm flipH="1">
            <a:off x="407505" y="990600"/>
            <a:ext cx="8305800" cy="0"/>
          </a:xfrm>
          <a:prstGeom prst="line">
            <a:avLst/>
          </a:prstGeom>
          <a:noFill/>
          <a:ln w="76200">
            <a:solidFill>
              <a:srgbClr val="F9D04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13" descr="Screen shot 2011-12-04 at 10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" y="5943600"/>
            <a:ext cx="2860675" cy="8207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rgbClr val="FFCC0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0" y="1522"/>
            <a:ext cx="9139940" cy="685495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457200" y="14976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457200" y="2823235"/>
            <a:ext cx="8229600" cy="2774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558676" y="58953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664"/>
                </a:solidFill>
                <a:latin typeface="Arial"/>
                <a:cs typeface="Arial"/>
              </a:defRPr>
            </a:lvl1pPr>
          </a:lstStyle>
          <a:p>
            <a:pPr defTabSz="457200"/>
            <a:fld id="{D3B8DEE4-E1CE-D843-93C6-BCDE319A6831}" type="slidenum">
              <a:rPr lang="en-US" smtClean="0"/>
              <a:pPr defTabSz="45720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42901" y="429820"/>
            <a:ext cx="3744068" cy="77033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49" r:id="rId13"/>
  </p:sldLayoutIdLst>
  <p:hf hdr="0" ftr="0"/>
  <p:txStyles>
    <p:titleStyle>
      <a:lvl1pPr marL="0" indent="0" algn="l" defTabSz="457200" rtl="0" eaLnBrk="1" latinLnBrk="0" hangingPunct="1">
        <a:spcBef>
          <a:spcPct val="0"/>
        </a:spcBef>
        <a:buNone/>
        <a:defRPr sz="3200" b="1" i="0" kern="1200">
          <a:solidFill>
            <a:srgbClr val="002664"/>
          </a:solidFill>
          <a:latin typeface="Arial Bold"/>
          <a:ea typeface="+mj-ea"/>
          <a:cs typeface="Arial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0" i="0" kern="1200">
          <a:solidFill>
            <a:srgbClr val="00266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rgbClr val="00266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rgbClr val="00266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b="0" i="0" kern="1200">
          <a:solidFill>
            <a:srgbClr val="00266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b="0" i="0" kern="1200">
          <a:solidFill>
            <a:srgbClr val="00266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647" y="6475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457200"/>
            <a:fld id="{B49F4571-797E-F142-9C8A-F3F3AD6D4F24}" type="slidenum">
              <a:rPr lang="en-US" kern="0" smtClean="0">
                <a:ea typeface="Arial"/>
                <a:sym typeface="Arial"/>
              </a:rPr>
              <a:pPr defTabSz="457200"/>
              <a:t>‹#›</a:t>
            </a:fld>
            <a:endParaRPr lang="en-US" kern="0" dirty="0">
              <a:ea typeface="Arial"/>
              <a:sym typeface="Arial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35650" y="64867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0" dirty="0" smtClean="0">
                <a:ea typeface="Arial"/>
                <a:sym typeface="Arial"/>
              </a:rPr>
              <a:t>Zebra 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1pPr>
      <a:lvl2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2pPr>
      <a:lvl3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3pPr>
      <a:lvl4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4pPr>
      <a:lvl5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5pPr>
      <a:lvl6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6pPr>
      <a:lvl7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7pPr>
      <a:lvl8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8pPr>
      <a:lvl9pPr defTabSz="457200" eaLnBrk="1" hangingPunct="1">
        <a:defRPr sz="1600">
          <a:solidFill>
            <a:srgbClr val="FFFFFF"/>
          </a:solidFill>
          <a:latin typeface="Proxima Nova Regular"/>
          <a:ea typeface="Proxima Nova Regular"/>
          <a:cs typeface="Proxima Nova Regular"/>
          <a:sym typeface="Proxima Nova Regular"/>
        </a:defRPr>
      </a:lvl9pPr>
    </p:titleStyle>
    <p:bodyStyle>
      <a:lvl1pPr marL="342900" indent="-342900" defTabSz="457200" eaLnBrk="1" hangingPunct="1">
        <a:spcBef>
          <a:spcPts val="600"/>
        </a:spcBef>
        <a:buSzPct val="100000"/>
        <a:buFont typeface="Arial"/>
        <a:buChar char="•"/>
        <a:defRPr sz="2800">
          <a:latin typeface="Proxima Nova Regular"/>
          <a:ea typeface="Proxima Nova Regular"/>
          <a:cs typeface="Proxima Nova Regular"/>
          <a:sym typeface="Proxima Nova Regular"/>
        </a:defRPr>
      </a:lvl1pPr>
      <a:lvl2pPr marL="790575" indent="-333375" defTabSz="457200" eaLnBrk="1" hangingPunct="1">
        <a:spcBef>
          <a:spcPts val="600"/>
        </a:spcBef>
        <a:buSzPct val="100000"/>
        <a:buFont typeface="Arial"/>
        <a:buChar char="–"/>
        <a:defRPr sz="2800">
          <a:latin typeface="Proxima Nova Regular"/>
          <a:ea typeface="Proxima Nova Regular"/>
          <a:cs typeface="Proxima Nova Regular"/>
          <a:sym typeface="Proxima Nova Regular"/>
        </a:defRPr>
      </a:lvl2pPr>
      <a:lvl3pPr marL="1234439" indent="-320039" defTabSz="457200" eaLnBrk="1" hangingPunct="1">
        <a:spcBef>
          <a:spcPts val="600"/>
        </a:spcBef>
        <a:buSzPct val="100000"/>
        <a:buFont typeface="Arial"/>
        <a:buChar char="•"/>
        <a:defRPr sz="2800">
          <a:latin typeface="Proxima Nova Regular"/>
          <a:ea typeface="Proxima Nova Regular"/>
          <a:cs typeface="Proxima Nova Regular"/>
          <a:sym typeface="Proxima Nova Regular"/>
        </a:defRPr>
      </a:lvl3pPr>
      <a:lvl4pPr marL="1727200" indent="-355600" defTabSz="457200" eaLnBrk="1" hangingPunct="1">
        <a:spcBef>
          <a:spcPts val="600"/>
        </a:spcBef>
        <a:buSzPct val="100000"/>
        <a:buFont typeface="Arial"/>
        <a:buChar char="–"/>
        <a:defRPr sz="2800">
          <a:latin typeface="Proxima Nova Regular"/>
          <a:ea typeface="Proxima Nova Regular"/>
          <a:cs typeface="Proxima Nova Regular"/>
          <a:sym typeface="Proxima Nova Regular"/>
        </a:defRPr>
      </a:lvl4pPr>
      <a:lvl5pPr marL="2184400" indent="-355600" defTabSz="457200" eaLnBrk="1" hangingPunct="1">
        <a:spcBef>
          <a:spcPts val="600"/>
        </a:spcBef>
        <a:buSzPct val="100000"/>
        <a:buFont typeface="Arial"/>
        <a:buChar char="»"/>
        <a:defRPr sz="2800">
          <a:latin typeface="Proxima Nova Regular"/>
          <a:ea typeface="Proxima Nova Regular"/>
          <a:cs typeface="Proxima Nova Regular"/>
          <a:sym typeface="Proxima Nova Regular"/>
        </a:defRPr>
      </a:lvl5pPr>
      <a:lvl6pPr marL="2641600" indent="-355600" defTabSz="457200" eaLnBrk="1" hangingPunct="1">
        <a:spcBef>
          <a:spcPts val="600"/>
        </a:spcBef>
        <a:buSzPct val="100000"/>
        <a:buFont typeface="Arial"/>
        <a:buChar char="•"/>
        <a:defRPr sz="2800">
          <a:latin typeface="Proxima Nova Regular"/>
          <a:ea typeface="Proxima Nova Regular"/>
          <a:cs typeface="Proxima Nova Regular"/>
          <a:sym typeface="Proxima Nova Regular"/>
        </a:defRPr>
      </a:lvl6pPr>
      <a:lvl7pPr marL="3098800" indent="-355600" defTabSz="457200" eaLnBrk="1" hangingPunct="1">
        <a:spcBef>
          <a:spcPts val="600"/>
        </a:spcBef>
        <a:buSzPct val="100000"/>
        <a:buFont typeface="Arial"/>
        <a:buChar char="•"/>
        <a:defRPr sz="2800">
          <a:latin typeface="Proxima Nova Regular"/>
          <a:ea typeface="Proxima Nova Regular"/>
          <a:cs typeface="Proxima Nova Regular"/>
          <a:sym typeface="Proxima Nova Regular"/>
        </a:defRPr>
      </a:lvl7pPr>
      <a:lvl8pPr marL="3556000" indent="-355600" defTabSz="457200" eaLnBrk="1" hangingPunct="1">
        <a:spcBef>
          <a:spcPts val="600"/>
        </a:spcBef>
        <a:buSzPct val="100000"/>
        <a:buFont typeface="Arial"/>
        <a:buChar char="•"/>
        <a:defRPr sz="2800">
          <a:latin typeface="Proxima Nova Regular"/>
          <a:ea typeface="Proxima Nova Regular"/>
          <a:cs typeface="Proxima Nova Regular"/>
          <a:sym typeface="Proxima Nova Regular"/>
        </a:defRPr>
      </a:lvl8pPr>
      <a:lvl9pPr marL="4013200" indent="-355600" defTabSz="457200" eaLnBrk="1" hangingPunct="1">
        <a:spcBef>
          <a:spcPts val="600"/>
        </a:spcBef>
        <a:buSzPct val="100000"/>
        <a:buFont typeface="Arial"/>
        <a:buChar char="•"/>
        <a:defRPr sz="2800">
          <a:latin typeface="Proxima Nova Regular"/>
          <a:ea typeface="Proxima Nova Regular"/>
          <a:cs typeface="Proxima Nova Regular"/>
          <a:sym typeface="Proxima Nova Regular"/>
        </a:defRPr>
      </a:lvl9pPr>
    </p:bodyStyle>
    <p:otherStyle>
      <a:lvl1pPr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1pPr>
      <a:lvl2pPr indent="4572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2pPr>
      <a:lvl3pPr indent="9144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3pPr>
      <a:lvl4pPr indent="13716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4pPr>
      <a:lvl5pPr indent="18288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5pPr>
      <a:lvl6pPr indent="22860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6pPr>
      <a:lvl7pPr indent="27432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7pPr>
      <a:lvl8pPr indent="32004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8pPr>
      <a:lvl9pPr indent="3657600" algn="r" defTabSz="457200" eaLnBrk="1" hangingPunct="1">
        <a:defRPr sz="900" b="1">
          <a:solidFill>
            <a:schemeClr val="tx1"/>
          </a:solidFill>
          <a:latin typeface="+mn-lt"/>
          <a:ea typeface="+mn-ea"/>
          <a:cs typeface="+mn-cs"/>
          <a:sym typeface="Proxima Nova Regular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/>
          </p:cNvSpPr>
          <p:nvPr userDrawn="1"/>
        </p:nvSpPr>
        <p:spPr>
          <a:xfrm>
            <a:off x="0" y="6475819"/>
            <a:ext cx="9144000" cy="382180"/>
          </a:xfrm>
          <a:prstGeom prst="rect">
            <a:avLst/>
          </a:prstGeom>
          <a:solidFill>
            <a:schemeClr val="accent3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457200" latinLnBrk="1" hangingPunct="0"/>
            <a:endParaRPr lang="en-US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0" y="-1"/>
            <a:ext cx="9144000" cy="640080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defTabSz="457200" latinLnBrk="1" hangingPunct="0"/>
            <a:endParaRPr lang="en-US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7350" y="770069"/>
            <a:ext cx="8369300" cy="647571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391884" y="1611092"/>
            <a:ext cx="8334558" cy="4463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4625" marR="0" lvl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Click to edit Master text styles</a:t>
            </a:r>
          </a:p>
          <a:p>
            <a:pPr marL="458788" marR="0" lvl="1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level</a:t>
            </a:r>
          </a:p>
          <a:p>
            <a:pPr marL="688975" marR="0" lvl="2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Third level</a:t>
            </a:r>
          </a:p>
          <a:p>
            <a:pPr marL="919163" marR="0" lvl="3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Fourth level</a:t>
            </a:r>
          </a:p>
          <a:p>
            <a:pPr marL="1155700" marR="0" lvl="4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Fifth level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8647" y="64758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B49F4571-797E-F142-9C8A-F3F3AD6D4F24}" type="slidenum">
              <a:rPr lang="en-US" kern="0" smtClean="0">
                <a:solidFill>
                  <a:srgbClr val="000000">
                    <a:tint val="75000"/>
                  </a:srgbClr>
                </a:solidFill>
                <a:ea typeface="Arial"/>
                <a:sym typeface="Arial"/>
              </a:rPr>
              <a:pPr defTabSz="457200"/>
              <a:t>‹#›</a:t>
            </a:fld>
            <a:endParaRPr lang="en-US" kern="0" dirty="0">
              <a:solidFill>
                <a:srgbClr val="000000">
                  <a:tint val="75000"/>
                </a:srgbClr>
              </a:solidFill>
              <a:ea typeface="Arial"/>
              <a:sym typeface="Arial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35650" y="64867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r>
              <a:rPr lang="en-US" kern="0" dirty="0" smtClean="0">
                <a:solidFill>
                  <a:srgbClr val="7F7F7F"/>
                </a:solidFill>
                <a:ea typeface="Arial"/>
                <a:sym typeface="Arial"/>
              </a:rPr>
              <a:t>Zebra Confidential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118647" y="130210"/>
            <a:ext cx="877472" cy="37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700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iming>
    <p:tnLst>
      <p:par>
        <p:cTn id="1" dur="indefinite" restart="never" nodeType="tmRoot"/>
      </p:par>
    </p:tnLst>
  </p:timing>
  <p:hf hdr="0" dt="0"/>
  <p:txStyles>
    <p:titleStyle>
      <a:lvl1pPr marL="0" indent="0" algn="l" defTabSz="457200" rtl="0" eaLnBrk="1" latinLnBrk="0" hangingPunct="1">
        <a:spcBef>
          <a:spcPct val="0"/>
        </a:spcBef>
        <a:buNone/>
        <a:tabLst>
          <a:tab pos="8175625" algn="l"/>
        </a:tabLst>
        <a:defRPr sz="2000" b="1" i="0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174625" marR="0" indent="-174625" algn="l" defTabSz="45720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Tx/>
        <a:buFont typeface="Arial"/>
        <a:buChar char="•"/>
        <a:tabLst/>
        <a:defRPr sz="1800" b="1" i="1" kern="1200">
          <a:solidFill>
            <a:schemeClr val="tx1"/>
          </a:solidFill>
          <a:latin typeface="Montserrat-Regular"/>
          <a:ea typeface="+mn-ea"/>
          <a:cs typeface="Montserrat-Regular"/>
        </a:defRPr>
      </a:lvl1pPr>
      <a:lvl2pPr marL="458788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–"/>
        <a:tabLst/>
        <a:defRPr sz="1600" b="1" i="1" kern="1200">
          <a:solidFill>
            <a:schemeClr val="tx1"/>
          </a:solidFill>
          <a:latin typeface="Montserrat-Regular"/>
          <a:ea typeface="+mn-ea"/>
          <a:cs typeface="Montserrat-Regular"/>
        </a:defRPr>
      </a:lvl2pPr>
      <a:lvl3pPr marL="688975" marR="0" indent="-230188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1400" b="1" i="1" kern="1200">
          <a:solidFill>
            <a:schemeClr val="tx1"/>
          </a:solidFill>
          <a:latin typeface="Montserrat-Regular"/>
          <a:ea typeface="+mn-ea"/>
          <a:cs typeface="Montserrat-Regular"/>
        </a:defRPr>
      </a:lvl3pPr>
      <a:lvl4pPr marL="919163" marR="0" indent="-230188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–"/>
        <a:tabLst/>
        <a:defRPr sz="1200" b="1" i="1" kern="1200">
          <a:solidFill>
            <a:schemeClr val="tx1"/>
          </a:solidFill>
          <a:latin typeface="Montserrat-Regular"/>
          <a:ea typeface="+mn-ea"/>
          <a:cs typeface="Montserrat-Regular"/>
        </a:defRPr>
      </a:lvl4pPr>
      <a:lvl5pPr marL="1155700" marR="0" indent="-230188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»"/>
        <a:tabLst/>
        <a:defRPr sz="1200" b="1" i="1" kern="1200">
          <a:solidFill>
            <a:schemeClr val="tx1"/>
          </a:solidFill>
          <a:latin typeface="Montserrat-Regular"/>
          <a:ea typeface="+mn-ea"/>
          <a:cs typeface="Montserrat-Regular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6" descr="gray.jpg"/>
          <p:cNvPicPr>
            <a:picLocks noChangeAspect="1"/>
          </p:cNvPicPr>
          <p:nvPr userDrawn="1"/>
        </p:nvPicPr>
        <p:blipFill>
          <a:blip r:embed="rId52" cstate="print">
            <a:alphaModFix amt="99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467"/>
          <a:stretch>
            <a:fillRect/>
          </a:stretch>
        </p:blipFill>
        <p:spPr bwMode="auto">
          <a:xfrm>
            <a:off x="0" y="0"/>
            <a:ext cx="9144000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9882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6013450"/>
            <a:ext cx="9144000" cy="863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    </a:t>
            </a:r>
          </a:p>
        </p:txBody>
      </p:sp>
      <p:grpSp>
        <p:nvGrpSpPr>
          <p:cNvPr id="27" name="Group 19"/>
          <p:cNvGrpSpPr>
            <a:grpSpLocks/>
          </p:cNvGrpSpPr>
          <p:nvPr userDrawn="1"/>
        </p:nvGrpSpPr>
        <p:grpSpPr bwMode="auto">
          <a:xfrm>
            <a:off x="0" y="6724650"/>
            <a:ext cx="9144000" cy="155575"/>
            <a:chOff x="0" y="6705599"/>
            <a:chExt cx="9144000" cy="155448"/>
          </a:xfrm>
        </p:grpSpPr>
        <p:sp>
          <p:nvSpPr>
            <p:cNvPr id="28" name="Rectangle 27"/>
            <p:cNvSpPr>
              <a:spLocks noChangeArrowheads="1"/>
            </p:cNvSpPr>
            <p:nvPr userDrawn="1"/>
          </p:nvSpPr>
          <p:spPr bwMode="auto">
            <a:xfrm>
              <a:off x="1860550" y="6705599"/>
              <a:ext cx="92075" cy="1554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 userDrawn="1"/>
          </p:nvSpPr>
          <p:spPr bwMode="auto">
            <a:xfrm>
              <a:off x="2171700" y="6705599"/>
              <a:ext cx="6972300" cy="155448"/>
            </a:xfrm>
            <a:prstGeom prst="rect">
              <a:avLst/>
            </a:prstGeom>
            <a:solidFill>
              <a:srgbClr val="F0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 userDrawn="1"/>
          </p:nvSpPr>
          <p:spPr bwMode="auto">
            <a:xfrm>
              <a:off x="0" y="6705599"/>
              <a:ext cx="327025" cy="155448"/>
            </a:xfrm>
            <a:prstGeom prst="rect">
              <a:avLst/>
            </a:prstGeom>
            <a:solidFill>
              <a:srgbClr val="D00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 userDrawn="1"/>
          </p:nvSpPr>
          <p:spPr bwMode="auto">
            <a:xfrm>
              <a:off x="431800" y="6705599"/>
              <a:ext cx="241300" cy="155448"/>
            </a:xfrm>
            <a:prstGeom prst="rect">
              <a:avLst/>
            </a:prstGeom>
            <a:solidFill>
              <a:srgbClr val="0078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 userDrawn="1"/>
          </p:nvSpPr>
          <p:spPr bwMode="auto">
            <a:xfrm>
              <a:off x="752475" y="6705599"/>
              <a:ext cx="263525" cy="155448"/>
            </a:xfrm>
            <a:prstGeom prst="rect">
              <a:avLst/>
            </a:prstGeom>
            <a:solidFill>
              <a:srgbClr val="EF7B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 userDrawn="1"/>
          </p:nvSpPr>
          <p:spPr bwMode="auto">
            <a:xfrm>
              <a:off x="1079500" y="6705599"/>
              <a:ext cx="111125" cy="155448"/>
            </a:xfrm>
            <a:prstGeom prst="rect">
              <a:avLst/>
            </a:prstGeom>
            <a:solidFill>
              <a:srgbClr val="BC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 userDrawn="1"/>
          </p:nvSpPr>
          <p:spPr bwMode="auto">
            <a:xfrm>
              <a:off x="1435100" y="6705599"/>
              <a:ext cx="168275" cy="155448"/>
            </a:xfrm>
            <a:prstGeom prst="rect">
              <a:avLst/>
            </a:prstGeom>
            <a:solidFill>
              <a:srgbClr val="8B0E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Rectangle 34"/>
            <p:cNvSpPr>
              <a:spLocks noChangeArrowheads="1"/>
            </p:cNvSpPr>
            <p:nvPr userDrawn="1"/>
          </p:nvSpPr>
          <p:spPr bwMode="auto">
            <a:xfrm>
              <a:off x="2057400" y="6705599"/>
              <a:ext cx="66675" cy="155448"/>
            </a:xfrm>
            <a:prstGeom prst="rect">
              <a:avLst/>
            </a:prstGeom>
            <a:solidFill>
              <a:srgbClr val="F0B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57200"/>
              <a:endParaRPr lang="en-US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" name="Slide Number Placeholder 5"/>
          <p:cNvSpPr txBox="1">
            <a:spLocks/>
          </p:cNvSpPr>
          <p:nvPr userDrawn="1"/>
        </p:nvSpPr>
        <p:spPr>
          <a:xfrm>
            <a:off x="635000" y="6246813"/>
            <a:ext cx="15367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800" dirty="0" smtClean="0">
                <a:solidFill>
                  <a:srgbClr val="000000">
                    <a:tint val="75000"/>
                  </a:srgbClr>
                </a:solidFill>
              </a:rPr>
              <a:t>Zebra Confidential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576263" y="6353175"/>
            <a:ext cx="0" cy="198438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 userDrawn="1"/>
        </p:nvSpPr>
        <p:spPr>
          <a:xfrm>
            <a:off x="130175" y="6326188"/>
            <a:ext cx="377825" cy="2143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>
              <a:defRPr/>
            </a:pPr>
            <a:fld id="{306DEE2C-3A25-7F4C-A6A9-35520275A3A3}" type="slidenum">
              <a:rPr lang="en-US" sz="800" smtClean="0">
                <a:solidFill>
                  <a:srgbClr val="7F7F7F"/>
                </a:solidFill>
              </a:rPr>
              <a:pPr algn="r" defTabSz="457200">
                <a:defRPr/>
              </a:pPr>
              <a:t>‹#›</a:t>
            </a:fld>
            <a:endParaRPr lang="en-US" sz="800" smtClean="0">
              <a:solidFill>
                <a:srgbClr val="7F7F7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334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0" name="Picture 8" descr="Zebra_Logo_W.eps"/>
          <p:cNvPicPr>
            <a:picLocks noChangeAspect="1"/>
          </p:cNvPicPr>
          <p:nvPr userDrawn="1"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690909" y="6192308"/>
            <a:ext cx="101282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/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840134" y="5926668"/>
            <a:ext cx="660401" cy="7958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5138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ts val="1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ts val="1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ts val="1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ts val="1000"/>
        </a:spcBef>
        <a:buFont typeface="Arial"/>
        <a:buChar char="»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9.emf"/><Relationship Id="rId5" Type="http://schemas.openxmlformats.org/officeDocument/2006/relationships/image" Target="../media/image30.em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journals.lww.com/joem/Abstract/publishahead/Factors_Associated_With_the_Ability_and.99744.aspx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352801"/>
            <a:ext cx="9144000" cy="1482725"/>
          </a:xfrm>
          <a:prstGeom prst="rect">
            <a:avLst/>
          </a:prstGeom>
          <a:solidFill>
            <a:srgbClr val="20316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3" descr="Screen shot 2011-12-04 at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352800"/>
          </a:xfrm>
          <a:prstGeom prst="rect">
            <a:avLst/>
          </a:prstGeom>
          <a:noFill/>
        </p:spPr>
      </p:pic>
      <p:pic>
        <p:nvPicPr>
          <p:cNvPr id="6" name="Picture 4" descr="Screen shot 2011-12-04 at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1274763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1905001"/>
            <a:ext cx="9144000" cy="1482725"/>
          </a:xfrm>
          <a:prstGeom prst="rect">
            <a:avLst/>
          </a:prstGeom>
          <a:solidFill>
            <a:srgbClr val="20316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28600" y="3108326"/>
            <a:ext cx="8305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7200" dirty="0" smtClean="0">
                <a:solidFill>
                  <a:srgbClr val="F9D043"/>
                </a:solidFill>
                <a:latin typeface="AR BERKLEY" pitchFamily="2" charset="0"/>
                <a:ea typeface="ＭＳ Ｐゴシック" pitchFamily="-32" charset="-128"/>
                <a:cs typeface="Arial" pitchFamily="34" charset="0"/>
              </a:rPr>
              <a:t>Making Care Visible</a:t>
            </a:r>
            <a:endParaRPr lang="en-US" sz="4800" dirty="0">
              <a:solidFill>
                <a:srgbClr val="D7C563"/>
              </a:solidFill>
              <a:latin typeface="AR BERKLEY" pitchFamily="2" charset="0"/>
              <a:ea typeface="ＭＳ Ｐゴシック" pitchFamily="-32" charset="-128"/>
              <a:cs typeface="Arial" pitchFamily="34" charset="0"/>
            </a:endParaRPr>
          </a:p>
        </p:txBody>
      </p:sp>
      <p:pic>
        <p:nvPicPr>
          <p:cNvPr id="9" name="Picture 7" descr="Screen shot 2011-12-04 at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043113"/>
            <a:ext cx="3886200" cy="1116012"/>
          </a:xfrm>
          <a:prstGeom prst="rect">
            <a:avLst/>
          </a:prstGeom>
          <a:noFill/>
        </p:spPr>
      </p:pic>
      <p:pic>
        <p:nvPicPr>
          <p:cNvPr id="10" name="Picture 8" descr="Screen shot 2011-12-04 at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57700"/>
            <a:ext cx="9144000" cy="240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rgery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40" r="6683" b="14634"/>
          <a:stretch/>
        </p:blipFill>
        <p:spPr>
          <a:xfrm>
            <a:off x="0" y="0"/>
            <a:ext cx="9144000" cy="5926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392"/>
            <a:ext cx="9144000" cy="135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3"/>
            <a:ext cx="9143999" cy="1364073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en-US" sz="2200" b="1" dirty="0" smtClean="0">
                <a:solidFill>
                  <a:srgbClr val="000000"/>
                </a:solidFill>
              </a:rPr>
              <a:t>WHAT IF YOU CATCH A PROBLEM BEFORE IT BECOMES ONE?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1600" i="1" dirty="0" smtClean="0">
                <a:solidFill>
                  <a:srgbClr val="000000"/>
                </a:solidFill>
              </a:rPr>
              <a:t>USING MOTIONWORKS</a:t>
            </a:r>
            <a:r>
              <a:rPr lang="en-US" sz="1600" i="1" baseline="30000" dirty="0" smtClean="0">
                <a:solidFill>
                  <a:srgbClr val="000000"/>
                </a:solidFill>
              </a:rPr>
              <a:t>TM</a:t>
            </a:r>
            <a:r>
              <a:rPr lang="en-US" sz="1600" i="1" dirty="0" smtClean="0">
                <a:solidFill>
                  <a:srgbClr val="000000"/>
                </a:solidFill>
              </a:rPr>
              <a:t> TO IMPROVE QUALITY THROUGH PREDICTIVE ANALYTICS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776591" y="2916297"/>
            <a:ext cx="1130784" cy="1130784"/>
            <a:chOff x="3541413" y="3612444"/>
            <a:chExt cx="904992" cy="904992"/>
          </a:xfrm>
        </p:grpSpPr>
        <p:sp>
          <p:nvSpPr>
            <p:cNvPr id="9" name="Oval 8"/>
            <p:cNvSpPr/>
            <p:nvPr/>
          </p:nvSpPr>
          <p:spPr>
            <a:xfrm>
              <a:off x="3541413" y="3612444"/>
              <a:ext cx="904992" cy="904992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704814" y="3775845"/>
              <a:ext cx="578189" cy="578189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64006" y="3678296"/>
            <a:ext cx="904992" cy="904992"/>
            <a:chOff x="3541413" y="3612444"/>
            <a:chExt cx="904992" cy="904992"/>
          </a:xfrm>
        </p:grpSpPr>
        <p:sp>
          <p:nvSpPr>
            <p:cNvPr id="13" name="Oval 12"/>
            <p:cNvSpPr/>
            <p:nvPr/>
          </p:nvSpPr>
          <p:spPr>
            <a:xfrm>
              <a:off x="3541413" y="3612444"/>
              <a:ext cx="904992" cy="904992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704814" y="3775845"/>
              <a:ext cx="578189" cy="578189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89191" y="2897481"/>
            <a:ext cx="904992" cy="904992"/>
            <a:chOff x="3541413" y="3612444"/>
            <a:chExt cx="904992" cy="904992"/>
          </a:xfrm>
        </p:grpSpPr>
        <p:sp>
          <p:nvSpPr>
            <p:cNvPr id="19" name="Oval 18"/>
            <p:cNvSpPr/>
            <p:nvPr/>
          </p:nvSpPr>
          <p:spPr>
            <a:xfrm>
              <a:off x="3541413" y="3612444"/>
              <a:ext cx="904992" cy="904992"/>
            </a:xfrm>
            <a:prstGeom prst="ellipse">
              <a:avLst/>
            </a:prstGeom>
            <a:noFill/>
            <a:ln w="190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704814" y="3775845"/>
              <a:ext cx="578189" cy="578189"/>
            </a:xfrm>
            <a:prstGeom prst="ellipse">
              <a:avLst/>
            </a:prstGeom>
            <a:noFill/>
            <a:ln w="3810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62" name="Freeform 61"/>
          <p:cNvSpPr/>
          <p:nvPr/>
        </p:nvSpPr>
        <p:spPr>
          <a:xfrm>
            <a:off x="573852" y="2116672"/>
            <a:ext cx="7789333" cy="3123260"/>
          </a:xfrm>
          <a:custGeom>
            <a:avLst/>
            <a:gdLst>
              <a:gd name="connsiteX0" fmla="*/ 0 w 7789333"/>
              <a:gd name="connsiteY0" fmla="*/ 0 h 3123260"/>
              <a:gd name="connsiteX1" fmla="*/ 950148 w 7789333"/>
              <a:gd name="connsiteY1" fmla="*/ 0 h 3123260"/>
              <a:gd name="connsiteX2" fmla="*/ 950148 w 7789333"/>
              <a:gd name="connsiteY2" fmla="*/ 2013186 h 3123260"/>
              <a:gd name="connsiteX3" fmla="*/ 2803407 w 7789333"/>
              <a:gd name="connsiteY3" fmla="*/ 2013186 h 3123260"/>
              <a:gd name="connsiteX4" fmla="*/ 2803407 w 7789333"/>
              <a:gd name="connsiteY4" fmla="*/ 611482 h 3123260"/>
              <a:gd name="connsiteX5" fmla="*/ 4581407 w 7789333"/>
              <a:gd name="connsiteY5" fmla="*/ 611482 h 3123260"/>
              <a:gd name="connsiteX6" fmla="*/ 4619037 w 7789333"/>
              <a:gd name="connsiteY6" fmla="*/ 3123260 h 3123260"/>
              <a:gd name="connsiteX7" fmla="*/ 6378222 w 7789333"/>
              <a:gd name="connsiteY7" fmla="*/ 3113852 h 3123260"/>
              <a:gd name="connsiteX8" fmla="*/ 6359407 w 7789333"/>
              <a:gd name="connsiteY8" fmla="*/ 1006593 h 3123260"/>
              <a:gd name="connsiteX9" fmla="*/ 7789333 w 7789333"/>
              <a:gd name="connsiteY9" fmla="*/ 1006593 h 312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89333" h="3123260">
                <a:moveTo>
                  <a:pt x="0" y="0"/>
                </a:moveTo>
                <a:lnTo>
                  <a:pt x="950148" y="0"/>
                </a:lnTo>
                <a:lnTo>
                  <a:pt x="950148" y="2013186"/>
                </a:lnTo>
                <a:lnTo>
                  <a:pt x="2803407" y="2013186"/>
                </a:lnTo>
                <a:lnTo>
                  <a:pt x="2803407" y="611482"/>
                </a:lnTo>
                <a:lnTo>
                  <a:pt x="4581407" y="611482"/>
                </a:lnTo>
                <a:lnTo>
                  <a:pt x="4619037" y="3123260"/>
                </a:lnTo>
                <a:lnTo>
                  <a:pt x="6378222" y="3113852"/>
                </a:lnTo>
                <a:lnTo>
                  <a:pt x="6359407" y="1006593"/>
                </a:lnTo>
                <a:lnTo>
                  <a:pt x="7789333" y="1006593"/>
                </a:lnTo>
              </a:path>
            </a:pathLst>
          </a:custGeom>
          <a:ln w="38100" cmpd="sng">
            <a:solidFill>
              <a:srgbClr val="FFFFFF"/>
            </a:solidFill>
            <a:prstDash val="lgDash"/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67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42" b="46960"/>
          <a:stretch/>
        </p:blipFill>
        <p:spPr>
          <a:xfrm>
            <a:off x="0" y="0"/>
            <a:ext cx="9144000" cy="2916296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-1" y="-9406"/>
            <a:ext cx="6782742" cy="110066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2" y="47043"/>
            <a:ext cx="6513689" cy="884296"/>
          </a:xfrm>
        </p:spPr>
        <p:txBody>
          <a:bodyPr/>
          <a:lstStyle/>
          <a:p>
            <a:r>
              <a:rPr lang="en-US" sz="2400" dirty="0" err="1" smtClean="0"/>
              <a:t>Motionworks</a:t>
            </a:r>
            <a:r>
              <a:rPr lang="en-US" sz="2400" baseline="30000" dirty="0" err="1" smtClean="0"/>
              <a:t>TM</a:t>
            </a:r>
            <a:r>
              <a:rPr lang="en-US" sz="2400" dirty="0" smtClean="0"/>
              <a:t> as differentiator</a:t>
            </a:r>
            <a:br>
              <a:rPr lang="en-US" sz="2400" dirty="0" smtClean="0"/>
            </a:br>
            <a:r>
              <a:rPr lang="en-US" sz="2400" dirty="0" smtClean="0"/>
              <a:t>in healthcare delivery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1444AB-3A3F-5B4C-B2B5-4457B0EECE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1066800" y="2351088"/>
            <a:ext cx="1530350" cy="1531937"/>
          </a:xfrm>
          <a:prstGeom prst="ellipse">
            <a:avLst/>
          </a:prstGeom>
          <a:solidFill>
            <a:schemeClr val="accent1"/>
          </a:solidFill>
          <a:ln w="1270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835400" y="2351088"/>
            <a:ext cx="1531938" cy="1531937"/>
          </a:xfrm>
          <a:prstGeom prst="ellipse">
            <a:avLst/>
          </a:prstGeom>
          <a:solidFill>
            <a:schemeClr val="accent5"/>
          </a:solidFill>
          <a:ln w="1270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04000" y="2351088"/>
            <a:ext cx="1531938" cy="1531937"/>
          </a:xfrm>
          <a:prstGeom prst="ellipse">
            <a:avLst/>
          </a:prstGeom>
          <a:solidFill>
            <a:schemeClr val="accent2"/>
          </a:solidFill>
          <a:ln w="1270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5964979" y="4087813"/>
            <a:ext cx="2943836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Isolate Key Variables</a:t>
            </a:r>
          </a:p>
          <a:p>
            <a:pPr algn="ctr" defTabSz="457200">
              <a:lnSpc>
                <a:spcPct val="9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to </a:t>
            </a:r>
            <a:r>
              <a:rPr lang="en-US" sz="1400" dirty="0">
                <a:solidFill>
                  <a:srgbClr val="000000"/>
                </a:solidFill>
                <a:latin typeface="Arial"/>
              </a:rPr>
              <a:t>extract even more efficiency/ quality out of patient care processes</a:t>
            </a:r>
          </a:p>
        </p:txBody>
      </p:sp>
      <p:sp>
        <p:nvSpPr>
          <p:cNvPr id="15" name="TextBox 31"/>
          <p:cNvSpPr txBox="1">
            <a:spLocks noChangeArrowheads="1"/>
          </p:cNvSpPr>
          <p:nvPr/>
        </p:nvSpPr>
        <p:spPr bwMode="auto">
          <a:xfrm>
            <a:off x="357482" y="4087813"/>
            <a:ext cx="2795814" cy="870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2000" b="1" dirty="0" smtClean="0">
                <a:solidFill>
                  <a:srgbClr val="000000"/>
                </a:solidFill>
              </a:rPr>
              <a:t>Pattern Recognition</a:t>
            </a:r>
          </a:p>
          <a:p>
            <a:pPr algn="ctr" defTabSz="457200" eaLnBrk="1" hangingPunct="1"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is well established in</a:t>
            </a:r>
          </a:p>
          <a:p>
            <a:pPr algn="ctr" defTabSz="457200" eaLnBrk="1" hangingPunct="1">
              <a:lnSpc>
                <a:spcPct val="110000"/>
              </a:lnSpc>
            </a:pPr>
            <a:r>
              <a:rPr lang="en-US" sz="1400" dirty="0" smtClean="0">
                <a:solidFill>
                  <a:srgbClr val="000000"/>
                </a:solidFill>
              </a:rPr>
              <a:t>medical diagnostics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3512623" y="4097220"/>
            <a:ext cx="2254118" cy="118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20000"/>
              </a:spcBef>
            </a:pPr>
            <a:r>
              <a:rPr lang="en-US" sz="2000" b="1" dirty="0" smtClean="0">
                <a:solidFill>
                  <a:srgbClr val="000000"/>
                </a:solidFill>
                <a:latin typeface="Arial"/>
              </a:rPr>
              <a:t>Identify Patterns of Motion</a:t>
            </a:r>
          </a:p>
          <a:p>
            <a:pPr algn="ctr" defTabSz="457200">
              <a:lnSpc>
                <a:spcPct val="9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correlated with</a:t>
            </a:r>
          </a:p>
          <a:p>
            <a:pPr algn="ctr" defTabSz="457200">
              <a:lnSpc>
                <a:spcPct val="90000"/>
              </a:lnSpc>
              <a:spcBef>
                <a:spcPct val="20000"/>
              </a:spcBef>
            </a:pPr>
            <a:r>
              <a:rPr lang="en-US" sz="1400" dirty="0" smtClean="0">
                <a:solidFill>
                  <a:srgbClr val="000000"/>
                </a:solidFill>
                <a:latin typeface="Arial"/>
              </a:rPr>
              <a:t>optimal outcomes</a:t>
            </a: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" name="Picture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7213" y="3094038"/>
            <a:ext cx="2746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1213" y="3094038"/>
            <a:ext cx="27463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5773" y="2790854"/>
            <a:ext cx="652404" cy="6524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0486" y="2823632"/>
            <a:ext cx="595958" cy="5959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8614" y="2709332"/>
            <a:ext cx="819856" cy="7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62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15"/>
            <a:ext cx="9144000" cy="14947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706" y="1058577"/>
            <a:ext cx="8369300" cy="647571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Performance Improvement with RTLS Solutions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12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14" y="2358661"/>
            <a:ext cx="8061618" cy="5650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i="0" dirty="0" smtClean="0">
                <a:latin typeface="Arial"/>
                <a:cs typeface="Arial"/>
              </a:rPr>
              <a:t>Three levels of technology</a:t>
            </a:r>
            <a:r>
              <a:rPr lang="en-US" i="0" dirty="0">
                <a:latin typeface="Arial"/>
                <a:cs typeface="Arial"/>
              </a:rPr>
              <a:t>:</a:t>
            </a:r>
            <a:endParaRPr lang="en-US" i="0" dirty="0" smtClean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6716" y="3174703"/>
            <a:ext cx="1110321" cy="14804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20" y="4802775"/>
            <a:ext cx="8168133" cy="1268940"/>
          </a:xfrm>
          <a:prstGeom prst="rect">
            <a:avLst/>
          </a:prstGeom>
        </p:spPr>
        <p:txBody>
          <a:bodyPr vert="horz" wrap="square" lIns="91440" tIns="45720" rIns="91440" bIns="45720" numCol="3" rtlCol="0" anchor="t" anchorCtr="0">
            <a:noAutofit/>
          </a:bodyPr>
          <a:lstStyle/>
          <a:p>
            <a:pPr marL="0" lvl="1" algn="ctr" defTabSz="457200"/>
            <a:r>
              <a:rPr lang="en-US" sz="12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BLE </a:t>
            </a:r>
          </a:p>
          <a:p>
            <a:pPr marL="0" lvl="2" algn="ctr" defTabSz="457200"/>
            <a:r>
              <a:rPr lang="en-US" sz="105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Room Level Accuracy and </a:t>
            </a:r>
            <a:r>
              <a:rPr lang="en-US" sz="1050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Location</a:t>
            </a:r>
          </a:p>
          <a:p>
            <a:pPr marL="0" lvl="2" algn="ctr" defTabSz="457200"/>
            <a:endParaRPr lang="en-US" sz="120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2" algn="ctr" defTabSz="457200"/>
            <a:endParaRPr lang="en-US" sz="120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algn="ctr" defTabSz="457200"/>
            <a:endParaRPr lang="en-US" sz="1200" b="1" kern="0" dirty="0" smtClea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algn="ctr" defTabSz="457200"/>
            <a:endParaRPr lang="en-US" sz="1200" b="1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algn="ctr" defTabSz="457200"/>
            <a:r>
              <a:rPr lang="en-US" sz="12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UWB</a:t>
            </a:r>
          </a:p>
          <a:p>
            <a:pPr marL="0" lvl="2" algn="ctr" defTabSz="457200"/>
            <a:r>
              <a:rPr lang="en-US" sz="1050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Sub 0ne foot accuracy</a:t>
            </a:r>
          </a:p>
          <a:p>
            <a:pPr marL="0" lvl="2" algn="ctr" defTabSz="457200"/>
            <a:r>
              <a:rPr lang="en-US" sz="1050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Infection </a:t>
            </a:r>
            <a:r>
              <a:rPr lang="en-US" sz="105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tracking</a:t>
            </a:r>
          </a:p>
          <a:p>
            <a:pPr marL="0" lvl="2" algn="ctr" defTabSz="457200"/>
            <a:r>
              <a:rPr lang="en-US" sz="1050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Workflow</a:t>
            </a:r>
          </a:p>
          <a:p>
            <a:pPr marL="0" lvl="2" algn="ctr" defTabSz="457200"/>
            <a:endParaRPr lang="en-US" sz="105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457200"/>
            <a:endParaRPr lang="en-US" sz="1200" kern="0" dirty="0" smtClea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26974" y="3174703"/>
            <a:ext cx="1110321" cy="14804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22652" y="3174703"/>
            <a:ext cx="1110321" cy="148042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73440" y="3490497"/>
            <a:ext cx="621120" cy="924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4887" y="3501424"/>
            <a:ext cx="714589" cy="8298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8902" y="3490499"/>
            <a:ext cx="732299" cy="78111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72200" y="4724400"/>
            <a:ext cx="2286000" cy="4385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 defTabSz="457200"/>
            <a:r>
              <a:rPr lang="en-US" sz="12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Zebra MotionWorks</a:t>
            </a:r>
          </a:p>
          <a:p>
            <a:pPr marL="0" lvl="2" algn="ctr" defTabSz="457200"/>
            <a:r>
              <a:rPr lang="en-US" sz="1050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Predictive analytics</a:t>
            </a:r>
          </a:p>
        </p:txBody>
      </p:sp>
    </p:spTree>
    <p:extLst>
      <p:ext uri="{BB962C8B-B14F-4D97-AF65-F5344CB8AC3E}">
        <p14:creationId xmlns:p14="http://schemas.microsoft.com/office/powerpoint/2010/main" xmlns="" val="41941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085" y="5422521"/>
            <a:ext cx="190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The system will show all four positions as “Outside the room”</a:t>
            </a:r>
            <a:endParaRPr lang="en-US" sz="120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0505" y="4908919"/>
            <a:ext cx="17922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kern="0" dirty="0" err="1">
                <a:solidFill>
                  <a:srgbClr val="6A7379"/>
                </a:solidFill>
                <a:latin typeface="Arial"/>
                <a:ea typeface="Arial"/>
                <a:cs typeface="Arial"/>
                <a:sym typeface="Arial"/>
              </a:rPr>
              <a:t>MPact</a:t>
            </a:r>
            <a:r>
              <a:rPr lang="en-US" sz="2400" b="1" kern="0" dirty="0">
                <a:solidFill>
                  <a:srgbClr val="6A7379"/>
                </a:solidFill>
                <a:latin typeface="Arial"/>
                <a:ea typeface="Arial"/>
                <a:cs typeface="Arial"/>
                <a:sym typeface="Arial"/>
              </a:rPr>
              <a:t> BLE</a:t>
            </a:r>
          </a:p>
          <a:p>
            <a:pPr defTabSz="457200"/>
            <a:endParaRPr lang="en-US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3259667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4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032000" y="276577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4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56000" y="345722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4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59667" y="451555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4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638778" y="5700889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143685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090" y="1486377"/>
            <a:ext cx="2381249" cy="1600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457200"/>
            <a:r>
              <a:rPr lang="en-US" sz="1200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System will indicate all positions shown here (6-10) as “inside the room.”  All changes in location correctly identified within 2.5 seconds.</a:t>
            </a:r>
            <a:endParaRPr lang="en-US" sz="1200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0505" y="993931"/>
            <a:ext cx="179222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400" b="1" kern="0" dirty="0" err="1">
                <a:solidFill>
                  <a:srgbClr val="6A7379"/>
                </a:solidFill>
                <a:latin typeface="Arial"/>
                <a:ea typeface="Arial"/>
                <a:cs typeface="Arial"/>
                <a:sym typeface="Arial"/>
              </a:rPr>
              <a:t>MPact</a:t>
            </a:r>
            <a:r>
              <a:rPr lang="en-US" sz="2400" b="1" kern="0" dirty="0">
                <a:solidFill>
                  <a:srgbClr val="6A7379"/>
                </a:solidFill>
                <a:latin typeface="Arial"/>
                <a:ea typeface="Arial"/>
                <a:cs typeface="Arial"/>
                <a:sym typeface="Arial"/>
              </a:rPr>
              <a:t> BLE</a:t>
            </a:r>
          </a:p>
          <a:p>
            <a:pPr defTabSz="457200"/>
            <a:endParaRPr lang="en-US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72400" y="47244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4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191000" y="34290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endParaRPr 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414722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t="5684" b="12436"/>
          <a:stretch/>
        </p:blipFill>
        <p:spPr>
          <a:xfrm>
            <a:off x="4207174" y="642057"/>
            <a:ext cx="4530426" cy="5844648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4421322" y="5367005"/>
            <a:ext cx="391064" cy="413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15" y="1059108"/>
            <a:ext cx="4428824" cy="1289128"/>
          </a:xfrm>
        </p:spPr>
        <p:txBody>
          <a:bodyPr/>
          <a:lstStyle/>
          <a:p>
            <a:r>
              <a:rPr lang="en-US" sz="2400" dirty="0" smtClean="0"/>
              <a:t>UWB Sub-Room Level Accuracy </a:t>
            </a:r>
            <a:r>
              <a:rPr lang="en-US" sz="2400" dirty="0"/>
              <a:t/>
            </a:r>
            <a:br>
              <a:rPr lang="en-US" sz="2400" dirty="0"/>
            </a:br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21847" y="2279344"/>
            <a:ext cx="3339986" cy="340174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100" b="0" i="0" dirty="0" smtClean="0">
                <a:latin typeface="Arial"/>
                <a:cs typeface="Arial"/>
              </a:rPr>
              <a:t>Use MotionWorks tools to create virtual zones representing each hospital room or other discreet area on the facility map</a:t>
            </a:r>
          </a:p>
          <a:p>
            <a:pPr>
              <a:lnSpc>
                <a:spcPct val="110000"/>
              </a:lnSpc>
            </a:pPr>
            <a:r>
              <a:rPr lang="en-US" sz="1100" b="0" i="0" dirty="0" smtClean="0">
                <a:latin typeface="Arial"/>
                <a:cs typeface="Arial"/>
              </a:rPr>
              <a:t>Through configuration of the system only, an alert is generated on the screen for each room/area entered</a:t>
            </a:r>
          </a:p>
          <a:p>
            <a:pPr>
              <a:lnSpc>
                <a:spcPct val="110000"/>
              </a:lnSpc>
            </a:pPr>
            <a:r>
              <a:rPr lang="en-US" sz="1100" b="0" i="0" dirty="0" smtClean="0">
                <a:latin typeface="Arial"/>
                <a:cs typeface="Arial"/>
              </a:rPr>
              <a:t>Zebra’s UWB accuracy provides the customer with complete confidence in knowing the location and movement of people and assets, thereby enabling a maximum range of use cases.  </a:t>
            </a:r>
            <a:endParaRPr lang="en-US" sz="1100" b="0" i="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85208" y="105833"/>
            <a:ext cx="914400" cy="1219200"/>
          </a:xfrm>
          <a:prstGeom prst="rect">
            <a:avLst/>
          </a:prstGeom>
        </p:spPr>
        <p:txBody>
          <a:bodyPr vert="horz" wrap="none" lIns="91440" tIns="45720" rIns="91440" bIns="45720" rtlCol="0" anchor="t" anchorCtr="0">
            <a:noAutofit/>
          </a:bodyPr>
          <a:lstStyle/>
          <a:p>
            <a:pPr defTabSz="457200"/>
            <a:endParaRPr lang="en-US" sz="4400" kern="0" dirty="0" smtClea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0855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435573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976389" y="1353881"/>
            <a:ext cx="55753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537825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 dirty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078639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623364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90855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993108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537825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623364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164177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890855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993108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537825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078639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7623364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164177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890855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435573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993108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078639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623364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435573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537825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8164177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078639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435573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1354" y="1594645"/>
            <a:ext cx="168215" cy="30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78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895 C -0.00139 0.01234 -0.00139 0.04659 -0.00139 0.05029 C -0.00174 0.05862 -0.00156 0.06726 -0.00191 0.0759 C -0.00226 0.08269 -0.00434 0.08516 -0.00799 0.08547 C -0.01736 0.08578 -0.02674 0.08609 -0.03611 0.08639 C -0.05243 0.08578 -0.06858 0.08454 -0.08472 0.08454 C -0.09323 0.08423 -0.07899 0.08393 -0.08542 0.08516 C -0.09184 0.08639 -0.11702 0.08393 -0.12344 0.09164 C -0.125 0.10429 -0.12361 0.11817 -0.12396 0.13144 C -0.12413 0.14348 -0.12361 0.15551 -0.12448 0.16754 C -0.12465 0.16908 -0.12656 0.16692 -0.12691 0.16569 C -0.12726 0.16446 -0.1257 0.15582 -0.12552 0.1552 C -0.12604 0.14687 -0.12622 0.13854 -0.12691 0.13052 C -0.12743 0.09966 -0.12188 0.09287 -0.13438 0.09071 C -0.14479 0.08639 -0.16198 0.09164 -0.17257 0.09102 C -0.21875 0.08948 -0.23299 0.08578 -0.2691 0.08609 C -0.27205 0.08701 -0.28854 0.08732 -0.2908 0.0901 C -0.29236 0.09997 -0.29445 0.11046 -0.29514 0.12095 C -0.29497 0.12928 -0.29462 0.13761 -0.29462 0.14625 C -0.29479 0.14872 -0.29618 0.1515 -0.29566 0.15427 C -0.29549 0.15551 -0.29393 0.15489 -0.29306 0.1552 C -0.29167 0.15952 -0.29219 0.18204 -0.29514 0.18328 C -0.29653 0.17988 -0.2974 0.17556 -0.29809 0.17186 C -0.29792 0.16384 -0.29705 0.15582 -0.29705 0.1481 C -0.29705 0.13144 -0.29705 0.11416 -0.2974 0.09781 C -0.29774 0.08022 -0.31163 0.08701 -0.32483 0.08639 C -0.33594 0.08578 -0.33802 0.08547 -0.34774 0.08454 C -0.37014 0.08516 -0.39236 0.08639 -0.41459 0.08732 C -0.4191 0.08855 -0.42379 0.08917 -0.42813 0.09071 C -0.42952 0.09472 -0.43073 0.09843 -0.4316 0.10306 C -0.43247 0.11139 -0.43108 0.12743 -0.43195 0.13607 C -0.43229 0.14903 -0.43299 0.16878 -0.43195 0.20056 C -0.43056 0.22185 -0.43212 0.22246 -0.43056 0.23265 C -0.43038 0.24437 -0.43038 0.25609 -0.43004 0.26813 C -0.42986 0.27831 -0.42934 0.28849 -0.42899 0.29898 C -0.42882 0.3067 -0.42865 0.31472 -0.42847 0.32274 C -0.42847 0.33169 -0.42847 0.34064 -0.42813 0.34989 C -0.42778 0.36316 -0.4158 0.36285 -0.41024 0.36409 C -0.40764 0.36625 -0.40486 0.36748 -0.40174 0.36841 C -0.39479 0.37303 -0.35365 0.37149 -0.34375 0.37211 C -0.32969 0.37118 -0.3158 0.36995 -0.30156 0.36841 C -0.30104 0.3681 -0.30018 0.36841 -0.29965 0.36779 C -0.29827 0.3647 -0.29757 0.35514 -0.29705 0.35174 C -0.29653 0.33231 -0.29705 0.31287 -0.29653 0.29374 C -0.29236 0.30114 -0.29445 0.30269 -0.29514 0.31657 C -0.29479 0.33231 -0.29896 0.36686 -0.29011 0.37211 C -0.27014 0.37118 -0.25052 0.36933 -0.23056 0.36841 C -0.2184 0.36841 -0.18108 0.36131 -0.18056 0.39216 C -0.17934 0.41592 -0.17882 0.42178 -0.17813 0.44616 C -0.17813 0.4511 -0.17813 0.45017 -0.17604 0.4514 C -0.17014 0.44709 -0.175 0.43073 -0.17361 0.42055 C -0.17344 0.40543 -0.17813 0.37797 -0.16771 0.37303 C -0.16111 0.361 -0.13559 0.36686 -0.13334 0.36686 C -0.10903 0.36439 -0.08455 0.36439 -0.06007 0.36779 C -0.05729 0.36748 -0.03507 0.36285 -0.02726 0.36933 C -0.02604 0.37273 -0.02431 0.37674 -0.02222 0.37921 C -0.0217 0.38075 -0.02066 0.38229 -0.02031 0.38445 C -0.01997 0.38661 -0.01927 0.39155 -0.01927 0.39186 C -0.01858 0.41191 -0.02327 0.44184 -0.01736 0.45758 C -0.01528 0.45603 -0.01545 0.45511 -0.01493 0.4514 C -0.01528 0.43505 -0.01545 0.41901 -0.01632 0.40296 C -0.01597 0.38939 -0.01806 0.37674 -0.0099 0.37303 C 0.00139 0.35946 0.04271 0.36594 0.0441 0.36594 C 0.04531 0.36254 0.04601 0.36069 0.0467 0.35699 C 0.04618 0.34526 0.04583 0.33416 0.04514 0.32274 C 0.04531 0.24375 0.04618 0.16507 0.0441 0.08639 C 0.04444 0.0756 0.04375 0.05647 0.0467 0.04505 C 0.04496 0.02499 0.04357 0.02283 0.0368 0.00802 C 0.03559 0.00525 0.03559 0.00185 0.03368 0.00093 C 0.02691 -0.00278 0.01406 -0.00185 0.00989 -0.00185 C 0.00069 -1.06449E-6 0.00399 -1.06449E-6 1.94444E-6 -1.06449E-6 " pathEditMode="relative" rAng="0" ptsTypes="ffffffaffffffffffffffffffffffffffffffffffffffffffffffffffffffffffffffff">
                                      <p:cBhvr>
                                        <p:cTn id="89" dur="1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1" y="2184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7" presetClass="emph" presetSubtype="2" fill="hold" nodeType="withEffect">
                                  <p:stCondLst>
                                    <p:cond delay="441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E00E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E00E"/>
                                      </p:to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7" presetClass="emph" presetSubtype="2" fill="hold" nodeType="withEffect">
                                  <p:stCondLst>
                                    <p:cond delay="918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E00E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7" presetClass="emph" presetSubtype="2" fill="hold" nodeType="withEffect">
                                  <p:stCondLst>
                                    <p:cond delay="1103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E00E"/>
                                      </p:to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7" presetClass="emph" presetSubtype="2" fill="hold" nodeType="withEffect">
                                  <p:stCondLst>
                                    <p:cond delay="1247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0E00E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7" grpId="0" animBg="1"/>
      <p:bldP spid="58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68" grpId="0" animBg="1"/>
      <p:bldP spid="77" grpId="0" animBg="1"/>
      <p:bldP spid="80" grpId="0" animBg="1"/>
      <p:bldP spid="56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 cstate="print"/>
          <a:srcRect l="5662" t="5684" b="12436"/>
          <a:stretch/>
        </p:blipFill>
        <p:spPr>
          <a:xfrm>
            <a:off x="4463679" y="642057"/>
            <a:ext cx="4273925" cy="5844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21322" y="5367005"/>
            <a:ext cx="391064" cy="4132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0" name="Footer Placeholder 3"/>
          <p:cNvSpPr txBox="1">
            <a:spLocks/>
          </p:cNvSpPr>
          <p:nvPr/>
        </p:nvSpPr>
        <p:spPr>
          <a:xfrm>
            <a:off x="6135650" y="648670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>
              <a:defRPr sz="600" b="0" i="0">
                <a:solidFill>
                  <a:schemeClr val="tx1">
                    <a:tint val="75000"/>
                  </a:schemeClr>
                </a:solidFill>
                <a:latin typeface="Montserrat-Regular"/>
                <a:ea typeface="Arial"/>
                <a:cs typeface="Montserrat-Regular"/>
                <a:sym typeface="Arial"/>
              </a:defRPr>
            </a:lvl1pPr>
            <a:lvl2pPr indent="457200" defTabSz="457200">
              <a:defRPr>
                <a:latin typeface="Arial"/>
                <a:ea typeface="Arial"/>
                <a:cs typeface="Arial"/>
                <a:sym typeface="Arial"/>
              </a:defRPr>
            </a:lvl2pPr>
            <a:lvl3pPr indent="914400" defTabSz="457200">
              <a:defRPr>
                <a:latin typeface="Arial"/>
                <a:ea typeface="Arial"/>
                <a:cs typeface="Arial"/>
                <a:sym typeface="Arial"/>
              </a:defRPr>
            </a:lvl3pPr>
            <a:lvl4pPr indent="1371600" defTabSz="457200">
              <a:defRPr>
                <a:latin typeface="Arial"/>
                <a:ea typeface="Arial"/>
                <a:cs typeface="Arial"/>
                <a:sym typeface="Arial"/>
              </a:defRPr>
            </a:lvl4pPr>
            <a:lvl5pPr indent="1828800" defTabSz="457200">
              <a:defRPr>
                <a:latin typeface="Arial"/>
                <a:ea typeface="Arial"/>
                <a:cs typeface="Arial"/>
                <a:sym typeface="Arial"/>
              </a:defRPr>
            </a:lvl5pPr>
            <a:lvl6pPr indent="2286000" defTabSz="457200">
              <a:defRPr>
                <a:latin typeface="Arial"/>
                <a:ea typeface="Arial"/>
                <a:cs typeface="Arial"/>
                <a:sym typeface="Arial"/>
              </a:defRPr>
            </a:lvl6pPr>
            <a:lvl7pPr indent="2743200" defTabSz="457200">
              <a:defRPr>
                <a:latin typeface="Arial"/>
                <a:ea typeface="Arial"/>
                <a:cs typeface="Arial"/>
                <a:sym typeface="Arial"/>
              </a:defRPr>
            </a:lvl7pPr>
            <a:lvl8pPr indent="3200400" defTabSz="457200">
              <a:defRPr>
                <a:latin typeface="Arial"/>
                <a:ea typeface="Arial"/>
                <a:cs typeface="Arial"/>
                <a:sym typeface="Arial"/>
              </a:defRPr>
            </a:lvl8pPr>
            <a:lvl9pPr indent="3657600" defTabSz="457200"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smtClean="0">
                <a:solidFill>
                  <a:srgbClr val="7F7F7F"/>
                </a:solidFill>
              </a:rPr>
              <a:t>Zebra Confidential</a:t>
            </a:r>
            <a:endParaRPr lang="en-US" kern="0" dirty="0" smtClean="0">
              <a:solidFill>
                <a:srgbClr val="7F7F7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890855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435573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976389" y="1353881"/>
            <a:ext cx="55753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537825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 dirty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7078639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623364" y="13538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890855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993108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537825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623364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164177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890855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435573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993108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537825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078639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623364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8164177" y="3326254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4890855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5435573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993108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537825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7078639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623364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164177" y="4439017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1354" y="1594645"/>
            <a:ext cx="168215" cy="303627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7078639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435573" y="2541781"/>
            <a:ext cx="540813" cy="781419"/>
          </a:xfrm>
          <a:prstGeom prst="rect">
            <a:avLst/>
          </a:prstGeom>
          <a:noFill/>
          <a:ln w="50800" cmpd="sng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ln>
                <a:solidFill>
                  <a:srgbClr val="13648C"/>
                </a:solidFill>
              </a:ln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8" y="1283909"/>
            <a:ext cx="6235251" cy="647571"/>
          </a:xfrm>
        </p:spPr>
        <p:txBody>
          <a:bodyPr/>
          <a:lstStyle/>
          <a:p>
            <a:r>
              <a:rPr lang="en-US" sz="2400" dirty="0" smtClean="0"/>
              <a:t>UWB Infection Tracking</a:t>
            </a:r>
            <a:br>
              <a:rPr lang="en-US" sz="2400" dirty="0" smtClean="0"/>
            </a:br>
            <a:r>
              <a:rPr lang="en-US" sz="1100" dirty="0" smtClean="0"/>
              <a:t>Proximity based alerts</a:t>
            </a:r>
            <a:endParaRPr lang="en-US" sz="11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91884" y="2180568"/>
            <a:ext cx="3860800" cy="4766309"/>
          </a:xfrm>
        </p:spPr>
        <p:txBody>
          <a:bodyPr>
            <a:normAutofit/>
          </a:bodyPr>
          <a:lstStyle/>
          <a:p>
            <a:r>
              <a:rPr lang="en-US" sz="1100" b="0" i="0" dirty="0" smtClean="0">
                <a:latin typeface="Arial"/>
                <a:cs typeface="Arial"/>
              </a:rPr>
              <a:t>Use </a:t>
            </a:r>
            <a:r>
              <a:rPr lang="en-US" sz="1100" b="0" i="0" dirty="0" err="1" smtClean="0">
                <a:latin typeface="Arial"/>
                <a:cs typeface="Arial"/>
              </a:rPr>
              <a:t>Motionworks</a:t>
            </a:r>
            <a:r>
              <a:rPr lang="en-US" sz="1100" b="0" i="0" dirty="0" smtClean="0">
                <a:latin typeface="Arial"/>
                <a:cs typeface="Arial"/>
              </a:rPr>
              <a:t> tools to create virtual zones around tagged people</a:t>
            </a:r>
          </a:p>
          <a:p>
            <a:r>
              <a:rPr lang="en-US" sz="1100" b="0" i="0" dirty="0" smtClean="0">
                <a:latin typeface="Arial"/>
                <a:cs typeface="Arial"/>
              </a:rPr>
              <a:t>Through a simple app development, we can provide alert on the screen for each proximity based interaction</a:t>
            </a:r>
          </a:p>
          <a:p>
            <a:r>
              <a:rPr lang="en-US" sz="1100" b="0" i="0" dirty="0" smtClean="0">
                <a:latin typeface="Arial"/>
                <a:cs typeface="Arial"/>
              </a:rPr>
              <a:t>UWB locate accuracy can be used to prove how confident one can be in the capture of interactions that can be traced backwards to find exposure risks</a:t>
            </a:r>
            <a:endParaRPr lang="en-US" sz="1100" b="0" i="0" dirty="0">
              <a:latin typeface="Arial"/>
              <a:cs typeface="Arial"/>
            </a:endParaRPr>
          </a:p>
        </p:txBody>
      </p:sp>
      <p:sp>
        <p:nvSpPr>
          <p:cNvPr id="7" name="&quot;No&quot; Symbol 6"/>
          <p:cNvSpPr/>
          <p:nvPr/>
        </p:nvSpPr>
        <p:spPr>
          <a:xfrm>
            <a:off x="5650204" y="2180568"/>
            <a:ext cx="228600" cy="304800"/>
          </a:xfrm>
          <a:prstGeom prst="noSmoking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000000"/>
              </a:solidFill>
              <a:latin typeface="Calibri"/>
              <a:sym typeface="Arial"/>
            </a:endParaRPr>
          </a:p>
        </p:txBody>
      </p:sp>
      <p:sp>
        <p:nvSpPr>
          <p:cNvPr id="47" name="&quot;No&quot; Symbol 46"/>
          <p:cNvSpPr/>
          <p:nvPr/>
        </p:nvSpPr>
        <p:spPr>
          <a:xfrm>
            <a:off x="6722601" y="4134216"/>
            <a:ext cx="228600" cy="304800"/>
          </a:xfrm>
          <a:prstGeom prst="noSmoking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000000"/>
              </a:solidFill>
              <a:latin typeface="Calibri"/>
              <a:sym typeface="Arial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3680" y="769832"/>
            <a:ext cx="240307" cy="29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03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987 C -0.00139 0.01327 -0.00139 0.04659 -0.00139 0.05029 C -0.00174 0.05862 -0.00156 0.06726 -0.00191 0.0759 C -0.00226 0.08269 -0.00434 0.08516 -0.00799 0.08547 C -0.01736 0.08578 -0.02674 0.08609 -0.03611 0.08639 C -0.05243 0.08578 -0.06858 0.08454 -0.08472 0.08454 C -0.09722 0.08423 -0.11215 0.07899 -0.12344 0.09164 C -0.125 0.10429 -0.12361 0.11817 -0.12396 0.13144 C -0.12413 0.14348 -0.12361 0.15551 -0.12448 0.16754 C -0.12465 0.16908 -0.12656 0.16692 -0.12691 0.16569 C -0.12726 0.16446 -0.1257 0.15582 -0.12552 0.1552 C -0.12604 0.14687 -0.12622 0.13854 -0.12691 0.13052 C -0.12743 0.09966 -0.12188 0.09287 -0.13438 0.09071 C -0.14479 0.08639 -0.15556 0.08701 -0.16615 0.08639 C -0.20573 0.07714 -0.25104 0.08423 -0.28715 0.08454 C -0.29011 0.08547 -0.28993 0.08732 -0.29219 0.0901 C -0.29375 0.09997 -0.29445 0.11046 -0.29514 0.12095 C -0.29497 0.12928 -0.29462 0.13761 -0.29462 0.14625 C -0.29479 0.14872 -0.29618 0.1515 -0.29566 0.15427 C -0.29549 0.15551 -0.29393 0.15489 -0.29306 0.1552 C -0.29167 0.15952 -0.29219 0.18204 -0.29514 0.18328 C -0.29653 0.17988 -0.2974 0.17556 -0.29809 0.17186 C -0.29792 0.16384 -0.29705 0.15582 -0.29705 0.1481 C -0.29705 0.13144 -0.29722 0.11509 -0.29757 0.09874 C -0.29827 0.07405 -0.31163 0.08701 -0.32483 0.08639 C -0.33594 0.08578 -0.33802 0.08547 -0.34774 0.08454 C -0.37014 0.08516 -0.39236 0.08639 -0.41459 0.08732 C -0.4191 0.08855 -0.42379 0.08917 -0.42813 0.09071 C -0.42952 0.09472 -0.42882 0.10151 -0.42969 0.10614 C -0.43056 0.11447 -0.42882 0.12095 -0.42969 0.12959 C -0.43004 0.14255 -0.43108 0.16878 -0.43004 0.20981 C -0.42865 0.2311 -0.43212 0.22246 -0.43056 0.23265 C -0.43038 0.24437 -0.43038 0.25609 -0.43004 0.26813 C -0.42986 0.27831 -0.42934 0.28849 -0.42899 0.29898 C -0.42882 0.3067 -0.42865 0.31472 -0.42847 0.32274 C -0.42847 0.33169 -0.42847 0.34064 -0.42813 0.34989 C -0.42778 0.36316 -0.4158 0.36285 -0.41024 0.36409 C -0.40764 0.36625 -0.40486 0.36748 -0.40174 0.36841 C -0.39479 0.37303 -0.35365 0.37149 -0.34375 0.37211 C -0.32969 0.37118 -0.3191 0.37118 -0.30486 0.36964 C -0.30434 0.36933 -0.30018 0.36841 -0.29965 0.36779 C -0.29827 0.3647 -0.29757 0.35514 -0.29705 0.35174 C -0.29653 0.33231 -0.29705 0.31287 -0.29653 0.29374 C -0.29236 0.30114 -0.29445 0.30269 -0.29514 0.31657 C -0.29479 0.33231 -0.29896 0.36686 -0.29011 0.37211 C -0.27014 0.37118 -0.25052 0.36933 -0.23056 0.36841 C -0.2184 0.36841 -0.17969 0.35699 -0.17969 0.38476 C -0.17847 0.40852 -0.17882 0.42178 -0.17813 0.44616 C -0.17813 0.4511 -0.17813 0.45017 -0.17604 0.4514 C -0.17014 0.44709 -0.175 0.43073 -0.17361 0.42055 C -0.17344 0.40543 -0.17813 0.37797 -0.16771 0.37303 C -0.16111 0.361 -0.13559 0.36686 -0.13334 0.36686 C -0.10903 0.36439 -0.08455 0.36439 -0.06007 0.36779 C -0.05729 0.36748 -0.03507 0.36285 -0.02726 0.36933 C -0.02604 0.37273 -0.02431 0.37674 -0.02222 0.37921 C -0.0217 0.38075 -0.02066 0.38229 -0.02031 0.38445 C -0.01997 0.38661 -0.01927 0.39155 -0.01927 0.39186 C -0.01858 0.41191 -0.02327 0.44184 -0.01736 0.45758 C -0.01528 0.45603 -0.01545 0.45511 -0.01493 0.4514 C -0.01528 0.43505 -0.01545 0.41901 -0.01632 0.40296 C -0.01597 0.38939 -0.01806 0.37674 -0.0099 0.37303 C 0.00139 0.35946 0.04271 0.36594 0.0441 0.36594 C 0.04531 0.36254 0.04601 0.36069 0.0467 0.35699 C 0.04618 0.34526 0.04583 0.33416 0.04514 0.32274 C 0.04531 0.24375 0.04757 0.17464 0.04548 0.09596 C 0.04583 0.08516 0.04375 0.05647 0.0467 0.04505 C 0.04496 0.02499 0.04844 0.02129 0.04166 0.00648 C 0.04045 0.0037 0.03559 0.00185 0.03368 0.00093 C 0.02691 -0.00278 0.01406 -0.00185 0.00989 -0.00185 C 0.00069 -1.06449E-6 0.00416 -0.00031 0.00017 -0.00031 " pathEditMode="relative" rAng="0" ptsTypes="ffffffffffffffffffffffffffffffffffffffffffffffffffffffffffffffffffffff">
                                      <p:cBhvr>
                                        <p:cTn id="6" dur="1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217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12743E-7 C 0.00243 0.04165 -0.00035 0.08948 -0.00105 0.13206 C -0.00087 0.13915 -0.00226 0.16569 0.00086 0.17988 C 0.00121 0.18451 0.00225 0.19654 0.00468 0.19839 C 0.00486 0.19901 0.00503 0.20025 0.00555 0.20086 C 0.00642 0.20179 0.00885 0.20241 0.00885 0.20271 C 0.05572 0.19994 0.1026 0.20179 0.14965 0.20241 C 0.17534 0.2021 0.19843 0.20025 0.22309 0.19994 C 0.26788 0.19901 0.35781 0.19839 0.35781 0.1987 C 0.36753 0.19562 0.37135 0.19685 0.3842 0.19747 C 0.39322 0.2021 0.40381 0.19809 0.41336 0.19747 C 0.42986 0.19469 0.44618 0.19809 0.46267 0.19994 C 0.46475 0.20086 0.46527 0.20241 0.46701 0.20487 C 0.46822 0.20858 0.46875 0.21321 0.46979 0.21752 C 0.47066 0.2601 0.471 0.30176 0.47083 0.34434 C 0.47083 0.36347 0.46875 0.43814 0.47256 0.45264 C 0.47204 0.48812 0.47274 0.47794 0.45 0.47948 C 0.43576 0.48102 0.44079 0.47794 0.43402 0.48257 C 0.30017 0.47794 0.16614 0.47794 0.03246 0.47732 C 0.02083 0.47424 0.01093 0.4767 -0.00105 0.47732 C -0.01112 0.49059 -0.00261 0.5452 -0.00261 0.55384 C -0.00191 0.59549 -0.00313 0.58747 0.00156 0.60907 C 0.00277 0.61432 0.0026 0.62018 0.00468 0.62511 C 0.00555 0.62727 0.00746 0.63159 0.00746 0.6319 C 0.00798 0.63499 0.00833 0.63653 0.00989 0.639 C 0.01128 0.64455 0.01284 0.65011 0.01493 0.65504 C 0.01545 0.65813 0.01666 0.66121 0.01822 0.66368 C 0.01909 0.66677 0.01927 0.67109 0.02066 0.67448 C 0.02361 0.68189 0.02187 0.68713 0.02517 0.69423 C 0.02725 0.69917 0.02847 0.70811 0.03038 0.71367 C 0.03229 0.71953 0.03229 0.71799 0.03454 0.72385 C 0.03524 0.72539 0.03923 0.73527 0.03923 0.73557 C 0.04184 0.7473 0.03888 0.73619 0.04444 0.7473 C 0.04548 0.75162 0.04635 0.751 0.04861 0.7547 C 0.05017 0.75902 0.04739 0.76334 0.04965 0.76736 C 0.05017 0.77599 0.04097 0.77075 0.04531 0.77569 C 0.04618 0.77785 0.0375 0.78864 0.03888 0.78988 " pathEditMode="relative" rAng="0" ptsTypes="fffffffffffffffffffffffffffffffffffff">
                                      <p:cBhvr>
                                        <p:cTn id="8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394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591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15"/>
            <a:ext cx="9144000" cy="14947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0" y="957729"/>
            <a:ext cx="8607430" cy="630803"/>
          </a:xfrm>
        </p:spPr>
        <p:txBody>
          <a:bodyPr/>
          <a:lstStyle/>
          <a:p>
            <a:r>
              <a:rPr lang="en-US" sz="2200" dirty="0" smtClean="0">
                <a:solidFill>
                  <a:schemeClr val="bg1"/>
                </a:solidFill>
              </a:rPr>
              <a:t>Capability Summary – </a:t>
            </a:r>
            <a:r>
              <a:rPr lang="en-US" sz="1800" kern="0" dirty="0" smtClean="0">
                <a:solidFill>
                  <a:srgbClr val="FFFFFF">
                    <a:lumMod val="50000"/>
                  </a:srgbClr>
                </a:solidFill>
                <a:latin typeface="Montserrat-Regular"/>
                <a:ea typeface="Arial"/>
                <a:cs typeface="Montserrat-Regular"/>
                <a:sym typeface="Arial"/>
              </a:rPr>
              <a:t>Increased </a:t>
            </a:r>
            <a:r>
              <a:rPr lang="en-US" sz="1800" kern="0" dirty="0">
                <a:solidFill>
                  <a:srgbClr val="FFFFFF">
                    <a:lumMod val="50000"/>
                  </a:srgbClr>
                </a:solidFill>
                <a:latin typeface="Montserrat-Regular"/>
                <a:ea typeface="Arial"/>
                <a:cs typeface="Montserrat-Regular"/>
                <a:sym typeface="Arial"/>
              </a:rPr>
              <a:t>accuracy enables increased use </a:t>
            </a:r>
            <a:r>
              <a:rPr lang="en-US" sz="1800" kern="0" dirty="0" smtClean="0">
                <a:solidFill>
                  <a:srgbClr val="FFFFFF">
                    <a:lumMod val="50000"/>
                  </a:srgbClr>
                </a:solidFill>
                <a:latin typeface="Montserrat-Regular"/>
                <a:ea typeface="Arial"/>
                <a:cs typeface="Montserrat-Regular"/>
                <a:sym typeface="Arial"/>
              </a:rPr>
              <a:t>cases</a:t>
            </a:r>
            <a:r>
              <a:rPr lang="en-US" sz="1800" kern="0" dirty="0">
                <a:solidFill>
                  <a:srgbClr val="FFFFFF">
                    <a:lumMod val="50000"/>
                  </a:srgbClr>
                </a:solidFill>
                <a:latin typeface="Montserrat-Regular"/>
                <a:ea typeface="Arial"/>
                <a:cs typeface="Montserrat-Regular"/>
                <a:sym typeface="Arial"/>
              </a:rPr>
              <a:t/>
            </a:r>
            <a:br>
              <a:rPr lang="en-US" sz="1800" kern="0" dirty="0">
                <a:solidFill>
                  <a:srgbClr val="FFFFFF">
                    <a:lumMod val="50000"/>
                  </a:srgbClr>
                </a:solidFill>
                <a:latin typeface="Montserrat-Regular"/>
                <a:ea typeface="Arial"/>
                <a:cs typeface="Montserrat-Regular"/>
                <a:sym typeface="Arial"/>
              </a:rPr>
            </a:b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	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54" y="3917288"/>
            <a:ext cx="2518804" cy="2602705"/>
          </a:xfrm>
        </p:spPr>
        <p:txBody>
          <a:bodyPr>
            <a:normAutofit/>
          </a:bodyPr>
          <a:lstStyle/>
          <a:p>
            <a:pPr marL="114300" indent="-114300">
              <a:buNone/>
            </a:pPr>
            <a:r>
              <a:rPr lang="en-US" sz="2000" i="0" dirty="0" smtClean="0">
                <a:latin typeface="Arial"/>
                <a:cs typeface="Arial"/>
              </a:rPr>
              <a:t>BLE </a:t>
            </a:r>
          </a:p>
          <a:p>
            <a:pPr marL="0" lvl="1" indent="0">
              <a:buNone/>
            </a:pPr>
            <a:r>
              <a:rPr lang="en-US" sz="1400" i="0" dirty="0" smtClean="0">
                <a:latin typeface="Arial"/>
                <a:cs typeface="Arial"/>
              </a:rPr>
              <a:t>Room </a:t>
            </a:r>
            <a:r>
              <a:rPr lang="en-US" sz="1400" i="0" dirty="0">
                <a:latin typeface="Arial"/>
                <a:cs typeface="Arial"/>
              </a:rPr>
              <a:t>L</a:t>
            </a:r>
            <a:r>
              <a:rPr lang="en-US" sz="1400" i="0" dirty="0" smtClean="0">
                <a:latin typeface="Arial"/>
                <a:cs typeface="Arial"/>
              </a:rPr>
              <a:t>evel </a:t>
            </a:r>
            <a:r>
              <a:rPr lang="en-US" sz="1400" i="0" dirty="0">
                <a:latin typeface="Arial"/>
                <a:cs typeface="Arial"/>
              </a:rPr>
              <a:t>A</a:t>
            </a:r>
            <a:r>
              <a:rPr lang="en-US" sz="1400" i="0" dirty="0" smtClean="0">
                <a:latin typeface="Arial"/>
                <a:cs typeface="Arial"/>
              </a:rPr>
              <a:t>ccuracy and</a:t>
            </a:r>
            <a:br>
              <a:rPr lang="en-US" sz="1400" i="0" dirty="0" smtClean="0">
                <a:latin typeface="Arial"/>
                <a:cs typeface="Arial"/>
              </a:rPr>
            </a:br>
            <a:r>
              <a:rPr lang="en-US" sz="1400" i="0" dirty="0" smtClean="0">
                <a:latin typeface="Arial"/>
                <a:cs typeface="Arial"/>
              </a:rPr>
              <a:t>Location enables</a:t>
            </a:r>
          </a:p>
          <a:p>
            <a:pPr marL="114300" lvl="2" indent="-114300"/>
            <a:r>
              <a:rPr lang="en-US" sz="1100" b="0" i="0" dirty="0" err="1">
                <a:latin typeface="Arial"/>
                <a:cs typeface="Arial"/>
              </a:rPr>
              <a:t>Wayfinding</a:t>
            </a:r>
            <a:endParaRPr lang="en-US" sz="1100" b="0" i="0" dirty="0">
              <a:latin typeface="Arial"/>
              <a:cs typeface="Arial"/>
            </a:endParaRPr>
          </a:p>
          <a:p>
            <a:pPr marL="114300" lvl="2" indent="-114300"/>
            <a:r>
              <a:rPr lang="en-US" sz="1100" b="0" i="0" dirty="0" smtClean="0">
                <a:latin typeface="Arial"/>
                <a:cs typeface="Arial"/>
              </a:rPr>
              <a:t>Patient and staff safety</a:t>
            </a:r>
          </a:p>
          <a:p>
            <a:pPr marL="114300" lvl="2" indent="-114300"/>
            <a:r>
              <a:rPr lang="en-US" sz="1100" b="0" i="0" dirty="0" smtClean="0">
                <a:latin typeface="Arial"/>
                <a:cs typeface="Arial"/>
              </a:rPr>
              <a:t>Basic workflow </a:t>
            </a:r>
          </a:p>
          <a:p>
            <a:pPr marL="114300" lvl="2" indent="-114300"/>
            <a:r>
              <a:rPr lang="en-US" sz="1100" b="0" i="0" dirty="0" smtClean="0">
                <a:latin typeface="Arial"/>
                <a:cs typeface="Arial"/>
              </a:rPr>
              <a:t>Asset </a:t>
            </a:r>
            <a:r>
              <a:rPr lang="en-US" sz="1100" b="0" i="0" dirty="0">
                <a:latin typeface="Arial"/>
                <a:cs typeface="Arial"/>
              </a:rPr>
              <a:t>management</a:t>
            </a:r>
          </a:p>
          <a:p>
            <a:pPr marL="114300" lvl="1" indent="-114300">
              <a:buNone/>
            </a:pPr>
            <a:endParaRPr lang="en-US" sz="1400" b="0" i="0" dirty="0" smtClean="0">
              <a:latin typeface="Arial"/>
              <a:cs typeface="Arial"/>
            </a:endParaRPr>
          </a:p>
          <a:p>
            <a:pPr marL="114300" lvl="2" indent="-114300">
              <a:buNone/>
            </a:pPr>
            <a:endParaRPr lang="en-US" sz="2000" b="1" i="0" dirty="0" smtClean="0">
              <a:latin typeface="Arial"/>
              <a:cs typeface="Arial"/>
            </a:endParaRPr>
          </a:p>
          <a:p>
            <a:pPr marL="114300" lvl="1" indent="-114300">
              <a:buNone/>
            </a:pPr>
            <a:endParaRPr lang="en-US" sz="2000" b="1" i="0" dirty="0">
              <a:latin typeface="Arial"/>
              <a:cs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8647" y="6496728"/>
            <a:ext cx="2133600" cy="365125"/>
          </a:xfrm>
        </p:spPr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5056" y="1630865"/>
            <a:ext cx="7251594" cy="43908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457200"/>
            <a:endParaRPr lang="en-US" sz="4400" kern="0" dirty="0" smtClea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194505" y="3917287"/>
            <a:ext cx="2302870" cy="3085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4625" marR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1pPr>
            <a:lvl2pPr marL="458788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6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2pPr>
            <a:lvl3pPr marL="688975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3pPr>
            <a:lvl4pPr marL="91916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2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4pPr>
            <a:lvl5pPr marL="1155700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2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>
              <a:buFont typeface="Arial"/>
              <a:buNone/>
            </a:pPr>
            <a:r>
              <a:rPr lang="en-US" sz="200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UWB</a:t>
            </a:r>
          </a:p>
          <a:p>
            <a:pPr marL="0" lvl="1" indent="0">
              <a:buFont typeface="Arial"/>
              <a:buNone/>
            </a:pPr>
            <a:r>
              <a:rPr lang="en-US" sz="140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Sub-room level</a:t>
            </a:r>
            <a:br>
              <a:rPr lang="en-US" sz="140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0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accuracy enables</a:t>
            </a:r>
          </a:p>
          <a:p>
            <a:pPr marL="114300" lvl="2" indent="-114300"/>
            <a:r>
              <a:rPr lang="en-US" sz="1100" b="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Enhanced asset management</a:t>
            </a:r>
          </a:p>
          <a:p>
            <a:pPr marL="114300" lvl="2" indent="-114300"/>
            <a:r>
              <a:rPr lang="en-US" sz="1100" b="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Clinical workflow optimization</a:t>
            </a:r>
          </a:p>
          <a:p>
            <a:pPr marL="114300" lvl="2" indent="-114300"/>
            <a:r>
              <a:rPr lang="en-US" sz="1100" b="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Infection tracking</a:t>
            </a:r>
          </a:p>
          <a:p>
            <a:pPr marL="114300" lvl="2" indent="-114300"/>
            <a:r>
              <a:rPr lang="en-US" sz="1100" b="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Auto-documentation</a:t>
            </a:r>
          </a:p>
          <a:p>
            <a:pPr marL="114300" lvl="1" indent="-114300">
              <a:buFont typeface="Arial"/>
              <a:buNone/>
            </a:pPr>
            <a:endParaRPr lang="en-US" sz="1400" b="0" i="0" dirty="0" smtClean="0">
              <a:solidFill>
                <a:srgbClr val="000000"/>
              </a:solidFill>
              <a:sym typeface="Arial"/>
            </a:endParaRPr>
          </a:p>
          <a:p>
            <a:pPr marL="114300" lvl="2" indent="-114300"/>
            <a:endParaRPr lang="en-US" b="0" i="0" dirty="0" smtClean="0">
              <a:solidFill>
                <a:srgbClr val="000000"/>
              </a:solidFill>
              <a:sym typeface="Arial"/>
            </a:endParaRPr>
          </a:p>
          <a:p>
            <a:pPr marL="114300" lvl="1" indent="-114300">
              <a:buFont typeface="Arial"/>
              <a:buNone/>
            </a:pPr>
            <a:endParaRPr lang="en-US" sz="2000" i="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972122" y="3917284"/>
            <a:ext cx="2926077" cy="2300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4625" marR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1pPr>
            <a:lvl2pPr marL="458788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6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2pPr>
            <a:lvl3pPr marL="688975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3pPr>
            <a:lvl4pPr marL="91916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2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4pPr>
            <a:lvl5pPr marL="1155700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2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>
              <a:buFont typeface="Arial"/>
              <a:buNone/>
            </a:pPr>
            <a:r>
              <a:rPr lang="en-US" sz="2000" i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MotionWorks</a:t>
            </a:r>
            <a:endParaRPr lang="en-US" sz="2000" i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14300" indent="-114300">
              <a:buFont typeface="Arial"/>
              <a:buNone/>
            </a:pPr>
            <a:r>
              <a:rPr lang="en-US" sz="1400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Optimize </a:t>
            </a:r>
            <a:r>
              <a:rPr lang="en-US" sz="140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operations</a:t>
            </a:r>
          </a:p>
          <a:p>
            <a:pPr marL="114300" lvl="1" indent="-114300">
              <a:buFontTx/>
              <a:buChar char="•"/>
            </a:pPr>
            <a:r>
              <a:rPr lang="en-US" sz="1100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Advanced data analytics</a:t>
            </a:r>
          </a:p>
          <a:p>
            <a:pPr marL="114300" lvl="1" indent="-114300">
              <a:buFontTx/>
              <a:buChar char="•"/>
            </a:pPr>
            <a:r>
              <a:rPr lang="en-US" sz="1100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Predictive analytics via pattern recognition</a:t>
            </a:r>
          </a:p>
          <a:p>
            <a:pPr marL="114300" lvl="1" indent="-114300">
              <a:buFontTx/>
              <a:buChar char="•"/>
            </a:pPr>
            <a:r>
              <a:rPr lang="en-US" sz="1100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Clinical protocol support and quantification</a:t>
            </a:r>
          </a:p>
          <a:p>
            <a:pPr marL="114300" lvl="1" indent="-114300">
              <a:buFontTx/>
              <a:buChar char="•"/>
            </a:pPr>
            <a:r>
              <a:rPr lang="en-US" sz="1100" b="0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Maximize use cases</a:t>
            </a:r>
          </a:p>
          <a:p>
            <a:pPr marL="114300" lvl="1" indent="-114300">
              <a:buFont typeface="Arial"/>
              <a:buNone/>
            </a:pPr>
            <a:endParaRPr lang="en-US" sz="1100" b="0" i="0" dirty="0">
              <a:solidFill>
                <a:srgbClr val="000000"/>
              </a:solidFill>
              <a:sym typeface="Arial"/>
            </a:endParaRPr>
          </a:p>
          <a:p>
            <a:pPr marL="114300" lvl="2" indent="-114300"/>
            <a:endParaRPr lang="en-US" sz="1100" b="0" i="0" dirty="0">
              <a:solidFill>
                <a:srgbClr val="000000"/>
              </a:solidFill>
              <a:sym typeface="Arial"/>
            </a:endParaRPr>
          </a:p>
          <a:p>
            <a:pPr marL="114300" lvl="1" indent="-114300">
              <a:buFont typeface="Arial"/>
              <a:buNone/>
            </a:pPr>
            <a:endParaRPr lang="en-US" sz="1100" b="0" i="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65160" y="2365891"/>
            <a:ext cx="1110321" cy="148042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15948" y="2681685"/>
            <a:ext cx="621120" cy="92477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8945" y="2365891"/>
            <a:ext cx="1110321" cy="14804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89555" y="2365891"/>
            <a:ext cx="1110321" cy="148042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613" y="2694632"/>
            <a:ext cx="714589" cy="8298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0215" y="2710583"/>
            <a:ext cx="732299" cy="78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71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6015"/>
            <a:ext cx="9144000" cy="149476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7970" y="957729"/>
            <a:ext cx="8369300" cy="630803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tabLst>
                <a:tab pos="8175625" algn="l"/>
              </a:tabLst>
              <a:defRPr sz="2000" b="1" i="0" kern="1200">
                <a:solidFill>
                  <a:schemeClr val="tx2"/>
                </a:solidFill>
                <a:latin typeface="Montserrat-Bold"/>
                <a:ea typeface="+mj-ea"/>
                <a:cs typeface="Montserrat-Bold"/>
              </a:defRPr>
            </a:lvl1pPr>
          </a:lstStyle>
          <a:p>
            <a:r>
              <a:rPr lang="en-US" sz="24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Capability Summary –Zebra </a:t>
            </a:r>
            <a:r>
              <a:rPr lang="en-US" sz="2400" dirty="0" err="1">
                <a:solidFill>
                  <a:srgbClr val="FFFFFF"/>
                </a:solidFill>
                <a:latin typeface="Arial"/>
                <a:cs typeface="Arial"/>
                <a:sym typeface="Arial"/>
              </a:rPr>
              <a:t>MotionWorks</a:t>
            </a:r>
            <a:endParaRPr lang="en-US" sz="240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973" y="1442176"/>
            <a:ext cx="8912603" cy="102451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457200"/>
            <a:r>
              <a:rPr lang="en-US" sz="1400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Optimize performance improvement with </a:t>
            </a:r>
            <a:r>
              <a:rPr lang="en-US" sz="1400" kern="0" dirty="0" err="1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MotionWorks</a:t>
            </a:r>
            <a:r>
              <a:rPr lang="en-US" sz="1400" kern="0" dirty="0">
                <a:solidFill>
                  <a:srgbClr val="FFFFFF">
                    <a:lumMod val="50000"/>
                  </a:srgb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5056" y="1630865"/>
            <a:ext cx="7251594" cy="43908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pPr defTabSz="457200"/>
            <a:endParaRPr lang="en-US" sz="4400" kern="0" dirty="0" smtClea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3414" y="2358661"/>
            <a:ext cx="8061618" cy="565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4625" marR="0" indent="-174625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8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1pPr>
            <a:lvl2pPr marL="458788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6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2pPr>
            <a:lvl3pPr marL="688975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14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3pPr>
            <a:lvl4pPr marL="919163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 sz="12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4pPr>
            <a:lvl5pPr marL="1155700" marR="0" indent="-2301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sz="1200" b="1" i="1" kern="1200">
                <a:solidFill>
                  <a:schemeClr val="tx1"/>
                </a:solidFill>
                <a:latin typeface="Montserrat-Regular"/>
                <a:ea typeface="+mn-ea"/>
                <a:cs typeface="Montserrat-Regular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i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Technology integration to fit use </a:t>
            </a:r>
            <a:r>
              <a:rPr lang="en-US" i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032" y="5086816"/>
            <a:ext cx="8061617" cy="725141"/>
          </a:xfrm>
          <a:prstGeom prst="rect">
            <a:avLst/>
          </a:prstGeom>
        </p:spPr>
        <p:txBody>
          <a:bodyPr vert="horz" wrap="square" lIns="91440" tIns="45720" rIns="91440" bIns="45720" numCol="3" rtlCol="0" anchor="t" anchorCtr="0">
            <a:noAutofit/>
          </a:bodyPr>
          <a:lstStyle/>
          <a:p>
            <a:pPr marL="0" lvl="1" algn="ctr" defTabSz="457200"/>
            <a:r>
              <a:rPr lang="en-US" sz="12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Maximize 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functionality</a:t>
            </a:r>
          </a:p>
          <a:p>
            <a:pPr marL="0" lvl="1" algn="ctr" defTabSz="457200"/>
            <a:endParaRPr lang="en-US" sz="1200" b="1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algn="ctr" defTabSz="457200"/>
            <a:endParaRPr lang="en-US" sz="1200" b="1" kern="0" dirty="0" smtClea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algn="ctr" defTabSz="457200"/>
            <a:r>
              <a:rPr lang="en-US" sz="12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Minimize costs</a:t>
            </a:r>
          </a:p>
          <a:p>
            <a:pPr marL="0" lvl="1" algn="ctr" defTabSz="457200"/>
            <a:endParaRPr lang="en-US" sz="1200" b="1" kern="0" dirty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algn="ctr" defTabSz="457200"/>
            <a:endParaRPr lang="en-US" sz="1200" b="1" kern="0" dirty="0" smtClean="0">
              <a:solidFill>
                <a:sysClr val="windowText" lastClr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1" algn="ctr" defTabSz="457200"/>
            <a:r>
              <a:rPr lang="en-US" sz="1200" b="1" kern="0" dirty="0" smtClean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Optimize 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/>
                <a:ea typeface="Arial"/>
                <a:cs typeface="Arial"/>
                <a:sym typeface="Arial"/>
              </a:rPr>
              <a:t>performance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630511" y="3436515"/>
            <a:ext cx="1110321" cy="148042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2170" y="3436515"/>
            <a:ext cx="1110321" cy="1480428"/>
          </a:xfrm>
          <a:prstGeom prst="rect">
            <a:avLst/>
          </a:prstGeom>
          <a:solidFill>
            <a:srgbClr val="FDC9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81343" y="3436515"/>
            <a:ext cx="1110321" cy="1480428"/>
          </a:xfrm>
          <a:prstGeom prst="rect">
            <a:avLst/>
          </a:prstGeom>
          <a:solidFill>
            <a:srgbClr val="FDC9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7032" y="3658433"/>
            <a:ext cx="540776" cy="11266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0029" y="3697357"/>
            <a:ext cx="571500" cy="9990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3904" y="3779955"/>
            <a:ext cx="604593" cy="80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821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/>
              <a:t>Scalability is a problem, because EDs are already overcrowded</a:t>
            </a:r>
          </a:p>
        </p:txBody>
      </p:sp>
      <p:pic>
        <p:nvPicPr>
          <p:cNvPr id="7171" name="Picture 3" descr="3 men in hospital bed -102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20000" contrast="20000"/>
          </a:blip>
          <a:srcRect b="5643"/>
          <a:stretch>
            <a:fillRect/>
          </a:stretch>
        </p:blipFill>
        <p:spPr>
          <a:xfrm>
            <a:off x="0" y="7938"/>
            <a:ext cx="9144000" cy="68468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7F7F7F"/>
                </a:solidFill>
              </a:rPr>
              <a:t>Zebra Confidential</a:t>
            </a:r>
            <a:endParaRPr lang="en-US" dirty="0" smtClean="0">
              <a:solidFill>
                <a:srgbClr val="7F7F7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9F4571-797E-F142-9C8A-F3F3AD6D4F24}" type="slidenum">
              <a:rPr lang="en-US" smtClean="0">
                <a:solidFill>
                  <a:srgbClr val="FFFFFF"/>
                </a:solidFill>
              </a:rPr>
              <a:pPr/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85950" y="4694428"/>
            <a:ext cx="6988175" cy="971189"/>
          </a:xfrm>
        </p:spPr>
        <p:txBody>
          <a:bodyPr/>
          <a:lstStyle/>
          <a:p>
            <a:endParaRPr lang="en-US" dirty="0"/>
          </a:p>
          <a:p>
            <a:endParaRPr lang="en-US" dirty="0" smtClean="0">
              <a:ln w="12700">
                <a:noFill/>
                <a:prstDash val="solid"/>
              </a:ln>
              <a:effectLst/>
            </a:endParaRPr>
          </a:p>
          <a:p>
            <a:endParaRPr lang="en-US" dirty="0">
              <a:ln w="12700">
                <a:noFill/>
                <a:prstDash val="solid"/>
              </a:ln>
            </a:endParaRPr>
          </a:p>
          <a:p>
            <a:pPr algn="r"/>
            <a:endParaRPr lang="en-US" dirty="0" smtClean="0">
              <a:ln w="12700">
                <a:noFill/>
                <a:prstDash val="solid"/>
              </a:ln>
              <a:effectLst/>
            </a:endParaRPr>
          </a:p>
          <a:p>
            <a:pPr algn="r"/>
            <a:r>
              <a:rPr lang="en-US" dirty="0" smtClean="0">
                <a:ln w="12700">
                  <a:noFill/>
                  <a:prstDash val="solid"/>
                </a:ln>
                <a:effectLst/>
              </a:rPr>
              <a:t>July 2015</a:t>
            </a:r>
            <a:endParaRPr lang="en-US" dirty="0">
              <a:ln w="12700">
                <a:noFill/>
                <a:prstDash val="solid"/>
              </a:ln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4114801"/>
            <a:ext cx="948561" cy="1600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85800" y="1295400"/>
            <a:ext cx="8317927" cy="2027305"/>
          </a:xfrm>
          <a:prstGeom prst="rect">
            <a:avLst/>
          </a:prstGeom>
        </p:spPr>
        <p:txBody>
          <a:bodyPr/>
          <a:lstStyle>
            <a:lvl1pPr marL="342900" indent="-342900" defTabSz="457200" eaLnBrk="1" hangingPunct="1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1pPr>
            <a:lvl2pPr marL="790575" indent="-333375" defTabSz="457200" eaLnBrk="1" hangingPunct="1">
              <a:spcBef>
                <a:spcPts val="600"/>
              </a:spcBef>
              <a:buSzPct val="100000"/>
              <a:buFont typeface="Arial"/>
              <a:buChar char="–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2pPr>
            <a:lvl3pPr marL="1234439" indent="-320039" defTabSz="457200" eaLnBrk="1" hangingPunct="1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3pPr>
            <a:lvl4pPr marL="1727200" indent="-355600" defTabSz="457200" eaLnBrk="1" hangingPunct="1">
              <a:spcBef>
                <a:spcPts val="600"/>
              </a:spcBef>
              <a:buSzPct val="100000"/>
              <a:buFont typeface="Arial"/>
              <a:buChar char="–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4pPr>
            <a:lvl5pPr marL="2184400" indent="-355600" defTabSz="457200" eaLnBrk="1" hangingPunct="1">
              <a:spcBef>
                <a:spcPts val="600"/>
              </a:spcBef>
              <a:buSzPct val="100000"/>
              <a:buFont typeface="Arial"/>
              <a:buChar char="»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5pPr>
            <a:lvl6pPr marL="2641600" indent="-355600" defTabSz="457200" eaLnBrk="1" hangingPunct="1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6pPr>
            <a:lvl7pPr marL="3098800" indent="-355600" defTabSz="457200" eaLnBrk="1" hangingPunct="1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7pPr>
            <a:lvl8pPr marL="3556000" indent="-355600" defTabSz="457200" eaLnBrk="1" hangingPunct="1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8pPr>
            <a:lvl9pPr marL="4013200" indent="-355600" defTabSz="457200" eaLnBrk="1" hangingPunct="1">
              <a:spcBef>
                <a:spcPts val="600"/>
              </a:spcBef>
              <a:buSzPct val="100000"/>
              <a:buFont typeface="Arial"/>
              <a:buChar char="•"/>
              <a:defRPr sz="2800">
                <a:latin typeface="Proxima Nova Regular"/>
                <a:ea typeface="Proxima Nova Regular"/>
                <a:cs typeface="Proxima Nova Regular"/>
                <a:sym typeface="Proxima Nova Regular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en-US" sz="3200" b="1" dirty="0" smtClean="0"/>
              <a:t>We craft automation and performance improvement solutions for the world by turning the physical to digital.  </a:t>
            </a:r>
            <a:endParaRPr lang="en-US" sz="2400" dirty="0" smtClean="0"/>
          </a:p>
        </p:txBody>
      </p:sp>
      <p:pic>
        <p:nvPicPr>
          <p:cNvPr id="10" name="Picture 9" descr="med-touch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217"/>
          <a:stretch/>
        </p:blipFill>
        <p:spPr>
          <a:xfrm>
            <a:off x="5410200" y="3124200"/>
            <a:ext cx="3581400" cy="184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6300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 System Analysis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91546"/>
            <a:ext cx="8229600" cy="3733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371600" y="5638801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                           Holden SEIPS 2.0 et al.Ergonomics, 2013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Lessons Learned Operations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3556" name="Picture 4" descr="ER One-Shadowing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15939" y="1555751"/>
            <a:ext cx="8269287" cy="5046663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444500" y="274638"/>
            <a:ext cx="8229600" cy="1143000"/>
          </a:xfrm>
        </p:spPr>
        <p:txBody>
          <a:bodyPr/>
          <a:lstStyle/>
          <a:p>
            <a:pPr algn="r" eaLnBrk="1" hangingPunct="1"/>
            <a:r>
              <a:rPr lang="en-US" sz="3600" dirty="0" smtClean="0"/>
              <a:t>Staff and Asset Visibility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989" y="1808164"/>
            <a:ext cx="383381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Grp="1" noChangeAspect="1" noChangeArrowheads="1"/>
          </p:cNvPicPr>
          <p:nvPr>
            <p:ph sz="half" idx="3"/>
          </p:nvPr>
        </p:nvPicPr>
        <p:blipFill>
          <a:blip r:embed="rId4" cstate="print"/>
          <a:srcRect l="749" t="4875"/>
          <a:stretch>
            <a:fillRect/>
          </a:stretch>
        </p:blipFill>
        <p:spPr>
          <a:xfrm>
            <a:off x="4664075" y="1798639"/>
            <a:ext cx="3971925" cy="32273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high tech bridge.jpg"/>
          <p:cNvPicPr>
            <a:picLocks noChangeAspect="1"/>
          </p:cNvPicPr>
          <p:nvPr/>
        </p:nvPicPr>
        <p:blipFill>
          <a:blip r:embed="rId3" cstate="print"/>
          <a:srcRect b="3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 cap="sq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19201"/>
            <a:ext cx="7772400" cy="21558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Less than Half of Essential Workers Are Willing to Report to Work During a Serious Pandemic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71800"/>
            <a:ext cx="7467600" cy="2971800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 smtClean="0"/>
              <a:t>“Motivation </a:t>
            </a:r>
            <a:r>
              <a:rPr lang="en-US" dirty="0"/>
              <a:t>to work during a serious pandemic was associated with workplace safety measures and trust in the employer’s ability to protect workers from harm</a:t>
            </a:r>
            <a:r>
              <a:rPr lang="en-US" dirty="0" smtClean="0"/>
              <a:t>.”</a:t>
            </a:r>
          </a:p>
          <a:p>
            <a:r>
              <a:rPr lang="en-US" dirty="0" smtClean="0"/>
              <a:t> </a:t>
            </a:r>
            <a:r>
              <a:rPr lang="en-US" sz="2200" i="1" u="sng" dirty="0">
                <a:hlinkClick r:id="rId2"/>
              </a:rPr>
              <a:t>Journal of Occupational and Environmental </a:t>
            </a:r>
            <a:r>
              <a:rPr lang="en-US" sz="2200" i="1" u="sng" dirty="0" smtClean="0">
                <a:hlinkClick r:id="rId2"/>
              </a:rPr>
              <a:t>Medicine, October 2010</a:t>
            </a:r>
            <a:endParaRPr lang="en-US" i="1" u="sng" dirty="0">
              <a:hlinkClick r:id="rId2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14851" y="6633432"/>
            <a:ext cx="1382836" cy="12092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700" dirty="0">
                <a:solidFill>
                  <a:srgbClr val="000000"/>
                </a:solidFill>
                <a:latin typeface="Helvetica" charset="0"/>
              </a:rPr>
              <a:t>Copyright restrictions may apply.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5295" y="6443412"/>
            <a:ext cx="862831" cy="3310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5755" y="1163212"/>
            <a:ext cx="3448637" cy="4897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019621" y="6228777"/>
            <a:ext cx="6611683" cy="1554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</a:tabLst>
            </a:pPr>
            <a:r>
              <a:rPr lang="en-GB" sz="1100" b="1" dirty="0">
                <a:solidFill>
                  <a:srgbClr val="000000"/>
                </a:solidFill>
                <a:latin typeface="Arial" charset="0"/>
              </a:rPr>
              <a:t>Li, L. et al. JAMA 2003;290:2662-2663.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994031" y="162670"/>
            <a:ext cx="3985759" cy="27915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 anchorCtr="1"/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b="1" dirty="0">
                <a:solidFill>
                  <a:srgbClr val="000000"/>
                </a:solidFill>
                <a:latin typeface="Arial" charset="0"/>
              </a:rPr>
              <a:t>Cases of Severe Acute Respiratory Syndrome (SARS) Among Patients and Health Care Workers at First Hospital of Peking University, Beijing, China, March 24 through May 13, 2003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1444AB-3A3F-5B4C-B2B5-4457B0EECEC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" name="Picture 2" descr="Blood Bank 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2360697"/>
            <a:ext cx="7951096" cy="3886200"/>
          </a:xfrm>
          <a:prstGeom prst="rect">
            <a:avLst/>
          </a:prstGeom>
          <a:ln w="12700" cmpd="sng">
            <a:noFill/>
          </a:ln>
        </p:spPr>
      </p:pic>
      <p:sp>
        <p:nvSpPr>
          <p:cNvPr id="4" name="Slide Number Placeholder 1"/>
          <p:cNvSpPr txBox="1">
            <a:spLocks/>
          </p:cNvSpPr>
          <p:nvPr/>
        </p:nvSpPr>
        <p:spPr>
          <a:xfrm>
            <a:off x="135677" y="6246897"/>
            <a:ext cx="372533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1444AB-3A3F-5B4C-B2B5-4457B0EECEC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Line Callout 1 4"/>
          <p:cNvSpPr/>
          <p:nvPr/>
        </p:nvSpPr>
        <p:spPr>
          <a:xfrm>
            <a:off x="4953000" y="5377115"/>
            <a:ext cx="1828800" cy="1206500"/>
          </a:xfrm>
          <a:prstGeom prst="borderCallout1">
            <a:avLst>
              <a:gd name="adj1" fmla="val -114935"/>
              <a:gd name="adj2" fmla="val 0"/>
              <a:gd name="adj3" fmla="val 921"/>
              <a:gd name="adj4" fmla="val 25556"/>
            </a:avLst>
          </a:prstGeom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/>
              <a:t>Admissions-</a:t>
            </a:r>
          </a:p>
          <a:p>
            <a:pPr marL="285750" indent="-285750">
              <a:buFontTx/>
              <a:buChar char="•"/>
            </a:pPr>
            <a:r>
              <a:rPr lang="en-US" sz="1100" b="1" dirty="0"/>
              <a:t>Barcoded ID Bracelet</a:t>
            </a:r>
          </a:p>
          <a:p>
            <a:pPr marL="285750" indent="-285750">
              <a:buFontTx/>
              <a:buChar char="•"/>
            </a:pPr>
            <a:r>
              <a:rPr lang="en-US" sz="1100" b="1" dirty="0"/>
              <a:t>Patient’s RTLS Tag</a:t>
            </a:r>
          </a:p>
          <a:p>
            <a:pPr marL="285750" indent="-285750">
              <a:buFontTx/>
              <a:buChar char="•"/>
            </a:pPr>
            <a:r>
              <a:rPr lang="en-US" sz="1100" b="1" dirty="0"/>
              <a:t>Bed Capacity Management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7162800" y="1312947"/>
            <a:ext cx="1778000" cy="2095500"/>
          </a:xfrm>
          <a:prstGeom prst="borderCallout1">
            <a:avLst>
              <a:gd name="adj1" fmla="val 42083"/>
              <a:gd name="adj2" fmla="val -3746"/>
              <a:gd name="adj3" fmla="val 102651"/>
              <a:gd name="adj4" fmla="val -55535"/>
            </a:avLst>
          </a:prstGeom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/>
              <a:t>ER: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Tag &amp; Track patient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Barcoded ID Bracelet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Automated Capture of all Patient Events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Workflow Optimization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Asset Tracking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Bed Capacity Management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Hand Hygiene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Patient Safety</a:t>
            </a:r>
            <a:endParaRPr lang="en-US" sz="1100" b="1" dirty="0"/>
          </a:p>
        </p:txBody>
      </p:sp>
      <p:sp>
        <p:nvSpPr>
          <p:cNvPr id="7" name="Line Callout 1 6"/>
          <p:cNvSpPr/>
          <p:nvPr/>
        </p:nvSpPr>
        <p:spPr>
          <a:xfrm>
            <a:off x="135677" y="1181100"/>
            <a:ext cx="3048000" cy="1778000"/>
          </a:xfrm>
          <a:prstGeom prst="borderCallout1">
            <a:avLst>
              <a:gd name="adj1" fmla="val 43700"/>
              <a:gd name="adj2" fmla="val 100258"/>
              <a:gd name="adj3" fmla="val 88973"/>
              <a:gd name="adj4" fmla="val 115647"/>
            </a:avLst>
          </a:prstGeom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/>
              <a:t>Hospital Units: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Tag &amp; Track Patients &amp; Assets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Barcoded ID Bracelets, Meds &amp; Supplies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Workflow Optimization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Automated Capture of all Patient Events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Bed Capacity </a:t>
            </a:r>
            <a:r>
              <a:rPr lang="en-US" sz="1100" b="1" dirty="0" err="1" smtClean="0"/>
              <a:t>Mgmt</a:t>
            </a:r>
            <a:endParaRPr lang="en-US" sz="1100" b="1" dirty="0" smtClean="0"/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Hand Hygiene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Patient Safety/Fall Detection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Infant Security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Elopement Prevention</a:t>
            </a:r>
          </a:p>
          <a:p>
            <a:pPr marL="171450" indent="-171450">
              <a:buFontTx/>
              <a:buChar char="•"/>
            </a:pPr>
            <a:endParaRPr lang="en-US" sz="1100" b="1" dirty="0" smtClean="0"/>
          </a:p>
          <a:p>
            <a:pPr marL="171450" indent="-171450">
              <a:buFontTx/>
              <a:buChar char="•"/>
            </a:pPr>
            <a:endParaRPr lang="en-US" sz="1100" b="1" dirty="0"/>
          </a:p>
        </p:txBody>
      </p:sp>
      <p:sp>
        <p:nvSpPr>
          <p:cNvPr id="8" name="Line Callout 1 7"/>
          <p:cNvSpPr/>
          <p:nvPr/>
        </p:nvSpPr>
        <p:spPr>
          <a:xfrm>
            <a:off x="4076700" y="1181100"/>
            <a:ext cx="1727200" cy="1257300"/>
          </a:xfrm>
          <a:prstGeom prst="borderCallout1">
            <a:avLst>
              <a:gd name="adj1" fmla="val 100568"/>
              <a:gd name="adj2" fmla="val 35049"/>
              <a:gd name="adj3" fmla="val 164015"/>
              <a:gd name="adj4" fmla="val -14803"/>
            </a:avLst>
          </a:prstGeom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/>
              <a:t>Pharmacy: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Barcoded Meds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Par Value </a:t>
            </a:r>
            <a:r>
              <a:rPr lang="en-US" sz="1100" b="1" dirty="0" err="1" smtClean="0"/>
              <a:t>Mgmt</a:t>
            </a:r>
            <a:endParaRPr lang="en-US" sz="1100" b="1" dirty="0" smtClean="0"/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Controlled Substance Tracking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Temp/Humidity Monitoring</a:t>
            </a:r>
            <a:endParaRPr lang="en-US" sz="1100" b="1" dirty="0"/>
          </a:p>
        </p:txBody>
      </p:sp>
      <p:sp>
        <p:nvSpPr>
          <p:cNvPr id="9" name="Line Callout 1 8"/>
          <p:cNvSpPr/>
          <p:nvPr/>
        </p:nvSpPr>
        <p:spPr>
          <a:xfrm>
            <a:off x="254000" y="4229100"/>
            <a:ext cx="1866900" cy="914400"/>
          </a:xfrm>
          <a:prstGeom prst="borderCallout1">
            <a:avLst>
              <a:gd name="adj1" fmla="val -104861"/>
              <a:gd name="adj2" fmla="val 105272"/>
              <a:gd name="adj3" fmla="val -5556"/>
              <a:gd name="adj4" fmla="val 52143"/>
            </a:avLst>
          </a:prstGeom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/>
              <a:t>Lab: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Barcoded Specimens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Asset Tracking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Temp/Humidity</a:t>
            </a:r>
            <a:endParaRPr lang="en-US" sz="1100" b="1" dirty="0"/>
          </a:p>
        </p:txBody>
      </p:sp>
      <p:sp>
        <p:nvSpPr>
          <p:cNvPr id="10" name="Line Callout 1 9"/>
          <p:cNvSpPr/>
          <p:nvPr/>
        </p:nvSpPr>
        <p:spPr>
          <a:xfrm>
            <a:off x="2120900" y="5448300"/>
            <a:ext cx="1955800" cy="812800"/>
          </a:xfrm>
          <a:prstGeom prst="borderCallout1">
            <a:avLst>
              <a:gd name="adj1" fmla="val -348438"/>
              <a:gd name="adj2" fmla="val 122187"/>
              <a:gd name="adj3" fmla="val -6250"/>
              <a:gd name="adj4" fmla="val 38940"/>
            </a:avLst>
          </a:prstGeom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100" b="1" dirty="0" smtClean="0"/>
              <a:t>Blood Bank: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Barcoded Supply </a:t>
            </a:r>
            <a:r>
              <a:rPr lang="en-US" sz="1100" b="1" dirty="0" err="1" smtClean="0"/>
              <a:t>Mgmt</a:t>
            </a:r>
            <a:endParaRPr lang="en-US" sz="1100" b="1" dirty="0" smtClean="0"/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Temp/Humidity</a:t>
            </a:r>
          </a:p>
          <a:p>
            <a:pPr marL="171450" indent="-171450">
              <a:buFontTx/>
              <a:buChar char="•"/>
            </a:pPr>
            <a:r>
              <a:rPr lang="en-US" sz="1100" b="1" dirty="0" smtClean="0"/>
              <a:t>Age Monitoring</a:t>
            </a:r>
          </a:p>
          <a:p>
            <a:pPr marL="171450" indent="-171450">
              <a:buFontTx/>
              <a:buChar char="•"/>
            </a:pPr>
            <a:endParaRPr lang="en-US" sz="1100" b="1" dirty="0" smtClean="0"/>
          </a:p>
          <a:p>
            <a:pPr marL="171450" indent="-171450">
              <a:buFontTx/>
              <a:buChar char="•"/>
            </a:pPr>
            <a:endParaRPr lang="en-US" sz="1100" b="1" dirty="0" smtClean="0"/>
          </a:p>
          <a:p>
            <a:pPr marL="171450" indent="-171450">
              <a:buFontTx/>
              <a:buChar char="•"/>
            </a:pP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12096" y="304800"/>
            <a:ext cx="7632700" cy="769441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Zebra Location Solutions</a:t>
            </a:r>
          </a:p>
          <a:p>
            <a:r>
              <a:rPr lang="en-US" sz="2400" b="1" dirty="0" smtClean="0"/>
              <a:t>		Use Case Summary—Typical Hospital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8882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MedStar Health Vision</a:t>
            </a:r>
            <a:endParaRPr lang="en-US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idx="1"/>
          </p:nvPr>
        </p:nvSpPr>
        <p:spPr bwMode="auto">
          <a:xfrm>
            <a:off x="457200" y="1295400"/>
            <a:ext cx="822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None/>
            </a:pPr>
            <a:r>
              <a:rPr lang="en-US" sz="4000" dirty="0">
                <a:solidFill>
                  <a:schemeClr val="bg1"/>
                </a:solidFill>
              </a:rPr>
              <a:t>The trusted leader in caring </a:t>
            </a:r>
            <a:r>
              <a:rPr lang="en-US" sz="4000" dirty="0" smtClean="0">
                <a:solidFill>
                  <a:schemeClr val="bg1"/>
                </a:solidFill>
              </a:rPr>
              <a:t>for</a:t>
            </a:r>
          </a:p>
          <a:p>
            <a:pPr algn="ctr"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people </a:t>
            </a:r>
            <a:r>
              <a:rPr lang="en-US" sz="4000" dirty="0">
                <a:solidFill>
                  <a:schemeClr val="bg1"/>
                </a:solidFill>
              </a:rPr>
              <a:t>and advancing health.</a:t>
            </a:r>
            <a:endParaRPr lang="en-US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1" y="2914650"/>
            <a:ext cx="27146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1"/>
            <a:ext cx="27432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895601"/>
            <a:ext cx="2732088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3400" y="5791200"/>
            <a:ext cx="666750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MedStar At-A-Glance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57200" y="1295400"/>
            <a:ext cx="8458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Ten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hospitals and 20+ diversified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companies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More than 100 locations across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Maryland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and DC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26,000+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associates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5,300 affiliated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physicians </a:t>
            </a: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1,100 residents/fellows in                                                               80+ </a:t>
            </a:r>
            <a:r>
              <a:rPr lang="en-U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teaching programs</a:t>
            </a: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endParaRPr lang="en-US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3,300 total licensed beds</a:t>
            </a: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en-US" sz="2400" dirty="0">
              <a:solidFill>
                <a:schemeClr val="bg1"/>
              </a:solidFill>
              <a:latin typeface="Georgia" pitchFamily="-32" charset="0"/>
            </a:endParaRPr>
          </a:p>
          <a:p>
            <a:pPr marL="342900" indent="-342900">
              <a:lnSpc>
                <a:spcPct val="90000"/>
              </a:lnSpc>
              <a:buFontTx/>
              <a:buChar char="•"/>
            </a:pPr>
            <a:endParaRPr lang="en-US" sz="2400" dirty="0">
              <a:solidFill>
                <a:schemeClr val="bg1"/>
              </a:solidFill>
              <a:latin typeface="Georgia" pitchFamily="-32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800" dirty="0">
              <a:solidFill>
                <a:schemeClr val="bg1"/>
              </a:solidFill>
              <a:latin typeface="Georgia" pitchFamily="-3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590800"/>
            <a:ext cx="4078237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MedStar Institute for Innovation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0" y="1493838"/>
            <a:ext cx="8153400" cy="4906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Serves as a catalyst for innovation across the MedStar organization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reated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based on three foundational premises: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742950" marR="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 MedStar to achieve greatness in a changing and challenging healthcare environment, it must innovate.</a:t>
            </a:r>
          </a:p>
          <a:p>
            <a:pPr marL="742950" marR="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42950" marR="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tyranny of the daily trumps the pursuit of the remarkable unless consciously countered by a force and effort.</a:t>
            </a:r>
          </a:p>
          <a:p>
            <a:pPr marL="742950" marR="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742950" marR="0" lvl="1" indent="-28575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vast amount of untapped intellectual capital exists among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MedStar’s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26,000+ Associates.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1444AB-3A3F-5B4C-B2B5-4457B0EECE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4" name="Picture 1" descr="Perspective_Color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50964" y="2378075"/>
            <a:ext cx="11601451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4241800" cy="9683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6038" y="173038"/>
            <a:ext cx="3954462" cy="665162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ea typeface="+mj-ea"/>
              </a:rPr>
              <a:t>Introduction to zebra</a:t>
            </a:r>
            <a:endParaRPr lang="en-US" sz="2000" dirty="0">
              <a:ea typeface="+mj-ea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684213" y="1622425"/>
            <a:ext cx="1639887" cy="500063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00"/>
                </a:solidFill>
              </a:rPr>
              <a:t>$6B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765293" y="2018828"/>
            <a:ext cx="1387475" cy="547688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Market Cap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6489700" y="1651000"/>
            <a:ext cx="2254250" cy="500063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00"/>
                </a:solidFill>
              </a:rPr>
              <a:t>GLOBAL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6530975" y="2017359"/>
            <a:ext cx="1870075" cy="523875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Leader in auto-id technology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6499225" y="5154613"/>
            <a:ext cx="2112963" cy="412750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00"/>
                </a:solidFill>
              </a:rPr>
              <a:t>HEALTH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6510692" y="4900849"/>
            <a:ext cx="1871662" cy="322262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REINVIGORATING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708025" y="5172075"/>
            <a:ext cx="1920875" cy="414338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000000"/>
                </a:solidFill>
              </a:rPr>
              <a:t>RFID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727665" y="4648200"/>
            <a:ext cx="1282700" cy="550863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200" dirty="0" smtClean="0">
                <a:solidFill>
                  <a:srgbClr val="000000"/>
                </a:solidFill>
              </a:rPr>
              <a:t>Location &amp; Motion experts in</a:t>
            </a:r>
          </a:p>
        </p:txBody>
      </p:sp>
      <p:pic>
        <p:nvPicPr>
          <p:cNvPr id="1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252788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spect="1"/>
          </p:cNvSpPr>
          <p:nvPr/>
        </p:nvSpPr>
        <p:spPr>
          <a:xfrm>
            <a:off x="4234679" y="3242040"/>
            <a:ext cx="2286000" cy="2286000"/>
          </a:xfrm>
          <a:prstGeom prst="rect">
            <a:avLst/>
          </a:prstGeom>
          <a:solidFill>
            <a:srgbClr val="5F03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7" name="Picture 16" descr="stethoscope-xx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517" y="3885260"/>
            <a:ext cx="1024334" cy="10243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38036" y="968374"/>
            <a:ext cx="2286589" cy="22865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5366" y="1655705"/>
            <a:ext cx="911930" cy="91192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52036" y="968374"/>
            <a:ext cx="2286589" cy="2286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5589" y="1663700"/>
            <a:ext cx="895115" cy="89511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52036" y="3254373"/>
            <a:ext cx="2286589" cy="22865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9958" y="3913481"/>
            <a:ext cx="949558" cy="9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800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1444AB-3A3F-5B4C-B2B5-4457B0EECEC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Rectangle 3"/>
          <p:cNvSpPr>
            <a:spLocks noChangeAspect="1"/>
          </p:cNvSpPr>
          <p:nvPr/>
        </p:nvSpPr>
        <p:spPr>
          <a:xfrm>
            <a:off x="2272289" y="948513"/>
            <a:ext cx="2286000" cy="2286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61646" y="951441"/>
            <a:ext cx="2286589" cy="228658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61647" y="3237441"/>
            <a:ext cx="2286589" cy="228658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5646" y="3220506"/>
            <a:ext cx="2286589" cy="22865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336815" cy="9763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0" y="173038"/>
            <a:ext cx="4114800" cy="665162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2000" dirty="0" smtClean="0">
                <a:ea typeface="+mj-ea"/>
              </a:rPr>
              <a:t>BRINGING INDUSTRY EXPERTISE TO HEALTHCARE</a:t>
            </a:r>
            <a:endParaRPr lang="en-US" sz="2000" dirty="0">
              <a:ea typeface="+mj-ea"/>
            </a:endParaRP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7032978" y="3798712"/>
            <a:ext cx="1873956" cy="753356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BAR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CODES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6970523" y="4524240"/>
            <a:ext cx="1614675" cy="653830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r>
              <a:rPr lang="en-US" sz="1100" dirty="0" smtClean="0">
                <a:solidFill>
                  <a:srgbClr val="000000"/>
                </a:solidFill>
              </a:rPr>
              <a:t>IMPROVING safety, ACCURACY AND EFFICIENCIES FOR PATIENTS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254000" y="1557866"/>
            <a:ext cx="2112962" cy="500063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MOTION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270933" y="2065872"/>
            <a:ext cx="2277944" cy="577612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000000"/>
                </a:solidFill>
              </a:rPr>
              <a:t>THE FUTURE, USING patterns of Motion to further INCREASE VALUE 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7031038" y="1582738"/>
            <a:ext cx="2112962" cy="500062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RTLS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6983797" y="1899194"/>
            <a:ext cx="2160203" cy="889161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000000"/>
                </a:solidFill>
              </a:rPr>
              <a:t>CURRENT GOLD </a:t>
            </a:r>
            <a:r>
              <a:rPr lang="en-US" sz="1100" dirty="0" err="1" smtClean="0">
                <a:solidFill>
                  <a:srgbClr val="000000"/>
                </a:solidFill>
              </a:rPr>
              <a:t>sTANDArD</a:t>
            </a:r>
            <a:r>
              <a:rPr lang="en-US" sz="1100" dirty="0" smtClean="0">
                <a:solidFill>
                  <a:srgbClr val="000000"/>
                </a:solidFill>
              </a:rPr>
              <a:t> IN MARKETPLACE FOR OPTIMIZATION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16" name="Title 4"/>
          <p:cNvSpPr txBox="1">
            <a:spLocks/>
          </p:cNvSpPr>
          <p:nvPr/>
        </p:nvSpPr>
        <p:spPr>
          <a:xfrm>
            <a:off x="338253" y="3911071"/>
            <a:ext cx="1806633" cy="741833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0000"/>
                </a:solidFill>
              </a:rPr>
              <a:t>PASSIVE RFID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7" name="Title 4"/>
          <p:cNvSpPr txBox="1">
            <a:spLocks/>
          </p:cNvSpPr>
          <p:nvPr/>
        </p:nvSpPr>
        <p:spPr>
          <a:xfrm>
            <a:off x="338253" y="4521148"/>
            <a:ext cx="1590263" cy="547688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100" dirty="0" smtClean="0">
                <a:solidFill>
                  <a:srgbClr val="000000"/>
                </a:solidFill>
              </a:rPr>
              <a:t>TRACKING ASSETS TO REDUCE COSTS 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8952" y="4001912"/>
            <a:ext cx="804496" cy="7116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7701" y="1621542"/>
            <a:ext cx="608346" cy="9125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70673" y="1531525"/>
            <a:ext cx="1037164" cy="9877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5693" y="3965220"/>
            <a:ext cx="864894" cy="86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609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4160" y="1813418"/>
            <a:ext cx="8442249" cy="4532792"/>
            <a:chOff x="574160" y="1690586"/>
            <a:chExt cx="8442249" cy="4532792"/>
          </a:xfrm>
        </p:grpSpPr>
        <p:sp>
          <p:nvSpPr>
            <p:cNvPr id="4" name="Rounded Rectangle 3"/>
            <p:cNvSpPr/>
            <p:nvPr/>
          </p:nvSpPr>
          <p:spPr>
            <a:xfrm>
              <a:off x="574160" y="1690586"/>
              <a:ext cx="5348177" cy="4519146"/>
            </a:xfrm>
            <a:prstGeom prst="roundRect">
              <a:avLst>
                <a:gd name="adj" fmla="val 1751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33654" y="1830933"/>
              <a:ext cx="5324143" cy="1557224"/>
              <a:chOff x="820234" y="1617648"/>
              <a:chExt cx="5324143" cy="1557224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820234" y="1617648"/>
                <a:ext cx="5324143" cy="1557224"/>
                <a:chOff x="820234" y="5003105"/>
                <a:chExt cx="5324143" cy="1557224"/>
              </a:xfrm>
            </p:grpSpPr>
            <p:sp>
              <p:nvSpPr>
                <p:cNvPr id="22" name="Rectangle 21"/>
                <p:cNvSpPr/>
                <p:nvPr/>
              </p:nvSpPr>
              <p:spPr bwMode="auto">
                <a:xfrm>
                  <a:off x="1147217" y="5109092"/>
                  <a:ext cx="3805783" cy="43450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0800000" scaled="0"/>
                </a:gra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41015" tIns="41015" rIns="41015" bIns="41015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933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865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0799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7731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4665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1596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853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546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6075" indent="-346075" defTabSz="913651"/>
                  <a:r>
                    <a:rPr lang="en-US" b="1" kern="0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itchFamily="34" charset="0"/>
                    </a:rPr>
                    <a:t>	Internet of Things</a:t>
                  </a:r>
                  <a:endParaRPr lang="en-US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820234" y="5003105"/>
                  <a:ext cx="624816" cy="624816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387" tIns="45693" rIns="91387" bIns="45693" anchor="ctr" anchorCtr="1"/>
                <a:lstStyle>
                  <a:defPPr>
                    <a:defRPr lang="en-US"/>
                  </a:defPPr>
                  <a:lvl1pPr marL="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933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865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0799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7731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4665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1596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853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546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b="1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234916" y="5498500"/>
                  <a:ext cx="4909461" cy="1061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Proliferation of connected devices / sensors</a:t>
                  </a:r>
                </a:p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Explosion of data - “what is it, where is it, how is it doing?”</a:t>
                  </a:r>
                </a:p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Expand beyond current focus / leadership in barcode and </a:t>
                  </a:r>
                  <a:r>
                    <a:rPr lang="en-US" sz="1200" dirty="0" smtClean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RFID</a:t>
                  </a:r>
                </a:p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 smtClean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Wearable sensors</a:t>
                  </a:r>
                  <a:endParaRPr lang="en-US" sz="1200" dirty="0">
                    <a:solidFill>
                      <a:srgbClr val="FFCC33">
                        <a:lumMod val="25000"/>
                      </a:srgbClr>
                    </a:solidFill>
                    <a:latin typeface="Arial Narrow" panose="020B0606020202030204" pitchFamily="34" charset="0"/>
                  </a:endParaRPr>
                </a:p>
              </p:txBody>
            </p:sp>
          </p:grpSp>
          <p:pic>
            <p:nvPicPr>
              <p:cNvPr id="21" name="Picture 2" descr="C:\Users\ctebea1\AppData\Local\Temp\wzce77\icon_12676\icon_12676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745" y="1676400"/>
                <a:ext cx="511628" cy="511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633654" y="3311643"/>
              <a:ext cx="5722076" cy="1152537"/>
              <a:chOff x="569856" y="3108991"/>
              <a:chExt cx="5722076" cy="115253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69856" y="3108991"/>
                <a:ext cx="5722076" cy="1152537"/>
                <a:chOff x="820234" y="5003105"/>
                <a:chExt cx="5722076" cy="1152537"/>
              </a:xfrm>
            </p:grpSpPr>
            <p:sp>
              <p:nvSpPr>
                <p:cNvPr id="17" name="Rectangle 16"/>
                <p:cNvSpPr/>
                <p:nvPr/>
              </p:nvSpPr>
              <p:spPr bwMode="auto">
                <a:xfrm>
                  <a:off x="1147217" y="5109092"/>
                  <a:ext cx="3805783" cy="43450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0800000" scaled="0"/>
                </a:gra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41015" tIns="41015" rIns="41015" bIns="41015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933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865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0799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7731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4665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1596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853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546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6075" indent="-346075" defTabSz="913651"/>
                  <a:r>
                    <a:rPr lang="en-US" b="1" kern="0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itchFamily="34" charset="0"/>
                    </a:rPr>
                    <a:t>	Cloud Technology</a:t>
                  </a:r>
                  <a:endParaRPr lang="en-US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820234" y="5003105"/>
                  <a:ext cx="624816" cy="624816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387" tIns="45693" rIns="91387" bIns="45693" anchor="ctr" anchorCtr="1"/>
                <a:lstStyle>
                  <a:defPPr>
                    <a:defRPr lang="en-US"/>
                  </a:defPPr>
                  <a:lvl1pPr marL="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933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865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0799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7731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4665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1596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853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546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b="1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251848" y="5617033"/>
                  <a:ext cx="5290462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Ubiquity of cloud computing / apps enabling </a:t>
                  </a:r>
                  <a:r>
                    <a:rPr lang="en-US" sz="1200" dirty="0" smtClean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real-time data-driven </a:t>
                  </a: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insights</a:t>
                  </a:r>
                </a:p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Build upon emerging leadership (e.g., </a:t>
                  </a:r>
                  <a:r>
                    <a:rPr lang="en-US" sz="1200" dirty="0" err="1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Zatar</a:t>
                  </a: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, </a:t>
                  </a:r>
                  <a:r>
                    <a:rPr lang="en-US" sz="1200" dirty="0" err="1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RhoMobile</a:t>
                  </a: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, </a:t>
                  </a:r>
                  <a:r>
                    <a:rPr lang="en-US" sz="1200" dirty="0" err="1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LinkOS</a:t>
                  </a: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)</a:t>
                  </a:r>
                </a:p>
              </p:txBody>
            </p:sp>
          </p:grpSp>
          <p:pic>
            <p:nvPicPr>
              <p:cNvPr id="16" name="Picture 3" descr="C:\Users\ctebea1\AppData\Local\Temp\wzd53a\icon_9758\icon_9758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250" y="3200399"/>
                <a:ext cx="478972" cy="4789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633654" y="4619209"/>
              <a:ext cx="5504373" cy="1414147"/>
              <a:chOff x="633654" y="4694515"/>
              <a:chExt cx="5504373" cy="141414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33654" y="4694515"/>
                <a:ext cx="5504373" cy="1414147"/>
                <a:chOff x="820234" y="5003105"/>
                <a:chExt cx="5504373" cy="1414147"/>
              </a:xfrm>
            </p:grpSpPr>
            <p:sp>
              <p:nvSpPr>
                <p:cNvPr id="12" name="Rectangle 11"/>
                <p:cNvSpPr/>
                <p:nvPr/>
              </p:nvSpPr>
              <p:spPr bwMode="auto">
                <a:xfrm>
                  <a:off x="1147217" y="5109092"/>
                  <a:ext cx="3805783" cy="434508"/>
                </a:xfrm>
                <a:prstGeom prst="rect">
                  <a:avLst/>
                </a:prstGeom>
                <a:gradFill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0800000" scaled="0"/>
                </a:gra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41015" tIns="41015" rIns="41015" bIns="41015" numCol="1" rtlCol="0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933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865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0799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7731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4665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1596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853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5460" algn="l" defTabSz="456933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346075" indent="-346075" defTabSz="913651"/>
                  <a:r>
                    <a:rPr lang="en-US" b="1" kern="0" dirty="0" smtClean="0">
                      <a:solidFill>
                        <a:srgbClr val="000000"/>
                      </a:solidFill>
                      <a:latin typeface="Arial Narrow" panose="020B0606020202030204" pitchFamily="34" charset="0"/>
                      <a:cs typeface="Arial" pitchFamily="34" charset="0"/>
                    </a:rPr>
                    <a:t>	Mobility</a:t>
                  </a:r>
                  <a:endParaRPr lang="en-US" b="1" kern="0" dirty="0">
                    <a:solidFill>
                      <a:srgbClr val="000000"/>
                    </a:solidFill>
                    <a:latin typeface="Arial Narrow" panose="020B0606020202030204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820234" y="5003105"/>
                  <a:ext cx="624816" cy="624816"/>
                </a:xfrm>
                <a:prstGeom prst="ellipse">
                  <a:avLst/>
                </a:pr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5715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387" tIns="45693" rIns="91387" bIns="45693" anchor="ctr" anchorCtr="1"/>
                <a:lstStyle>
                  <a:defPPr>
                    <a:defRPr lang="en-US"/>
                  </a:defPPr>
                  <a:lvl1pPr marL="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6933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3865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0799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7731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4665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1596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19853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5460" algn="l" defTabSz="456933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b="1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251848" y="5617033"/>
                  <a:ext cx="5072759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Access to real-time info anytime, anywhere</a:t>
                  </a:r>
                </a:p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Ability to interact with users and influence / drive their actions </a:t>
                  </a:r>
                  <a:r>
                    <a:rPr lang="en-US" sz="1200" dirty="0" smtClean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in real-time</a:t>
                  </a:r>
                  <a:endParaRPr lang="en-US" sz="1200" dirty="0">
                    <a:solidFill>
                      <a:srgbClr val="FFCC33">
                        <a:lumMod val="25000"/>
                      </a:srgbClr>
                    </a:solidFill>
                    <a:latin typeface="Arial Narrow" panose="020B0606020202030204" pitchFamily="34" charset="0"/>
                  </a:endParaRPr>
                </a:p>
                <a:p>
                  <a:pPr marL="174625" indent="-174625" defTabSz="457200">
                    <a:spcAft>
                      <a:spcPts val="600"/>
                    </a:spcAft>
                    <a:buClr>
                      <a:srgbClr val="3A75C4">
                        <a:lumMod val="75000"/>
                      </a:srgbClr>
                    </a:buClr>
                    <a:buFont typeface="Arial" panose="020B0604020202020204" pitchFamily="34" charset="0"/>
                    <a:buChar char="•"/>
                  </a:pPr>
                  <a:r>
                    <a:rPr lang="en-US" sz="1200" dirty="0">
                      <a:solidFill>
                        <a:srgbClr val="FFCC33">
                          <a:lumMod val="25000"/>
                        </a:srgbClr>
                      </a:solidFill>
                      <a:latin typeface="Arial Narrow" panose="020B0606020202030204" pitchFamily="34" charset="0"/>
                    </a:rPr>
                    <a:t>Leverage market leadership in rugged / semi-rugged enterprise mobile devices</a:t>
                  </a:r>
                </a:p>
              </p:txBody>
            </p:sp>
          </p:grpSp>
          <p:pic>
            <p:nvPicPr>
              <p:cNvPr id="11" name="Picture 4" descr="C:\Users\ctebea1\AppData\Local\Temp\wz7697\icon_1506\icon_1506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572" y="4785923"/>
                <a:ext cx="457199" cy="45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Isosceles Triangle 7"/>
            <p:cNvSpPr/>
            <p:nvPr/>
          </p:nvSpPr>
          <p:spPr>
            <a:xfrm rot="5400000">
              <a:off x="4127696" y="3458310"/>
              <a:ext cx="4524297" cy="1005840"/>
            </a:xfrm>
            <a:prstGeom prst="triangle">
              <a:avLst/>
            </a:prstGeom>
            <a:gradFill>
              <a:gsLst>
                <a:gs pos="0">
                  <a:schemeClr val="accent1">
                    <a:alpha val="60000"/>
                  </a:schemeClr>
                </a:gs>
                <a:gs pos="100000">
                  <a:schemeClr val="accent1">
                    <a:lumMod val="75000"/>
                    <a:alpha val="65000"/>
                  </a:schemeClr>
                </a:gs>
              </a:gsLst>
              <a:lin ang="5400000" scaled="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6932949" y="2688600"/>
              <a:ext cx="2083460" cy="2538343"/>
            </a:xfrm>
            <a:prstGeom prst="roundRect">
              <a:avLst>
                <a:gd name="adj" fmla="val 7420"/>
              </a:avLst>
            </a:prstGeo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8255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101870" tIns="50935" rIns="101870" bIns="50935" rtlCol="0" anchor="ctr"/>
            <a:lstStyle>
              <a:defPPr>
                <a:defRPr lang="en-US"/>
              </a:defPPr>
              <a:lvl1pPr algn="ctr"/>
            </a:lstStyle>
            <a:p>
              <a:pPr algn="l" defTabSz="509352">
                <a:spcAft>
                  <a:spcPts val="1200"/>
                </a:spcAft>
              </a:pPr>
              <a:r>
                <a:rPr lang="en-US" b="1" dirty="0">
                  <a:solidFill>
                    <a:srgbClr val="000000"/>
                  </a:solidFill>
                  <a:latin typeface="Arial Narrow" panose="020B0606020202030204" pitchFamily="34" charset="0"/>
                </a:rPr>
                <a:t>Convergence of mega-trends enabling </a:t>
              </a:r>
              <a:r>
                <a:rPr lang="en-US" b="1" dirty="0" smtClean="0">
                  <a:solidFill>
                    <a:srgbClr val="000000"/>
                  </a:solidFill>
                  <a:latin typeface="Arial Narrow" panose="020B0606020202030204" pitchFamily="34" charset="0"/>
                </a:rPr>
                <a:t>real-time</a:t>
              </a:r>
              <a:endParaRPr lang="en-US" b="1" dirty="0">
                <a:solidFill>
                  <a:srgbClr val="000000"/>
                </a:solidFill>
                <a:latin typeface="Arial Narrow" panose="020B0606020202030204" pitchFamily="34" charset="0"/>
              </a:endParaRPr>
            </a:p>
            <a:p>
              <a:pPr marL="285750" indent="-285750" algn="l" defTabSz="509352">
                <a:spcAft>
                  <a:spcPts val="6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FFCC33">
                      <a:lumMod val="25000"/>
                    </a:srgbClr>
                  </a:solidFill>
                  <a:latin typeface="Arial Narrow" panose="020B0606020202030204" pitchFamily="34" charset="0"/>
                </a:rPr>
                <a:t>Visibility</a:t>
              </a:r>
            </a:p>
            <a:p>
              <a:pPr marL="285750" indent="-285750" algn="l" defTabSz="509352">
                <a:spcAft>
                  <a:spcPts val="6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en-US" b="1" i="1" dirty="0">
                  <a:solidFill>
                    <a:srgbClr val="FFCC33">
                      <a:lumMod val="25000"/>
                    </a:srgbClr>
                  </a:solidFill>
                  <a:latin typeface="Arial Narrow" panose="020B0606020202030204" pitchFamily="34" charset="0"/>
                </a:rPr>
                <a:t>Insights</a:t>
              </a:r>
            </a:p>
            <a:p>
              <a:pPr marL="285750" indent="-285750" algn="l" defTabSz="509352">
                <a:spcAft>
                  <a:spcPts val="600"/>
                </a:spcAft>
                <a:buClr>
                  <a:srgbClr val="FFC000"/>
                </a:buClr>
                <a:buFont typeface="Arial" panose="020B0604020202020204" pitchFamily="34" charset="0"/>
                <a:buChar char="•"/>
              </a:pPr>
              <a:r>
                <a:rPr lang="en-US" b="1" i="1" dirty="0" smtClean="0">
                  <a:solidFill>
                    <a:srgbClr val="FFCC33">
                      <a:lumMod val="25000"/>
                    </a:srgbClr>
                  </a:solidFill>
                  <a:latin typeface="Arial Narrow" panose="020B0606020202030204" pitchFamily="34" charset="0"/>
                </a:rPr>
                <a:t>Actions</a:t>
              </a:r>
              <a:endParaRPr lang="en-US" b="1" i="1" dirty="0">
                <a:solidFill>
                  <a:srgbClr val="FFCC33">
                    <a:lumMod val="25000"/>
                  </a:srgb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20131" y="248359"/>
            <a:ext cx="8551335" cy="12079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/>
              </a:rPr>
              <a:t>CONVERGING MEGATRENDS</a:t>
            </a:r>
            <a:endParaRPr lang="en-US" sz="2400" b="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6602" y="294111"/>
            <a:ext cx="858731" cy="11282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53941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226"/>
          <a:stretch/>
        </p:blipFill>
        <p:spPr>
          <a:xfrm>
            <a:off x="0" y="380999"/>
            <a:ext cx="9144000" cy="553357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9392"/>
            <a:ext cx="9144000" cy="13546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41413" y="3612444"/>
            <a:ext cx="904992" cy="904992"/>
          </a:xfrm>
          <a:prstGeom prst="ellipse">
            <a:avLst/>
          </a:prstGeom>
          <a:noFill/>
          <a:ln w="1905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04814" y="3775845"/>
            <a:ext cx="578189" cy="578189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3"/>
            <a:ext cx="9143999" cy="1364073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WHAT IF YOU KNEW THE FUTURE BEFORE IT ARRIVED?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1700" i="1" dirty="0" smtClean="0">
                <a:solidFill>
                  <a:srgbClr val="000000"/>
                </a:solidFill>
              </a:rPr>
              <a:t>UNDERSTANDING THE PATTERNS TO KNOW WHAT IS COMING NEXT</a:t>
            </a:r>
            <a:endParaRPr lang="en-US" sz="1700" dirty="0" smtClean="0">
              <a:solidFill>
                <a:srgbClr val="0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315200" y="4064940"/>
            <a:ext cx="1643473" cy="0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94867" y="4064940"/>
            <a:ext cx="1625600" cy="0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5656679" y="4280372"/>
            <a:ext cx="3668889" cy="338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69863" indent="-169863" algn="l" defTabSz="457200" rtl="0" eaLnBrk="1" latinLnBrk="0" hangingPunct="1"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ts val="5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ts val="5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ts val="5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6" indent="0">
              <a:buFont typeface="Arial"/>
              <a:buNone/>
            </a:pPr>
            <a:r>
              <a:rPr lang="en-US" sz="1300" b="1" dirty="0">
                <a:solidFill>
                  <a:prstClr val="white"/>
                </a:solidFill>
                <a:latin typeface="Arial"/>
              </a:rPr>
              <a:t>Predictive Analytics from </a:t>
            </a:r>
            <a:r>
              <a:rPr lang="en-US" sz="1300" b="1" dirty="0" err="1">
                <a:solidFill>
                  <a:prstClr val="white"/>
                </a:solidFill>
                <a:latin typeface="Arial"/>
              </a:rPr>
              <a:t>MotionWorks</a:t>
            </a:r>
            <a:r>
              <a:rPr lang="en-US" sz="1300" b="1" baseline="30000" dirty="0" err="1">
                <a:solidFill>
                  <a:prstClr val="white"/>
                </a:solidFill>
                <a:latin typeface="Arial"/>
              </a:rPr>
              <a:t>TM</a:t>
            </a:r>
            <a:endParaRPr lang="en-US" sz="1300" b="1" baseline="30000" dirty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117600" y="4064940"/>
            <a:ext cx="1643473" cy="0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-702733" y="4064940"/>
            <a:ext cx="1625600" cy="0"/>
          </a:xfrm>
          <a:prstGeom prst="straightConnector1">
            <a:avLst/>
          </a:prstGeom>
          <a:ln w="57150" cmpd="sng">
            <a:solidFill>
              <a:schemeClr val="bg1"/>
            </a:solidFill>
            <a:prstDash val="solid"/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2575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CHFH_PPT_Template_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Zebra Corp 16 9">
  <a:themeElements>
    <a:clrScheme name="Zebra">
      <a:dk1>
        <a:srgbClr val="000000"/>
      </a:dk1>
      <a:lt1>
        <a:srgbClr val="FFFFFF"/>
      </a:lt1>
      <a:dk2>
        <a:srgbClr val="6A7379"/>
      </a:dk2>
      <a:lt2>
        <a:srgbClr val="262F37"/>
      </a:lt2>
      <a:accent1>
        <a:srgbClr val="13648C"/>
      </a:accent1>
      <a:accent2>
        <a:srgbClr val="E20022"/>
      </a:accent2>
      <a:accent3>
        <a:srgbClr val="FDC925"/>
      </a:accent3>
      <a:accent4>
        <a:srgbClr val="D3CFCD"/>
      </a:accent4>
      <a:accent5>
        <a:srgbClr val="C40823"/>
      </a:accent5>
      <a:accent6>
        <a:srgbClr val="DDB021"/>
      </a:accent6>
      <a:hlink>
        <a:srgbClr val="0C415C"/>
      </a:hlink>
      <a:folHlink>
        <a:srgbClr val="0A364C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DDDDD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DDDDD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anchor="t" anchorCtr="0"/>
      <a:lstStyle>
        <a:defPPr>
          <a:defRPr sz="1800" b="1" i="0" dirty="0" smtClean="0">
            <a:solidFill>
              <a:srgbClr val="0D749F"/>
            </a:solidFill>
            <a:latin typeface="Proxima Nova Bold"/>
            <a:cs typeface="Proxima Nova Bold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Blue Theme">
  <a:themeElements>
    <a:clrScheme name="Zebra">
      <a:dk1>
        <a:srgbClr val="000000"/>
      </a:dk1>
      <a:lt1>
        <a:srgbClr val="FFFFFF"/>
      </a:lt1>
      <a:dk2>
        <a:srgbClr val="6A7379"/>
      </a:dk2>
      <a:lt2>
        <a:srgbClr val="262F37"/>
      </a:lt2>
      <a:accent1>
        <a:srgbClr val="13648C"/>
      </a:accent1>
      <a:accent2>
        <a:srgbClr val="E20022"/>
      </a:accent2>
      <a:accent3>
        <a:srgbClr val="FDC925"/>
      </a:accent3>
      <a:accent4>
        <a:srgbClr val="D3CFCD"/>
      </a:accent4>
      <a:accent5>
        <a:srgbClr val="C40823"/>
      </a:accent5>
      <a:accent6>
        <a:srgbClr val="DDB021"/>
      </a:accent6>
      <a:hlink>
        <a:srgbClr val="0C415C"/>
      </a:hlink>
      <a:folHlink>
        <a:srgbClr val="0A36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 anchorCtr="0">
        <a:noAutofit/>
      </a:bodyPr>
      <a:lstStyle>
        <a:defPPr>
          <a:defRPr sz="4400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Zebra_Corp-Template_May_2013">
  <a:themeElements>
    <a:clrScheme name="New Zebra">
      <a:dk1>
        <a:srgbClr val="000000"/>
      </a:dk1>
      <a:lt1>
        <a:sysClr val="window" lastClr="FFFFFF"/>
      </a:lt1>
      <a:dk2>
        <a:srgbClr val="FFCC33"/>
      </a:dk2>
      <a:lt2>
        <a:srgbClr val="D9D9D9"/>
      </a:lt2>
      <a:accent1>
        <a:srgbClr val="3A75C4"/>
      </a:accent1>
      <a:accent2>
        <a:srgbClr val="AABA0A"/>
      </a:accent2>
      <a:accent3>
        <a:srgbClr val="F47C00"/>
      </a:accent3>
      <a:accent4>
        <a:srgbClr val="00A0BA"/>
      </a:accent4>
      <a:accent5>
        <a:srgbClr val="72166B"/>
      </a:accent5>
      <a:accent6>
        <a:srgbClr val="CD112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2615</TotalTime>
  <Words>966</Words>
  <Application>Microsoft Office PowerPoint</Application>
  <PresentationFormat>On-screen Show (4:3)</PresentationFormat>
  <Paragraphs>225</Paragraphs>
  <Slides>26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Theme</vt:lpstr>
      <vt:lpstr>1_NCHFH_PPT_Template_E</vt:lpstr>
      <vt:lpstr>Zebra Corp 16 9</vt:lpstr>
      <vt:lpstr>2_Blue Theme</vt:lpstr>
      <vt:lpstr>Zebra_Corp-Template_May_2013</vt:lpstr>
      <vt:lpstr>Slide 1</vt:lpstr>
      <vt:lpstr>Slide 2</vt:lpstr>
      <vt:lpstr>MedStar Health Vision</vt:lpstr>
      <vt:lpstr>MedStar At-A-Glance</vt:lpstr>
      <vt:lpstr>MedStar Institute for Innovation</vt:lpstr>
      <vt:lpstr>Introduction to zebra</vt:lpstr>
      <vt:lpstr>BRINGING INDUSTRY EXPERTISE TO HEALTHCARE</vt:lpstr>
      <vt:lpstr>Slide 8</vt:lpstr>
      <vt:lpstr>Slide 9</vt:lpstr>
      <vt:lpstr>Slide 10</vt:lpstr>
      <vt:lpstr>MotionworksTM as differentiator in healthcare delivery</vt:lpstr>
      <vt:lpstr>Performance Improvement with RTLS Solutions</vt:lpstr>
      <vt:lpstr>Slide 13</vt:lpstr>
      <vt:lpstr>Slide 14</vt:lpstr>
      <vt:lpstr>UWB Sub-Room Level Accuracy  </vt:lpstr>
      <vt:lpstr>UWB Infection Tracking Proximity based alerts</vt:lpstr>
      <vt:lpstr>Capability Summary – Increased accuracy enables increased use cases     </vt:lpstr>
      <vt:lpstr>Slide 18</vt:lpstr>
      <vt:lpstr>Scalability is a problem, because EDs are already overcrowded</vt:lpstr>
      <vt:lpstr>Complex System Analysis</vt:lpstr>
      <vt:lpstr>Lessons Learned Operations</vt:lpstr>
      <vt:lpstr>Staff and Asset Visibility</vt:lpstr>
      <vt:lpstr>Slide 23</vt:lpstr>
      <vt:lpstr>Less than Half of Essential Workers Are Willing to Report to Work During a Serious Pandemic </vt:lpstr>
      <vt:lpstr>Slide 25</vt:lpstr>
      <vt:lpstr>Slide 26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MedStar Health Vision</dc:title>
  <dc:creator>frammo</dc:creator>
  <cp:lastModifiedBy>Alex Dryden</cp:lastModifiedBy>
  <cp:revision>68</cp:revision>
  <dcterms:created xsi:type="dcterms:W3CDTF">2011-12-05T15:36:53Z</dcterms:created>
  <dcterms:modified xsi:type="dcterms:W3CDTF">2015-08-13T14:34:59Z</dcterms:modified>
</cp:coreProperties>
</file>