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1"/>
  </p:notesMasterIdLst>
  <p:sldIdLst>
    <p:sldId id="256" r:id="rId2"/>
    <p:sldId id="265" r:id="rId3"/>
    <p:sldId id="257" r:id="rId4"/>
    <p:sldId id="258" r:id="rId5"/>
    <p:sldId id="278" r:id="rId6"/>
    <p:sldId id="280" r:id="rId7"/>
    <p:sldId id="282" r:id="rId8"/>
    <p:sldId id="281" r:id="rId9"/>
    <p:sldId id="2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BA1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866B05-C8AA-4BF7-AE36-DE275AFFFFB1}" type="datetimeFigureOut">
              <a:rPr lang="en-US" smtClean="0"/>
              <a:pPr/>
              <a:t>6/21/2013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839AAD-A9D8-49F6-9DB3-F469AB1345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5D57124D-8888-4945-8DFF-F0520AFE9731}" type="datetime1">
              <a:rPr lang="en-US" smtClean="0"/>
              <a:pPr/>
              <a:t>6/21/2013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CE2607D-224D-4F77-BA67-555A7668BB6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60C8E5-1E53-4E97-B235-0F99311FB75A}" type="datetime1">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E2607D-224D-4F77-BA67-555A7668BB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9E60ED1-2FF3-4B44-B86F-7645DFEF9793}" type="datetime1">
              <a:rPr lang="en-US" smtClean="0"/>
              <a:pPr/>
              <a:t>6/21/2013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CE2607D-224D-4F77-BA67-555A7668BB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30A5209-478F-4CC1-AAF8-F88F965CD434}" type="datetime1">
              <a:rPr lang="en-US" smtClean="0"/>
              <a:pPr/>
              <a:t>6/21/2013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CE2607D-224D-4F77-BA67-555A7668BB6E}"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F0A7FB7-6D87-42CE-8692-D6C8FD074651}" type="datetime1">
              <a:rPr lang="en-US" smtClean="0"/>
              <a:pPr/>
              <a:t>6/21/2013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CE2607D-224D-4F77-BA67-555A7668BB6E}"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3FA93A0-14A4-4873-982A-0694E47782FF}" type="datetime1">
              <a:rPr lang="en-US" smtClean="0"/>
              <a:pPr/>
              <a:t>6/21/2013</a:t>
            </a:fld>
            <a:endParaRPr lang="en-US"/>
          </a:p>
        </p:txBody>
      </p:sp>
      <p:sp>
        <p:nvSpPr>
          <p:cNvPr id="10" name="Slide Number Placeholder 9"/>
          <p:cNvSpPr>
            <a:spLocks noGrp="1"/>
          </p:cNvSpPr>
          <p:nvPr>
            <p:ph type="sldNum" sz="quarter" idx="16"/>
          </p:nvPr>
        </p:nvSpPr>
        <p:spPr/>
        <p:txBody>
          <a:bodyPr rtlCol="0"/>
          <a:lstStyle/>
          <a:p>
            <a:fld id="{BCE2607D-224D-4F77-BA67-555A7668BB6E}"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969F142-D8B5-4208-B5B8-22D2F4E4F08B}" type="datetime1">
              <a:rPr lang="en-US" smtClean="0"/>
              <a:pPr/>
              <a:t>6/21/2013</a:t>
            </a:fld>
            <a:endParaRPr lang="en-US"/>
          </a:p>
        </p:txBody>
      </p:sp>
      <p:sp>
        <p:nvSpPr>
          <p:cNvPr id="12" name="Slide Number Placeholder 11"/>
          <p:cNvSpPr>
            <a:spLocks noGrp="1"/>
          </p:cNvSpPr>
          <p:nvPr>
            <p:ph type="sldNum" sz="quarter" idx="16"/>
          </p:nvPr>
        </p:nvSpPr>
        <p:spPr/>
        <p:txBody>
          <a:bodyPr rtlCol="0"/>
          <a:lstStyle/>
          <a:p>
            <a:fld id="{BCE2607D-224D-4F77-BA67-555A7668BB6E}"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685F11-B966-43AB-9754-ACEABBC0532F}" type="datetime1">
              <a:rPr lang="en-US" smtClean="0"/>
              <a:pPr/>
              <a:t>6/21/2013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CE2607D-224D-4F77-BA67-555A7668BB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3D4F7-6907-433F-9126-17CB718F47EE}" type="datetime1">
              <a:rPr lang="en-US" smtClean="0"/>
              <a:pPr/>
              <a:t>6/21/2013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CE2607D-224D-4F77-BA67-555A7668BB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F46C0ED-63D6-4406-91A4-60662854228C}" type="datetime1">
              <a:rPr lang="en-US" smtClean="0"/>
              <a:pPr/>
              <a:t>6/21/2013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CE2607D-224D-4F77-BA67-555A7668BB6E}"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E7ECE9C-2CF2-4D68-90B5-E0DD95DE21E5}" type="datetime1">
              <a:rPr lang="en-US" smtClean="0"/>
              <a:pPr/>
              <a:t>6/21/2013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CE2607D-224D-4F77-BA67-555A7668BB6E}"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5CA3ECB-AB8F-40C3-AEF4-C7C36D3E25C2}" type="datetime1">
              <a:rPr lang="en-US" smtClean="0"/>
              <a:pPr/>
              <a:t>6/21/2013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CE2607D-224D-4F77-BA67-555A7668BB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2362200"/>
            <a:ext cx="6477000" cy="3505200"/>
          </a:xfrm>
        </p:spPr>
        <p:txBody>
          <a:bodyPr>
            <a:normAutofit/>
          </a:bodyPr>
          <a:lstStyle/>
          <a:p>
            <a:pPr>
              <a:lnSpc>
                <a:spcPts val="5200"/>
              </a:lnSpc>
            </a:pPr>
            <a:r>
              <a:rPr lang="en-US" sz="8000" dirty="0" smtClean="0"/>
              <a:t/>
            </a:r>
            <a:br>
              <a:rPr lang="en-US" sz="8000" dirty="0" smtClean="0"/>
            </a:br>
            <a:r>
              <a:rPr lang="en-US" sz="8000" b="1" dirty="0" smtClean="0">
                <a:solidFill>
                  <a:schemeClr val="accent2">
                    <a:lumMod val="75000"/>
                  </a:schemeClr>
                </a:solidFill>
              </a:rPr>
              <a:t>district hbx:</a:t>
            </a:r>
            <a:r>
              <a:rPr lang="en-US" sz="9200" b="1" dirty="0" smtClean="0">
                <a:solidFill>
                  <a:srgbClr val="E2BA10"/>
                </a:solidFill>
              </a:rPr>
              <a:t/>
            </a:r>
            <a:br>
              <a:rPr lang="en-US" sz="9200" b="1" dirty="0" smtClean="0">
                <a:solidFill>
                  <a:srgbClr val="E2BA10"/>
                </a:solidFill>
              </a:rPr>
            </a:br>
            <a:r>
              <a:rPr lang="en-US" sz="6000" dirty="0" smtClean="0">
                <a:solidFill>
                  <a:schemeClr val="tx1"/>
                </a:solidFill>
                <a:latin typeface="+mn-lt"/>
              </a:rPr>
              <a:t>A capitol debate</a:t>
            </a:r>
            <a:r>
              <a:rPr lang="en-US" sz="5600" dirty="0" smtClean="0">
                <a:solidFill>
                  <a:schemeClr val="tx1"/>
                </a:solidFill>
                <a:latin typeface="+mn-lt"/>
              </a:rPr>
              <a:t/>
            </a:r>
            <a:br>
              <a:rPr lang="en-US" sz="5600" dirty="0" smtClean="0">
                <a:solidFill>
                  <a:schemeClr val="tx1"/>
                </a:solidFill>
                <a:latin typeface="+mn-lt"/>
              </a:rPr>
            </a:br>
            <a:endParaRPr lang="en-US" sz="5600" dirty="0">
              <a:solidFill>
                <a:schemeClr val="tx1"/>
              </a:solidFill>
            </a:endParaRPr>
          </a:p>
        </p:txBody>
      </p:sp>
      <p:sp>
        <p:nvSpPr>
          <p:cNvPr id="3" name="Subtitle 2"/>
          <p:cNvSpPr>
            <a:spLocks noGrp="1"/>
          </p:cNvSpPr>
          <p:nvPr>
            <p:ph type="subTitle" idx="1"/>
          </p:nvPr>
        </p:nvSpPr>
        <p:spPr/>
        <p:txBody>
          <a:bodyPr>
            <a:noAutofit/>
          </a:bodyPr>
          <a:lstStyle/>
          <a:p>
            <a:r>
              <a:rPr lang="en-US" sz="1800" dirty="0" smtClean="0">
                <a:latin typeface="Ebrima" pitchFamily="2" charset="0"/>
                <a:ea typeface="Ebrima" pitchFamily="2" charset="0"/>
                <a:cs typeface="Ebrima" pitchFamily="2" charset="0"/>
              </a:rPr>
              <a:t>Kim T. Le, Associate</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Nelson Mullins Riley &amp; Scarborough LLP</a:t>
            </a:r>
            <a:endParaRPr lang="en-US" sz="1800" dirty="0">
              <a:latin typeface="Ebrima" pitchFamily="2" charset="0"/>
              <a:ea typeface="Ebrima" pitchFamily="2" charset="0"/>
              <a:cs typeface="Ebrima" pitchFamily="2" charset="0"/>
            </a:endParaRP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7200" dirty="0" smtClean="0"/>
              <a:t>Brief overview</a:t>
            </a:r>
            <a:endParaRPr lang="en-US" sz="7200" dirty="0"/>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latin typeface="Ebrima" pitchFamily="2" charset="0"/>
                <a:ea typeface="Ebrima" pitchFamily="2" charset="0"/>
                <a:cs typeface="Ebrima" pitchFamily="2" charset="0"/>
              </a:rPr>
              <a:t>Background</a:t>
            </a:r>
            <a:endParaRPr lang="en-US" b="1" dirty="0">
              <a:latin typeface="Ebrima" pitchFamily="2" charset="0"/>
              <a:ea typeface="Ebrima" pitchFamily="2" charset="0"/>
              <a:cs typeface="Ebrima" pitchFamily="2" charset="0"/>
            </a:endParaRPr>
          </a:p>
        </p:txBody>
      </p:sp>
      <p:sp>
        <p:nvSpPr>
          <p:cNvPr id="3" name="Content Placeholder 2"/>
          <p:cNvSpPr>
            <a:spLocks noGrp="1"/>
          </p:cNvSpPr>
          <p:nvPr>
            <p:ph sz="quarter" idx="1"/>
          </p:nvPr>
        </p:nvSpPr>
        <p:spPr/>
        <p:txBody>
          <a:bodyPr>
            <a:noAutofit/>
          </a:bodyPr>
          <a:lstStyle/>
          <a:p>
            <a:pPr>
              <a:spcBef>
                <a:spcPts val="0"/>
              </a:spcBef>
              <a:spcAft>
                <a:spcPts val="1200"/>
              </a:spcAft>
            </a:pPr>
            <a:r>
              <a:rPr lang="en-US" sz="1800" dirty="0" smtClean="0">
                <a:latin typeface="Ebrima" pitchFamily="2" charset="0"/>
                <a:ea typeface="Ebrima" pitchFamily="2" charset="0"/>
                <a:cs typeface="Ebrima" pitchFamily="2" charset="0"/>
              </a:rPr>
              <a:t>To ensure the smooth and rapid implementation of health reform in the District, a Health Reform Implementation Committee (HRIC) was established by Mayor’s Order to oversee the execution of the federal Patient Protection and Affordable Care Act (ACA.</a:t>
            </a:r>
          </a:p>
          <a:p>
            <a:pPr>
              <a:spcBef>
                <a:spcPts val="0"/>
              </a:spcBef>
              <a:spcAft>
                <a:spcPts val="1200"/>
              </a:spcAft>
            </a:pPr>
            <a:r>
              <a:rPr lang="en-US" sz="1800" dirty="0" smtClean="0">
                <a:latin typeface="Ebrima" pitchFamily="2" charset="0"/>
                <a:ea typeface="Ebrima" pitchFamily="2" charset="0"/>
                <a:cs typeface="Ebrima" pitchFamily="2" charset="0"/>
              </a:rPr>
              <a:t>The DC Health Benefit Exchange Authority (HBX) was established to implement a healthcare exchange program that ensures access to quality, affordable healthcare for all DC residents.</a:t>
            </a:r>
          </a:p>
          <a:p>
            <a:pPr>
              <a:spcBef>
                <a:spcPts val="0"/>
              </a:spcBef>
              <a:spcAft>
                <a:spcPts val="1200"/>
              </a:spcAft>
            </a:pPr>
            <a:r>
              <a:rPr lang="en-US" sz="1800" dirty="0" smtClean="0">
                <a:latin typeface="Ebrima" pitchFamily="2" charset="0"/>
                <a:ea typeface="Ebrima" pitchFamily="2" charset="0"/>
                <a:cs typeface="Ebrima" pitchFamily="2" charset="0"/>
              </a:rPr>
              <a:t>In October 2012, the HBX Executive Board voted unanimously to create a </a:t>
            </a:r>
            <a:r>
              <a:rPr lang="en-US" sz="1800" u="sng" dirty="0" smtClean="0">
                <a:latin typeface="Ebrima" pitchFamily="2" charset="0"/>
                <a:ea typeface="Ebrima" pitchFamily="2" charset="0"/>
                <a:cs typeface="Ebrima" pitchFamily="2" charset="0"/>
              </a:rPr>
              <a:t>single marketplace</a:t>
            </a:r>
            <a:r>
              <a:rPr lang="en-US" sz="1800" dirty="0" smtClean="0">
                <a:latin typeface="Ebrima" pitchFamily="2" charset="0"/>
                <a:ea typeface="Ebrima" pitchFamily="2" charset="0"/>
                <a:cs typeface="Ebrima" pitchFamily="2" charset="0"/>
              </a:rPr>
              <a:t> for the sale of individual coverage and small group coverage. The Board took this action in order to increase: </a:t>
            </a:r>
          </a:p>
          <a:p>
            <a:pPr lvl="2">
              <a:spcBef>
                <a:spcPts val="0"/>
              </a:spcBef>
              <a:spcAft>
                <a:spcPts val="600"/>
              </a:spcAft>
            </a:pPr>
            <a:r>
              <a:rPr lang="en-US" sz="1800" dirty="0" smtClean="0">
                <a:latin typeface="Ebrima" pitchFamily="2" charset="0"/>
                <a:ea typeface="Ebrima" pitchFamily="2" charset="0"/>
                <a:cs typeface="Ebrima" pitchFamily="2" charset="0"/>
              </a:rPr>
              <a:t>Price competition and consumer choice, </a:t>
            </a:r>
          </a:p>
          <a:p>
            <a:pPr lvl="2">
              <a:spcBef>
                <a:spcPts val="0"/>
              </a:spcBef>
              <a:spcAft>
                <a:spcPts val="600"/>
              </a:spcAft>
            </a:pPr>
            <a:r>
              <a:rPr lang="en-US" sz="1800" dirty="0" smtClean="0">
                <a:latin typeface="Ebrima" pitchFamily="2" charset="0"/>
                <a:ea typeface="Ebrima" pitchFamily="2" charset="0"/>
                <a:cs typeface="Ebrima" pitchFamily="2" charset="0"/>
              </a:rPr>
              <a:t>Competition for customers amongst insurers, and </a:t>
            </a:r>
          </a:p>
          <a:p>
            <a:pPr lvl="2">
              <a:spcBef>
                <a:spcPts val="0"/>
              </a:spcBef>
              <a:spcAft>
                <a:spcPts val="600"/>
              </a:spcAft>
            </a:pPr>
            <a:r>
              <a:rPr lang="en-US" sz="1800" dirty="0" smtClean="0">
                <a:latin typeface="Ebrima" pitchFamily="2" charset="0"/>
                <a:ea typeface="Ebrima" pitchFamily="2" charset="0"/>
                <a:cs typeface="Ebrima" pitchFamily="2" charset="0"/>
              </a:rPr>
              <a:t>Efficiency, by reducing administrative costs. </a:t>
            </a:r>
          </a:p>
          <a:p>
            <a:pPr>
              <a:spcBef>
                <a:spcPts val="0"/>
              </a:spcBef>
              <a:spcAft>
                <a:spcPts val="600"/>
              </a:spcAft>
            </a:pPr>
            <a:endParaRPr lang="en-US" sz="1800" dirty="0" smtClean="0">
              <a:latin typeface="Ebrima" pitchFamily="2" charset="0"/>
              <a:ea typeface="Ebrima" pitchFamily="2" charset="0"/>
              <a:cs typeface="Ebrima" pitchFamily="2" charset="0"/>
            </a:endParaRPr>
          </a:p>
        </p:txBody>
      </p:sp>
      <p:sp>
        <p:nvSpPr>
          <p:cNvPr id="4" name="Slide Number Placeholder 3"/>
          <p:cNvSpPr>
            <a:spLocks noGrp="1"/>
          </p:cNvSpPr>
          <p:nvPr>
            <p:ph type="sldNum" sz="quarter" idx="12"/>
          </p:nvPr>
        </p:nvSpPr>
        <p:spPr/>
        <p:txBody>
          <a:bodyPr>
            <a:normAutofit fontScale="85000" lnSpcReduction="20000"/>
          </a:bodyPr>
          <a:lstStyle/>
          <a:p>
            <a:fld id="{BCE2607D-224D-4F77-BA67-555A7668BB6E}" type="slidenum">
              <a:rPr lang="en-US" smtClean="0"/>
              <a:pPr/>
              <a:t>3</a:t>
            </a:fld>
            <a:endParaRPr lang="en-US"/>
          </a:p>
        </p:txBody>
      </p:sp>
      <p:pic>
        <p:nvPicPr>
          <p:cNvPr id="1026" name="Picture 2" descr="C:\Users\ktl\AppData\Local\Microsoft\Windows\Temporary Internet Files\Content.IE5\I3N978S1\MM900288921[1].gif"/>
          <p:cNvPicPr>
            <a:picLocks noChangeAspect="1" noChangeArrowheads="1" noCrop="1"/>
          </p:cNvPicPr>
          <p:nvPr/>
        </p:nvPicPr>
        <p:blipFill>
          <a:blip r:embed="rId2" cstate="print"/>
          <a:srcRect/>
          <a:stretch>
            <a:fillRect/>
          </a:stretch>
        </p:blipFill>
        <p:spPr bwMode="auto">
          <a:xfrm>
            <a:off x="6934200" y="4572000"/>
            <a:ext cx="1600200" cy="1600200"/>
          </a:xfrm>
          <a:prstGeom prst="rect">
            <a:avLst/>
          </a:prstGeom>
          <a:noFill/>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Ebrima" pitchFamily="2" charset="0"/>
                <a:ea typeface="Ebrima" pitchFamily="2" charset="0"/>
                <a:cs typeface="Ebrima" pitchFamily="2" charset="0"/>
              </a:rPr>
              <a:t>Ensuring A Diverse Risk Pool</a:t>
            </a:r>
            <a:endParaRPr lang="en-US" b="1" dirty="0">
              <a:latin typeface="Ebrima" pitchFamily="2" charset="0"/>
              <a:ea typeface="Ebrima" pitchFamily="2" charset="0"/>
              <a:cs typeface="Ebrima" pitchFamily="2" charset="0"/>
            </a:endParaRPr>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1800" dirty="0" smtClean="0">
                <a:latin typeface="Ebrima" pitchFamily="2" charset="0"/>
                <a:ea typeface="Ebrima" pitchFamily="2" charset="0"/>
                <a:cs typeface="Ebrima" pitchFamily="2" charset="0"/>
              </a:rPr>
              <a:t>The District faces a </a:t>
            </a:r>
            <a:r>
              <a:rPr lang="en-US" sz="1800" u="sng" dirty="0" smtClean="0">
                <a:latin typeface="Ebrima" pitchFamily="2" charset="0"/>
                <a:ea typeface="Ebrima" pitchFamily="2" charset="0"/>
                <a:cs typeface="Ebrima" pitchFamily="2" charset="0"/>
              </a:rPr>
              <a:t>unique demographic challenge</a:t>
            </a:r>
            <a:r>
              <a:rPr lang="en-US" sz="1800" dirty="0" smtClean="0">
                <a:latin typeface="Ebrima" pitchFamily="2" charset="0"/>
                <a:ea typeface="Ebrima" pitchFamily="2" charset="0"/>
                <a:cs typeface="Ebrima" pitchFamily="2" charset="0"/>
              </a:rPr>
              <a:t> in guaranteeing the long-term viability of the HBX insurance marketplace. </a:t>
            </a:r>
          </a:p>
          <a:p>
            <a:pPr lvl="2"/>
            <a:r>
              <a:rPr lang="en-US" sz="1800" dirty="0" smtClean="0">
                <a:latin typeface="Ebrima" pitchFamily="2" charset="0"/>
                <a:ea typeface="Ebrima" pitchFamily="2" charset="0"/>
                <a:cs typeface="Ebrima" pitchFamily="2" charset="0"/>
              </a:rPr>
              <a:t>We have a relatively small population and a low level of uninsured. </a:t>
            </a:r>
          </a:p>
          <a:p>
            <a:pPr lvl="2"/>
            <a:r>
              <a:rPr lang="en-US" sz="1800" dirty="0" smtClean="0">
                <a:latin typeface="Ebrima" pitchFamily="2" charset="0"/>
                <a:ea typeface="Ebrima" pitchFamily="2" charset="0"/>
                <a:cs typeface="Ebrima" pitchFamily="2" charset="0"/>
              </a:rPr>
              <a:t>Of the approx. 42,000 uninsured District residents, 10,416 have incomes above 401% FPL; nearly half are “Young Invincibles” (18-34). </a:t>
            </a:r>
          </a:p>
          <a:p>
            <a:r>
              <a:rPr lang="en-US" sz="1800" dirty="0" smtClean="0">
                <a:latin typeface="Ebrima" pitchFamily="2" charset="0"/>
                <a:ea typeface="Ebrima" pitchFamily="2" charset="0"/>
                <a:cs typeface="Ebrima" pitchFamily="2" charset="0"/>
              </a:rPr>
              <a:t>One of the vital elements of establishing a sustainable and successful Exchange is </a:t>
            </a:r>
            <a:r>
              <a:rPr lang="en-US" sz="1800" u="sng" dirty="0" smtClean="0">
                <a:latin typeface="Ebrima" pitchFamily="2" charset="0"/>
                <a:ea typeface="Ebrima" pitchFamily="2" charset="0"/>
                <a:cs typeface="Ebrima" pitchFamily="2" charset="0"/>
              </a:rPr>
              <a:t>a sizable and diverse pool of participants</a:t>
            </a:r>
            <a:r>
              <a:rPr lang="en-US" sz="1800" dirty="0" smtClean="0">
                <a:latin typeface="Ebrima" pitchFamily="2" charset="0"/>
                <a:ea typeface="Ebrima" pitchFamily="2" charset="0"/>
                <a:cs typeface="Ebrima" pitchFamily="2" charset="0"/>
              </a:rPr>
              <a:t>. </a:t>
            </a:r>
          </a:p>
          <a:p>
            <a:r>
              <a:rPr lang="en-US" sz="1800" dirty="0" smtClean="0">
                <a:latin typeface="Ebrima" pitchFamily="2" charset="0"/>
                <a:ea typeface="Ebrima" pitchFamily="2" charset="0"/>
                <a:cs typeface="Ebrima" pitchFamily="2" charset="0"/>
              </a:rPr>
              <a:t>With such a small market of subsidy-eligible uninsureds, it is vital for the HBX to capture this low-risk population.</a:t>
            </a:r>
          </a:p>
          <a:p>
            <a:r>
              <a:rPr lang="en-US" sz="1800" dirty="0" smtClean="0">
                <a:latin typeface="Ebrima" pitchFamily="2" charset="0"/>
                <a:ea typeface="Ebrima" pitchFamily="2" charset="0"/>
                <a:cs typeface="Ebrima" pitchFamily="2" charset="0"/>
              </a:rPr>
              <a:t>Consolidating small group and individual health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insurance markets under the HBX virtually assures a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robust and diverse risk pool, in addition to the critical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mass needed to sustain the HBX financially.</a:t>
            </a:r>
          </a:p>
          <a:p>
            <a:endParaRPr lang="en-US" sz="1800" dirty="0" smtClean="0">
              <a:latin typeface="Ebrima" pitchFamily="2" charset="0"/>
              <a:ea typeface="Ebrima" pitchFamily="2" charset="0"/>
              <a:cs typeface="Ebrima" pitchFamily="2" charset="0"/>
            </a:endParaRPr>
          </a:p>
        </p:txBody>
      </p:sp>
      <p:sp>
        <p:nvSpPr>
          <p:cNvPr id="4" name="Slide Number Placeholder 3"/>
          <p:cNvSpPr>
            <a:spLocks noGrp="1"/>
          </p:cNvSpPr>
          <p:nvPr>
            <p:ph type="sldNum" sz="quarter" idx="12"/>
          </p:nvPr>
        </p:nvSpPr>
        <p:spPr/>
        <p:txBody>
          <a:bodyPr>
            <a:normAutofit fontScale="85000" lnSpcReduction="20000"/>
          </a:bodyPr>
          <a:lstStyle/>
          <a:p>
            <a:fld id="{BCE2607D-224D-4F77-BA67-555A7668BB6E}" type="slidenum">
              <a:rPr lang="en-US" smtClean="0"/>
              <a:pPr/>
              <a:t>4</a:t>
            </a:fld>
            <a:endParaRPr lang="en-US"/>
          </a:p>
        </p:txBody>
      </p:sp>
      <p:pic>
        <p:nvPicPr>
          <p:cNvPr id="2051" name="Picture 3" descr="C:\Users\ktl\AppData\Local\Microsoft\Windows\Temporary Internet Files\Content.IE5\HBUTM6CR\MC900232144[1].wmf"/>
          <p:cNvPicPr>
            <a:picLocks noChangeAspect="1" noChangeArrowheads="1"/>
          </p:cNvPicPr>
          <p:nvPr/>
        </p:nvPicPr>
        <p:blipFill>
          <a:blip r:embed="rId2" cstate="print"/>
          <a:srcRect/>
          <a:stretch>
            <a:fillRect/>
          </a:stretch>
        </p:blipFill>
        <p:spPr bwMode="auto">
          <a:xfrm>
            <a:off x="6477000" y="4191000"/>
            <a:ext cx="2057400" cy="2237767"/>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The mandate</a:t>
            </a:r>
            <a:endParaRPr lang="en-US" sz="7200" dirty="0"/>
          </a:p>
        </p:txBody>
      </p:sp>
    </p:spTree>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latin typeface="Ebrima" pitchFamily="2" charset="0"/>
                <a:ea typeface="Ebrima" pitchFamily="2" charset="0"/>
                <a:cs typeface="Ebrima" pitchFamily="2" charset="0"/>
              </a:rPr>
              <a:t>Private Market Closed</a:t>
            </a:r>
            <a:endParaRPr lang="en-US" dirty="0"/>
          </a:p>
        </p:txBody>
      </p:sp>
      <p:sp>
        <p:nvSpPr>
          <p:cNvPr id="4" name="Content Placeholder 3"/>
          <p:cNvSpPr>
            <a:spLocks noGrp="1"/>
          </p:cNvSpPr>
          <p:nvPr>
            <p:ph sz="quarter" idx="1"/>
          </p:nvPr>
        </p:nvSpPr>
        <p:spPr>
          <a:xfrm>
            <a:off x="2743200" y="1752600"/>
            <a:ext cx="6019800" cy="4419600"/>
          </a:xfrm>
        </p:spPr>
        <p:txBody>
          <a:bodyPr>
            <a:noAutofit/>
          </a:bodyPr>
          <a:lstStyle/>
          <a:p>
            <a:pPr>
              <a:spcBef>
                <a:spcPts val="0"/>
              </a:spcBef>
              <a:spcAft>
                <a:spcPts val="1200"/>
              </a:spcAft>
            </a:pPr>
            <a:r>
              <a:rPr lang="en-US" sz="1800" dirty="0" smtClean="0">
                <a:latin typeface="Ebrima" pitchFamily="2" charset="0"/>
                <a:ea typeface="Ebrima" pitchFamily="2" charset="0"/>
                <a:cs typeface="Ebrima" pitchFamily="2" charset="0"/>
              </a:rPr>
              <a:t>On June 04, 2013, the D.C. Council passed temporary stop-gap legislation—the "Better Prices, Better Quality, Better Choices for Health Coverage Amendment"—requiring small businesses to purchase health insurance through the HBX.</a:t>
            </a:r>
          </a:p>
          <a:p>
            <a:pPr>
              <a:spcBef>
                <a:spcPts val="0"/>
              </a:spcBef>
              <a:spcAft>
                <a:spcPts val="1200"/>
              </a:spcAft>
            </a:pPr>
            <a:r>
              <a:rPr lang="en-US" sz="1800" dirty="0" smtClean="0">
                <a:latin typeface="Ebrima" pitchFamily="2" charset="0"/>
                <a:ea typeface="Ebrima" pitchFamily="2" charset="0"/>
                <a:cs typeface="Ebrima" pitchFamily="2" charset="0"/>
              </a:rPr>
              <a:t>More technically, the Amendment modifies the HBX Establishment Act (D.C. Code Title 31, Section 3171.01) to require all insurance carriers offering individual or small group benefit plans to offer such plans </a:t>
            </a:r>
            <a:r>
              <a:rPr lang="en-US" sz="1800" u="sng" dirty="0" smtClean="0">
                <a:latin typeface="Ebrima" pitchFamily="2" charset="0"/>
                <a:ea typeface="Ebrima" pitchFamily="2" charset="0"/>
                <a:cs typeface="Ebrima" pitchFamily="2" charset="0"/>
              </a:rPr>
              <a:t>solely through the HBX</a:t>
            </a:r>
            <a:r>
              <a:rPr lang="en-US" sz="1800" dirty="0" smtClean="0">
                <a:latin typeface="Ebrima" pitchFamily="2" charset="0"/>
                <a:ea typeface="Ebrima" pitchFamily="2" charset="0"/>
                <a:cs typeface="Ebrima" pitchFamily="2" charset="0"/>
              </a:rPr>
              <a:t>—eliminating the private market. </a:t>
            </a:r>
          </a:p>
          <a:p>
            <a:pPr>
              <a:spcBef>
                <a:spcPts val="0"/>
              </a:spcBef>
              <a:spcAft>
                <a:spcPts val="1200"/>
              </a:spcAft>
            </a:pPr>
            <a:r>
              <a:rPr lang="en-US" sz="1800" dirty="0" smtClean="0">
                <a:latin typeface="Ebrima" pitchFamily="2" charset="0"/>
                <a:ea typeface="Ebrima" pitchFamily="2" charset="0"/>
                <a:cs typeface="Ebrima" pitchFamily="2" charset="0"/>
              </a:rPr>
              <a:t>The stop-gap legislation will expire in October 2014. Next spring, the Council will put forth a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permanent bill—at which time, the</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mandate debate will likely reemerge.</a:t>
            </a:r>
          </a:p>
        </p:txBody>
      </p:sp>
      <p:sp>
        <p:nvSpPr>
          <p:cNvPr id="5" name="Text Placeholder 4"/>
          <p:cNvSpPr>
            <a:spLocks noGrp="1"/>
          </p:cNvSpPr>
          <p:nvPr>
            <p:ph type="body" idx="2"/>
          </p:nvPr>
        </p:nvSpPr>
        <p:spPr>
          <a:xfrm>
            <a:off x="609600" y="1752600"/>
            <a:ext cx="2133600" cy="4343400"/>
          </a:xfrm>
        </p:spPr>
        <p:txBody>
          <a:bodyPr>
            <a:noAutofit/>
          </a:bodyPr>
          <a:lstStyle/>
          <a:p>
            <a:pPr>
              <a:lnSpc>
                <a:spcPts val="2400"/>
              </a:lnSpc>
              <a:spcBef>
                <a:spcPts val="0"/>
              </a:spcBef>
              <a:spcAft>
                <a:spcPts val="0"/>
              </a:spcAft>
            </a:pPr>
            <a:r>
              <a:rPr lang="en-US" dirty="0" smtClean="0">
                <a:latin typeface="Cambria Math" pitchFamily="18" charset="0"/>
                <a:ea typeface="Cambria Math" pitchFamily="18" charset="0"/>
              </a:rPr>
              <a:t>Representatives from the insurance industry pressed the D.C. Council to delay the HBX mandate, but Exchange officials and health care advocates prevailed on Council members to leave the 2015 mandate in place.</a:t>
            </a:r>
            <a:endParaRPr lang="en-US" dirty="0" smtClean="0">
              <a:solidFill>
                <a:schemeClr val="bg1"/>
              </a:solidFill>
              <a:latin typeface="Cambria Math" pitchFamily="18" charset="0"/>
              <a:ea typeface="Cambria Math" pitchFamily="18" charset="0"/>
            </a:endParaRPr>
          </a:p>
        </p:txBody>
      </p:sp>
      <p:sp>
        <p:nvSpPr>
          <p:cNvPr id="6" name="Slide Number Placeholder 5"/>
          <p:cNvSpPr>
            <a:spLocks noGrp="1"/>
          </p:cNvSpPr>
          <p:nvPr>
            <p:ph type="sldNum" sz="quarter" idx="12"/>
          </p:nvPr>
        </p:nvSpPr>
        <p:spPr/>
        <p:txBody>
          <a:bodyPr>
            <a:normAutofit fontScale="85000" lnSpcReduction="20000"/>
          </a:bodyPr>
          <a:lstStyle/>
          <a:p>
            <a:fld id="{BCE2607D-224D-4F77-BA67-555A7668BB6E}" type="slidenum">
              <a:rPr lang="en-US" smtClean="0"/>
              <a:pPr/>
              <a:t>6</a:t>
            </a:fld>
            <a:endParaRPr lang="en-US"/>
          </a:p>
        </p:txBody>
      </p:sp>
      <p:pic>
        <p:nvPicPr>
          <p:cNvPr id="3074" name="Picture 2" descr="C:\Users\ktl\AppData\Local\Microsoft\Windows\Temporary Internet Files\Content.IE5\HBUTM6CR\MC900441574[1].wmf"/>
          <p:cNvPicPr>
            <a:picLocks noChangeAspect="1" noChangeArrowheads="1"/>
          </p:cNvPicPr>
          <p:nvPr/>
        </p:nvPicPr>
        <p:blipFill>
          <a:blip r:embed="rId2" cstate="print"/>
          <a:srcRect/>
          <a:stretch>
            <a:fillRect/>
          </a:stretch>
        </p:blipFill>
        <p:spPr bwMode="auto">
          <a:xfrm>
            <a:off x="7086600" y="5257800"/>
            <a:ext cx="1766085" cy="1371599"/>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Ebrima" pitchFamily="2" charset="0"/>
                <a:ea typeface="Ebrima" pitchFamily="2" charset="0"/>
                <a:cs typeface="Ebrima" pitchFamily="2" charset="0"/>
              </a:rPr>
              <a:t>Consumer Protections</a:t>
            </a:r>
            <a:endParaRPr lang="en-US" b="1" dirty="0">
              <a:latin typeface="Ebrima" pitchFamily="2" charset="0"/>
              <a:ea typeface="Ebrima" pitchFamily="2" charset="0"/>
              <a:cs typeface="Ebrima" pitchFamily="2" charset="0"/>
            </a:endParaRPr>
          </a:p>
        </p:txBody>
      </p:sp>
      <p:sp>
        <p:nvSpPr>
          <p:cNvPr id="3" name="Content Placeholder 2"/>
          <p:cNvSpPr>
            <a:spLocks noGrp="1"/>
          </p:cNvSpPr>
          <p:nvPr>
            <p:ph sz="quarter" idx="1"/>
          </p:nvPr>
        </p:nvSpPr>
        <p:spPr/>
        <p:txBody>
          <a:bodyPr>
            <a:noAutofit/>
          </a:bodyPr>
          <a:lstStyle/>
          <a:p>
            <a:pPr>
              <a:buFont typeface="Wingdings" pitchFamily="2" charset="2"/>
              <a:buChar char="q"/>
            </a:pPr>
            <a:r>
              <a:rPr lang="en-US" sz="1800" dirty="0" smtClean="0">
                <a:latin typeface="Ebrima" pitchFamily="2" charset="0"/>
                <a:ea typeface="Ebrima" pitchFamily="2" charset="0"/>
                <a:cs typeface="Ebrima" pitchFamily="2" charset="0"/>
              </a:rPr>
              <a:t>Supporters of the HBX mandate point out that state-run unified markets are critical in smaller states, where fragmentation in the markets can lead to less transparency, higher premiums, and difficulty ensuring regulatory oversight.</a:t>
            </a:r>
          </a:p>
          <a:p>
            <a:pPr>
              <a:buFont typeface="Wingdings" pitchFamily="2" charset="2"/>
              <a:buChar char="q"/>
            </a:pPr>
            <a:r>
              <a:rPr lang="en-US" sz="1800" dirty="0" smtClean="0">
                <a:latin typeface="Ebrima" pitchFamily="2" charset="0"/>
                <a:ea typeface="Ebrima" pitchFamily="2" charset="0"/>
                <a:cs typeface="Ebrima" pitchFamily="2" charset="0"/>
              </a:rPr>
              <a:t>The Council's stop-gap Amendment includes the following protections:</a:t>
            </a:r>
          </a:p>
          <a:p>
            <a:pPr lvl="1"/>
            <a:r>
              <a:rPr lang="en-US" sz="1600" u="sng" dirty="0" smtClean="0">
                <a:latin typeface="Ebrima" pitchFamily="2" charset="0"/>
                <a:ea typeface="Ebrima" pitchFamily="2" charset="0"/>
                <a:cs typeface="Ebrima" pitchFamily="2" charset="0"/>
              </a:rPr>
              <a:t>Standardized Plans</a:t>
            </a:r>
            <a:r>
              <a:rPr lang="en-US" sz="1600" dirty="0" smtClean="0">
                <a:latin typeface="Ebrima" pitchFamily="2" charset="0"/>
                <a:ea typeface="Ebrima" pitchFamily="2" charset="0"/>
                <a:cs typeface="Ebrima" pitchFamily="2" charset="0"/>
              </a:rPr>
              <a:t>: Requires insurers to offer one or more standardized health plan in each metal level to allow for an "apples-to-apples" shopping experience.</a:t>
            </a:r>
          </a:p>
          <a:p>
            <a:pPr lvl="1"/>
            <a:r>
              <a:rPr lang="en-US" sz="1600" u="sng" dirty="0" smtClean="0">
                <a:latin typeface="Ebrima" pitchFamily="2" charset="0"/>
                <a:ea typeface="Ebrima" pitchFamily="2" charset="0"/>
                <a:cs typeface="Ebrima" pitchFamily="2" charset="0"/>
              </a:rPr>
              <a:t>Meaningful Difference</a:t>
            </a:r>
            <a:r>
              <a:rPr lang="en-US" sz="1600" dirty="0" smtClean="0">
                <a:latin typeface="Ebrima" pitchFamily="2" charset="0"/>
                <a:ea typeface="Ebrima" pitchFamily="2" charset="0"/>
                <a:cs typeface="Ebrima" pitchFamily="2" charset="0"/>
              </a:rPr>
              <a:t>: Requires qualified health plans offered by a single insurer to be meaningfully different from one another to protect consumers from being confused or overwhelmed by a flood of "look-alike" policies.</a:t>
            </a:r>
          </a:p>
          <a:p>
            <a:pPr lvl="1"/>
            <a:r>
              <a:rPr lang="en-US" sz="1600" u="sng" dirty="0" smtClean="0">
                <a:latin typeface="Ebrima" pitchFamily="2" charset="0"/>
                <a:ea typeface="Ebrima" pitchFamily="2" charset="0"/>
                <a:cs typeface="Ebrima" pitchFamily="2" charset="0"/>
              </a:rPr>
              <a:t>Mental Health and Addiction Parity</a:t>
            </a:r>
            <a:r>
              <a:rPr lang="en-US" sz="1600" dirty="0" smtClean="0">
                <a:latin typeface="Ebrima" pitchFamily="2" charset="0"/>
                <a:ea typeface="Ebrima" pitchFamily="2" charset="0"/>
                <a:cs typeface="Ebrima" pitchFamily="2" charset="0"/>
              </a:rPr>
              <a:t>: Ensures that treatment for mental health and/or substance abuse is on par with medical benefits.</a:t>
            </a:r>
          </a:p>
          <a:p>
            <a:pPr lvl="1"/>
            <a:r>
              <a:rPr lang="en-US" sz="1600" u="sng" dirty="0" smtClean="0">
                <a:latin typeface="Ebrima" pitchFamily="2" charset="0"/>
                <a:ea typeface="Ebrima" pitchFamily="2" charset="0"/>
                <a:cs typeface="Ebrima" pitchFamily="2" charset="0"/>
              </a:rPr>
              <a:t>Assuring Maximum Plan Choice</a:t>
            </a:r>
            <a:r>
              <a:rPr lang="en-US" sz="1600" dirty="0" smtClean="0">
                <a:latin typeface="Ebrima" pitchFamily="2" charset="0"/>
                <a:ea typeface="Ebrima" pitchFamily="2" charset="0"/>
                <a:cs typeface="Ebrima" pitchFamily="2" charset="0"/>
              </a:rPr>
              <a:t>: The HBX will not limit the number of qualified health plans offered for purchase.</a:t>
            </a:r>
          </a:p>
          <a:p>
            <a:pPr lvl="1"/>
            <a:r>
              <a:rPr lang="en-US" sz="1600" u="sng" dirty="0" smtClean="0">
                <a:latin typeface="Ebrima" pitchFamily="2" charset="0"/>
                <a:ea typeface="Ebrima" pitchFamily="2" charset="0"/>
                <a:cs typeface="Ebrima" pitchFamily="2" charset="0"/>
              </a:rPr>
              <a:t>Coverage of Essential Health Benefits</a:t>
            </a:r>
            <a:r>
              <a:rPr lang="en-US" sz="1600" dirty="0" smtClean="0">
                <a:latin typeface="Ebrima" pitchFamily="2" charset="0"/>
                <a:ea typeface="Ebrima" pitchFamily="2" charset="0"/>
                <a:cs typeface="Ebrima" pitchFamily="2" charset="0"/>
              </a:rPr>
              <a:t>: All qualified health plans must include the defined essential health benefits package with no substitutions.</a:t>
            </a:r>
          </a:p>
          <a:p>
            <a:pPr lvl="1"/>
            <a:endParaRPr lang="en-US" sz="1600" dirty="0" smtClean="0">
              <a:latin typeface="Ebrima" pitchFamily="2" charset="0"/>
              <a:ea typeface="Ebrima" pitchFamily="2" charset="0"/>
              <a:cs typeface="Ebrima" pitchFamily="2" charset="0"/>
            </a:endParaRPr>
          </a:p>
          <a:p>
            <a:endParaRPr lang="en-US" sz="1800" dirty="0" smtClean="0">
              <a:latin typeface="Ebrima" pitchFamily="2" charset="0"/>
              <a:ea typeface="Ebrima" pitchFamily="2" charset="0"/>
              <a:cs typeface="Ebrima" pitchFamily="2" charset="0"/>
            </a:endParaRPr>
          </a:p>
          <a:p>
            <a:endParaRPr lang="en-US" sz="1800" dirty="0" smtClean="0">
              <a:latin typeface="Ebrima" pitchFamily="2" charset="0"/>
              <a:ea typeface="Ebrima" pitchFamily="2" charset="0"/>
              <a:cs typeface="Ebrima" pitchFamily="2" charset="0"/>
            </a:endParaRPr>
          </a:p>
        </p:txBody>
      </p:sp>
      <p:sp>
        <p:nvSpPr>
          <p:cNvPr id="4" name="Slide Number Placeholder 3"/>
          <p:cNvSpPr>
            <a:spLocks noGrp="1"/>
          </p:cNvSpPr>
          <p:nvPr>
            <p:ph type="sldNum" sz="quarter" idx="12"/>
          </p:nvPr>
        </p:nvSpPr>
        <p:spPr/>
        <p:txBody>
          <a:bodyPr>
            <a:normAutofit fontScale="85000" lnSpcReduction="20000"/>
          </a:bodyPr>
          <a:lstStyle/>
          <a:p>
            <a:fld id="{BCE2607D-224D-4F77-BA67-555A7668BB6E}" type="slidenum">
              <a:rPr lang="en-US" smtClean="0"/>
              <a:pPr/>
              <a:t>7</a:t>
            </a:fld>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295400" y="2209800"/>
            <a:ext cx="7315200" cy="4114800"/>
          </a:xfrm>
        </p:spPr>
        <p:txBody>
          <a:bodyPr>
            <a:normAutofit/>
          </a:bodyPr>
          <a:lstStyle/>
          <a:p>
            <a:pPr>
              <a:lnSpc>
                <a:spcPct val="120000"/>
              </a:lnSpc>
              <a:spcBef>
                <a:spcPts val="0"/>
              </a:spcBef>
              <a:spcAft>
                <a:spcPts val="600"/>
              </a:spcAft>
            </a:pPr>
            <a:endParaRPr lang="en-US" sz="2400" dirty="0" smtClean="0"/>
          </a:p>
          <a:p>
            <a:pPr>
              <a:spcBef>
                <a:spcPts val="0"/>
              </a:spcBef>
              <a:buFont typeface="Wingdings" pitchFamily="2" charset="2"/>
              <a:buChar char="q"/>
            </a:pPr>
            <a:r>
              <a:rPr lang="en-US" sz="2400" dirty="0" smtClean="0"/>
              <a:t> JANUARY 2014</a:t>
            </a:r>
          </a:p>
          <a:p>
            <a:pPr lvl="1">
              <a:lnSpc>
                <a:spcPct val="120000"/>
              </a:lnSpc>
              <a:spcBef>
                <a:spcPts val="0"/>
              </a:spcBef>
              <a:buFont typeface="Wingdings" pitchFamily="2" charset="2"/>
              <a:buChar char="q"/>
            </a:pPr>
            <a:r>
              <a:rPr lang="en-US" sz="2200" dirty="0" smtClean="0"/>
              <a:t>Individual plans that begin on/after Jan. 01, 2014</a:t>
            </a:r>
          </a:p>
          <a:p>
            <a:pPr lvl="1">
              <a:spcBef>
                <a:spcPts val="0"/>
              </a:spcBef>
              <a:spcAft>
                <a:spcPts val="600"/>
              </a:spcAft>
              <a:buFont typeface="Wingdings" pitchFamily="2" charset="2"/>
              <a:buChar char="q"/>
            </a:pPr>
            <a:r>
              <a:rPr lang="en-US" sz="2200" dirty="0" smtClean="0"/>
              <a:t>Small groups that are uninsured as of Dec. 31, 2013 (insured small groups may offer/renew plans for CY2014)</a:t>
            </a:r>
          </a:p>
          <a:p>
            <a:pPr>
              <a:spcBef>
                <a:spcPts val="0"/>
              </a:spcBef>
              <a:buFont typeface="Wingdings" pitchFamily="2" charset="2"/>
              <a:buChar char="q"/>
            </a:pPr>
            <a:r>
              <a:rPr lang="en-US" sz="2400" dirty="0" smtClean="0"/>
              <a:t> JANUARY 2015</a:t>
            </a:r>
          </a:p>
          <a:p>
            <a:pPr lvl="1">
              <a:spcBef>
                <a:spcPts val="0"/>
              </a:spcBef>
              <a:buFont typeface="Wingdings" pitchFamily="2" charset="2"/>
              <a:buChar char="q"/>
            </a:pPr>
            <a:r>
              <a:rPr lang="en-US" sz="2200" dirty="0" smtClean="0"/>
              <a:t>On or after Jan. 01, 2015, all small groups plans </a:t>
            </a:r>
            <a:r>
              <a:rPr lang="en-US" sz="2200" u="sng" dirty="0" smtClean="0"/>
              <a:t>must</a:t>
            </a:r>
            <a:r>
              <a:rPr lang="en-US" sz="2200" dirty="0" smtClean="0"/>
              <a:t> be offered/renewed through the HBX. </a:t>
            </a:r>
            <a:endParaRPr lang="en-US" sz="2200" dirty="0"/>
          </a:p>
        </p:txBody>
      </p:sp>
      <p:sp>
        <p:nvSpPr>
          <p:cNvPr id="4" name="Title 3"/>
          <p:cNvSpPr>
            <a:spLocks noGrp="1"/>
          </p:cNvSpPr>
          <p:nvPr>
            <p:ph type="title"/>
          </p:nvPr>
        </p:nvSpPr>
        <p:spPr/>
        <p:txBody>
          <a:bodyPr/>
          <a:lstStyle/>
          <a:p>
            <a:r>
              <a:rPr lang="en-US" dirty="0" smtClean="0"/>
              <a:t>TRANSITION TIMELINE</a:t>
            </a:r>
            <a:endParaRPr lang="en-US" dirty="0"/>
          </a:p>
        </p:txBody>
      </p:sp>
      <p:sp>
        <p:nvSpPr>
          <p:cNvPr id="6" name="Slide Number Placeholder 5"/>
          <p:cNvSpPr>
            <a:spLocks noGrp="1"/>
          </p:cNvSpPr>
          <p:nvPr>
            <p:ph type="sldNum" sz="quarter" idx="11"/>
          </p:nvPr>
        </p:nvSpPr>
        <p:spPr/>
        <p:txBody>
          <a:bodyPr/>
          <a:lstStyle/>
          <a:p>
            <a:fld id="{BCE2607D-224D-4F77-BA67-555A7668BB6E}" type="slidenum">
              <a:rPr lang="en-US" smtClean="0"/>
              <a:pPr/>
              <a:t>8</a:t>
            </a:fld>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latin typeface="Ebrima" pitchFamily="2" charset="0"/>
                <a:ea typeface="Ebrima" pitchFamily="2" charset="0"/>
                <a:cs typeface="Ebrima" pitchFamily="2" charset="0"/>
              </a:rPr>
              <a:t>Future Considerations</a:t>
            </a:r>
            <a:endParaRPr lang="en-US" b="1" dirty="0">
              <a:latin typeface="Ebrima" pitchFamily="2" charset="0"/>
              <a:ea typeface="Ebrima" pitchFamily="2" charset="0"/>
              <a:cs typeface="Ebrima" pitchFamily="2" charset="0"/>
            </a:endParaRPr>
          </a:p>
        </p:txBody>
      </p:sp>
      <p:sp>
        <p:nvSpPr>
          <p:cNvPr id="3" name="Content Placeholder 2"/>
          <p:cNvSpPr>
            <a:spLocks noGrp="1"/>
          </p:cNvSpPr>
          <p:nvPr>
            <p:ph sz="quarter" idx="1"/>
          </p:nvPr>
        </p:nvSpPr>
        <p:spPr>
          <a:xfrm>
            <a:off x="612648" y="1600200"/>
            <a:ext cx="8226552" cy="4495800"/>
          </a:xfrm>
        </p:spPr>
        <p:txBody>
          <a:bodyPr>
            <a:noAutofit/>
          </a:bodyPr>
          <a:lstStyle/>
          <a:p>
            <a:pPr>
              <a:spcBef>
                <a:spcPts val="0"/>
              </a:spcBef>
              <a:spcAft>
                <a:spcPts val="200"/>
              </a:spcAft>
            </a:pPr>
            <a:r>
              <a:rPr lang="en-US" sz="1800" u="sng" dirty="0" smtClean="0">
                <a:latin typeface="Ebrima" pitchFamily="2" charset="0"/>
                <a:ea typeface="Ebrima" pitchFamily="2" charset="0"/>
                <a:cs typeface="Ebrima" pitchFamily="2" charset="0"/>
              </a:rPr>
              <a:t>Delay the HBX Mandate</a:t>
            </a:r>
            <a:r>
              <a:rPr lang="en-US" sz="1800" dirty="0" smtClean="0">
                <a:latin typeface="Ebrima" pitchFamily="2" charset="0"/>
                <a:ea typeface="Ebrima" pitchFamily="2" charset="0"/>
                <a:cs typeface="Ebrima" pitchFamily="2" charset="0"/>
              </a:rPr>
              <a:t>:  D.C. Health Committee Chair, Yvette Alexander, supports delaying the imposition of the HBX mandate until 2016.</a:t>
            </a:r>
          </a:p>
          <a:p>
            <a:pPr lvl="2">
              <a:spcBef>
                <a:spcPts val="0"/>
              </a:spcBef>
              <a:spcAft>
                <a:spcPts val="200"/>
              </a:spcAft>
            </a:pPr>
            <a:r>
              <a:rPr lang="en-US" sz="1800" dirty="0" smtClean="0">
                <a:latin typeface="Ebrima" pitchFamily="2" charset="0"/>
                <a:ea typeface="Ebrima" pitchFamily="2" charset="0"/>
                <a:cs typeface="Ebrima" pitchFamily="2" charset="0"/>
              </a:rPr>
              <a:t>Her amendment, if adopted by the Council, would allow businesses to evaluate whether the exchange offers better options, or lower prices.</a:t>
            </a:r>
          </a:p>
          <a:p>
            <a:pPr lvl="2">
              <a:spcBef>
                <a:spcPts val="0"/>
              </a:spcBef>
              <a:spcAft>
                <a:spcPts val="1200"/>
              </a:spcAft>
            </a:pPr>
            <a:r>
              <a:rPr lang="en-US" sz="1800" dirty="0" smtClean="0">
                <a:latin typeface="Ebrima" pitchFamily="2" charset="0"/>
                <a:ea typeface="Ebrima" pitchFamily="2" charset="0"/>
                <a:cs typeface="Ebrima" pitchFamily="2" charset="0"/>
              </a:rPr>
              <a:t>Opponents insist that such a delay would be "devastating" to the HBX.</a:t>
            </a:r>
          </a:p>
          <a:p>
            <a:r>
              <a:rPr lang="en-US" sz="1800" u="sng" dirty="0" smtClean="0">
                <a:latin typeface="Ebrima" pitchFamily="2" charset="0"/>
                <a:ea typeface="Ebrima" pitchFamily="2" charset="0"/>
                <a:cs typeface="Ebrima" pitchFamily="2" charset="0"/>
              </a:rPr>
              <a:t>Redefine "Small Group" as &lt;100</a:t>
            </a:r>
            <a:r>
              <a:rPr lang="en-US" sz="1800" dirty="0" smtClean="0">
                <a:latin typeface="Ebrima" pitchFamily="2" charset="0"/>
                <a:ea typeface="Ebrima" pitchFamily="2" charset="0"/>
                <a:cs typeface="Ebrima" pitchFamily="2" charset="0"/>
              </a:rPr>
              <a:t>: Small group is currently defined as &lt;50 employees. Though the stop-gap Amendment does not address redefining small group as &lt;100, the HRIC Insurance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Subcommittee has recommended  such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redefinition (April 2012 Report), projecting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decreased premiums for the individual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market (-4.2%) and a relatively small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increase for groups (+2.8% compared to a </a:t>
            </a:r>
            <a:br>
              <a:rPr lang="en-US" sz="1800" dirty="0" smtClean="0">
                <a:latin typeface="Ebrima" pitchFamily="2" charset="0"/>
                <a:ea typeface="Ebrima" pitchFamily="2" charset="0"/>
                <a:cs typeface="Ebrima" pitchFamily="2" charset="0"/>
              </a:rPr>
            </a:br>
            <a:r>
              <a:rPr lang="en-US" sz="1800" dirty="0" smtClean="0">
                <a:latin typeface="Ebrima" pitchFamily="2" charset="0"/>
                <a:ea typeface="Ebrima" pitchFamily="2" charset="0"/>
                <a:cs typeface="Ebrima" pitchFamily="2" charset="0"/>
              </a:rPr>
              <a:t>+3.6% increase).</a:t>
            </a:r>
          </a:p>
          <a:p>
            <a:pPr lvl="2">
              <a:buNone/>
            </a:pPr>
            <a:r>
              <a:rPr lang="en-US" sz="1150" dirty="0" smtClean="0">
                <a:latin typeface="Ebrima" pitchFamily="2" charset="0"/>
                <a:ea typeface="Ebrima" pitchFamily="2" charset="0"/>
                <a:cs typeface="Ebrima" pitchFamily="2" charset="0"/>
              </a:rPr>
              <a:t> </a:t>
            </a:r>
          </a:p>
        </p:txBody>
      </p:sp>
      <p:sp>
        <p:nvSpPr>
          <p:cNvPr id="4" name="Slide Number Placeholder 3"/>
          <p:cNvSpPr>
            <a:spLocks noGrp="1"/>
          </p:cNvSpPr>
          <p:nvPr>
            <p:ph type="sldNum" sz="quarter" idx="12"/>
          </p:nvPr>
        </p:nvSpPr>
        <p:spPr/>
        <p:txBody>
          <a:bodyPr>
            <a:normAutofit fontScale="85000" lnSpcReduction="20000"/>
          </a:bodyPr>
          <a:lstStyle/>
          <a:p>
            <a:fld id="{BCE2607D-224D-4F77-BA67-555A7668BB6E}" type="slidenum">
              <a:rPr lang="en-US" smtClean="0"/>
              <a:pPr/>
              <a:t>9</a:t>
            </a:fld>
            <a:endParaRPr lang="en-US"/>
          </a:p>
        </p:txBody>
      </p:sp>
      <p:pic>
        <p:nvPicPr>
          <p:cNvPr id="7" name="Picture 6" descr="robert-mankoff-i-say-it-s-government-mandated-broccoli-and-i-say-the-hell-with-it-new-yorker-cartoon.jpg"/>
          <p:cNvPicPr>
            <a:picLocks noChangeAspect="1"/>
          </p:cNvPicPr>
          <p:nvPr/>
        </p:nvPicPr>
        <p:blipFill>
          <a:blip r:embed="rId2" cstate="print"/>
          <a:stretch>
            <a:fillRect/>
          </a:stretch>
        </p:blipFill>
        <p:spPr>
          <a:xfrm>
            <a:off x="5334000" y="3840181"/>
            <a:ext cx="3617596" cy="2865420"/>
          </a:xfrm>
          <a:prstGeom prst="rect">
            <a:avLst/>
          </a:prstGeom>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9790</TotalTime>
  <Words>734</Words>
  <Application>Microsoft Office PowerPoint</Application>
  <PresentationFormat>On-screen Show (4:3)</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Median</vt:lpstr>
      <vt:lpstr> district hbx: A capitol debate </vt:lpstr>
      <vt:lpstr>Brief overview</vt:lpstr>
      <vt:lpstr>Background</vt:lpstr>
      <vt:lpstr>Ensuring A Diverse Risk Pool</vt:lpstr>
      <vt:lpstr>The mandate</vt:lpstr>
      <vt:lpstr>Private Market Closed</vt:lpstr>
      <vt:lpstr>Consumer Protections</vt:lpstr>
      <vt:lpstr>TRANSITION TIMELINE</vt:lpstr>
      <vt:lpstr>Future Considerations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Gold </dc:title>
  <dc:creator>Kim Le</dc:creator>
  <cp:lastModifiedBy>Jesse Emerson</cp:lastModifiedBy>
  <cp:revision>922</cp:revision>
  <dcterms:created xsi:type="dcterms:W3CDTF">2012-08-10T22:00:29Z</dcterms:created>
  <dcterms:modified xsi:type="dcterms:W3CDTF">2013-06-21T12:48:06Z</dcterms:modified>
</cp:coreProperties>
</file>