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  <p:sldMasterId id="2147483673" r:id="rId2"/>
  </p:sldMasterIdLst>
  <p:notesMasterIdLst>
    <p:notesMasterId r:id="rId27"/>
  </p:notesMasterIdLst>
  <p:handoutMasterIdLst>
    <p:handoutMasterId r:id="rId28"/>
  </p:handoutMasterIdLst>
  <p:sldIdLst>
    <p:sldId id="365" r:id="rId3"/>
    <p:sldId id="416" r:id="rId4"/>
    <p:sldId id="332" r:id="rId5"/>
    <p:sldId id="417" r:id="rId6"/>
    <p:sldId id="418" r:id="rId7"/>
    <p:sldId id="421" r:id="rId8"/>
    <p:sldId id="426" r:id="rId9"/>
    <p:sldId id="427" r:id="rId10"/>
    <p:sldId id="420" r:id="rId11"/>
    <p:sldId id="419" r:id="rId12"/>
    <p:sldId id="422" r:id="rId13"/>
    <p:sldId id="423" r:id="rId14"/>
    <p:sldId id="424" r:id="rId15"/>
    <p:sldId id="428" r:id="rId16"/>
    <p:sldId id="425" r:id="rId17"/>
    <p:sldId id="430" r:id="rId18"/>
    <p:sldId id="436" r:id="rId19"/>
    <p:sldId id="433" r:id="rId20"/>
    <p:sldId id="434" r:id="rId21"/>
    <p:sldId id="432" r:id="rId22"/>
    <p:sldId id="431" r:id="rId23"/>
    <p:sldId id="435" r:id="rId24"/>
    <p:sldId id="437" r:id="rId25"/>
    <p:sldId id="373" r:id="rId26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F4C66"/>
    <a:srgbClr val="DA8639"/>
    <a:srgbClr val="0F3B53"/>
    <a:srgbClr val="E1E1E0"/>
    <a:srgbClr val="595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33" autoAdjust="0"/>
    <p:restoredTop sz="87360" autoAdjust="0"/>
  </p:normalViewPr>
  <p:slideViewPr>
    <p:cSldViewPr snapToGrid="0" snapToObjects="1">
      <p:cViewPr>
        <p:scale>
          <a:sx n="103" d="100"/>
          <a:sy n="103" d="100"/>
        </p:scale>
        <p:origin x="176" y="-200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-3696" y="-8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Clinovations Government + Health (CGH)        Corporate Overview for AEGIS - 03/26/14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7A5C2-D8B6-A84F-8CE1-E903C219C9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65436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Clinovations Government + Health (CGH)        Corporate Overview for AEGIS - 03/26/14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1E268-0900-524F-AEF7-03E6D8015F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48170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Clinovations Government + Health (CGH)        Corporate Overview for AEGIS - 03/26/14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1E268-0900-524F-AEF7-03E6D8015FB3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442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Font typeface="Arial"/>
              <a:buChar char="•"/>
            </a:pPr>
            <a:r>
              <a:rPr lang="en-US" dirty="0" smtClean="0"/>
              <a:t>ONC, DoD, AHRQ, ASPE, CMS, Health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D3D7C-9B7F-493E-81A9-0F12B9D7BAE6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Clinovations Government + Health (CGH)        Corporate Overview for AEGIS - 03/26/14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123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Clinovations Government + Health (CGH)        Corporate Overview for AEGIS - 03/26/14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1E268-0900-524F-AEF7-03E6D8015FB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794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Clinovations Government + Health (CGH)        Corporate Overview for AEGIS - 03/26/14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1E268-0900-524F-AEF7-03E6D8015FB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141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220" y="115148"/>
            <a:ext cx="9192260" cy="8175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7357244"/>
            <a:ext cx="5699760" cy="413808"/>
          </a:xfrm>
          <a:prstGeom prst="rect">
            <a:avLst/>
          </a:prstGeom>
        </p:spPr>
        <p:txBody>
          <a:bodyPr lIns="101882" tIns="50941" rIns="101882" bIns="50941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618F-42EB-4554-935E-FA97850B672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3220" y="115148"/>
            <a:ext cx="9192260" cy="81754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Need Title Slide</a:t>
            </a:r>
            <a:endParaRPr lang="en-US" dirty="0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B9D129-BA02-4E4F-ADF6-4D8D149B2D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0058400" cy="7887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76149" y="2790997"/>
            <a:ext cx="107294" cy="3772363"/>
          </a:xfrm>
          <a:prstGeom prst="rect">
            <a:avLst/>
          </a:prstGeom>
          <a:solidFill>
            <a:srgbClr val="0F4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1218185" y="2790997"/>
            <a:ext cx="5551329" cy="2217883"/>
          </a:xfrm>
        </p:spPr>
        <p:txBody>
          <a:bodyPr/>
          <a:lstStyle>
            <a:lvl1pPr marL="0" indent="0">
              <a:buNone/>
              <a:defRPr lang="en-US" sz="5300" b="1" kern="1200" dirty="0" smtClean="0">
                <a:solidFill>
                  <a:srgbClr val="0F4C6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1218883" y="6139708"/>
            <a:ext cx="5179378" cy="383695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defTabSz="1018824">
              <a:lnSpc>
                <a:spcPct val="80000"/>
              </a:lnSpc>
            </a:pP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1218519" y="5056986"/>
            <a:ext cx="5179378" cy="866439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defTabSz="1018824">
              <a:lnSpc>
                <a:spcPct val="80000"/>
              </a:lnSpc>
            </a:pPr>
            <a:r>
              <a:rPr lang="en-US" dirty="0" smtClean="0"/>
              <a:t>Presenter Name</a:t>
            </a:r>
          </a:p>
          <a:p>
            <a:pPr marL="0" lvl="0" defTabSz="1018824">
              <a:lnSpc>
                <a:spcPct val="80000"/>
              </a:lnSpc>
            </a:pPr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5294896" y="6957009"/>
            <a:ext cx="4763505" cy="360340"/>
          </a:xfrm>
          <a:prstGeom prst="rect">
            <a:avLst/>
          </a:prstGeom>
          <a:solidFill>
            <a:srgbClr val="0F4C6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 anchorCtr="1">
            <a:normAutofit fontScale="92500" lnSpcReduction="20000"/>
          </a:bodyPr>
          <a:lstStyle/>
          <a:p>
            <a:pPr algn="ctr"/>
            <a:r>
              <a:rPr lang="en-US" sz="2000" dirty="0" smtClean="0">
                <a:solidFill>
                  <a:prstClr val="white"/>
                </a:solidFill>
                <a:latin typeface="+mn-lt"/>
              </a:rPr>
              <a:t>government   •   health   •   </a:t>
            </a: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technology</a:t>
            </a: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5294896" y="7384812"/>
            <a:ext cx="4763505" cy="28618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b"/>
          <a:lstStyle/>
          <a:p>
            <a:pPr algn="ctr"/>
            <a:r>
              <a:rPr lang="en-US" sz="1800" dirty="0" smtClean="0">
                <a:solidFill>
                  <a:srgbClr val="0F4C66"/>
                </a:solidFill>
                <a:latin typeface="+mn-lt"/>
              </a:rPr>
              <a:t>www.GovHealth.com</a:t>
            </a:r>
            <a:endParaRPr lang="en-US" sz="1800" dirty="0">
              <a:solidFill>
                <a:srgbClr val="0F4C66"/>
              </a:solidFill>
              <a:latin typeface="Calibri"/>
            </a:endParaRPr>
          </a:p>
        </p:txBody>
      </p:sp>
      <p:pic>
        <p:nvPicPr>
          <p:cNvPr id="10" name="Picture 9" descr="cgh-logo-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35" y="513618"/>
            <a:ext cx="5412330" cy="14019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533" y="1047836"/>
            <a:ext cx="5453350" cy="545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43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618F-42EB-4554-935E-FA97850B67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279400" y="1288954"/>
            <a:ext cx="1341120" cy="1131701"/>
          </a:xfrm>
        </p:spPr>
        <p:txBody>
          <a:bodyPr>
            <a:normAutofit/>
          </a:bodyPr>
          <a:lstStyle>
            <a:lvl1pPr marL="0" indent="0">
              <a:buNone/>
              <a:defRPr sz="2700"/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279400" y="2501001"/>
            <a:ext cx="1341120" cy="1131701"/>
          </a:xfrm>
        </p:spPr>
        <p:txBody>
          <a:bodyPr>
            <a:normAutofit/>
          </a:bodyPr>
          <a:lstStyle>
            <a:lvl1pPr marL="0" indent="0">
              <a:buNone/>
              <a:defRPr sz="2700"/>
            </a:lvl1pPr>
          </a:lstStyle>
          <a:p>
            <a:endParaRPr lang="en-US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279400" y="3713047"/>
            <a:ext cx="1341120" cy="1131701"/>
          </a:xfrm>
        </p:spPr>
        <p:txBody>
          <a:bodyPr>
            <a:normAutofit/>
          </a:bodyPr>
          <a:lstStyle>
            <a:lvl1pPr marL="0" indent="0">
              <a:buNone/>
              <a:defRPr sz="2700"/>
            </a:lvl1pPr>
          </a:lstStyle>
          <a:p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279400" y="4925095"/>
            <a:ext cx="1341120" cy="1131701"/>
          </a:xfrm>
        </p:spPr>
        <p:txBody>
          <a:bodyPr>
            <a:normAutofit/>
          </a:bodyPr>
          <a:lstStyle>
            <a:lvl1pPr marL="0" indent="0">
              <a:buNone/>
              <a:defRPr sz="2700"/>
            </a:lvl1pPr>
          </a:lstStyle>
          <a:p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925875" y="1306265"/>
            <a:ext cx="0" cy="1122680"/>
          </a:xfrm>
          <a:prstGeom prst="line">
            <a:avLst/>
          </a:prstGeom>
          <a:ln w="66675">
            <a:solidFill>
              <a:schemeClr val="accent2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925875" y="2515305"/>
            <a:ext cx="0" cy="1122680"/>
          </a:xfrm>
          <a:prstGeom prst="line">
            <a:avLst/>
          </a:prstGeom>
          <a:ln w="66675">
            <a:solidFill>
              <a:srgbClr val="87A44F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1925875" y="3716055"/>
            <a:ext cx="0" cy="1122680"/>
          </a:xfrm>
          <a:prstGeom prst="line">
            <a:avLst/>
          </a:prstGeom>
          <a:ln w="66675">
            <a:solidFill>
              <a:srgbClr val="87A44F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1920241" y="4938553"/>
            <a:ext cx="0" cy="1122680"/>
          </a:xfrm>
          <a:prstGeom prst="line">
            <a:avLst/>
          </a:prstGeom>
          <a:ln w="66675">
            <a:solidFill>
              <a:srgbClr val="87A44F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9" name="Text Placeholder 28"/>
          <p:cNvSpPr>
            <a:spLocks noGrp="1"/>
          </p:cNvSpPr>
          <p:nvPr>
            <p:ph type="body" sz="quarter" idx="22" hasCustomPrompt="1"/>
          </p:nvPr>
        </p:nvSpPr>
        <p:spPr>
          <a:xfrm>
            <a:off x="1961039" y="1304411"/>
            <a:ext cx="7886065" cy="56134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3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Name, Title,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</a:p>
        </p:txBody>
      </p:sp>
      <p:sp>
        <p:nvSpPr>
          <p:cNvPr id="30" name="Text Placeholder 28"/>
          <p:cNvSpPr>
            <a:spLocks noGrp="1"/>
          </p:cNvSpPr>
          <p:nvPr>
            <p:ph type="body" sz="quarter" idx="23" hasCustomPrompt="1"/>
          </p:nvPr>
        </p:nvSpPr>
        <p:spPr>
          <a:xfrm>
            <a:off x="1956488" y="2515305"/>
            <a:ext cx="7886065" cy="561340"/>
          </a:xfrm>
        </p:spPr>
        <p:txBody>
          <a:bodyPr>
            <a:noAutofit/>
          </a:bodyPr>
          <a:lstStyle>
            <a:lvl1pPr marL="0" indent="0" algn="l" defTabSz="509412" rtl="0" eaLnBrk="1" latinLnBrk="0" hangingPunct="1">
              <a:spcBef>
                <a:spcPct val="20000"/>
              </a:spcBef>
              <a:buFont typeface="Wingdings" pitchFamily="2" charset="2"/>
              <a:buNone/>
              <a:defRPr lang="en-US" sz="13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Name, Title,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</a:p>
        </p:txBody>
      </p:sp>
      <p:sp>
        <p:nvSpPr>
          <p:cNvPr id="31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1962752" y="3716055"/>
            <a:ext cx="7886065" cy="561340"/>
          </a:xfrm>
        </p:spPr>
        <p:txBody>
          <a:bodyPr>
            <a:noAutofit/>
          </a:bodyPr>
          <a:lstStyle>
            <a:lvl1pPr marL="0" indent="0" algn="l" defTabSz="509412" rtl="0" eaLnBrk="1" latinLnBrk="0" hangingPunct="1">
              <a:spcBef>
                <a:spcPct val="20000"/>
              </a:spcBef>
              <a:buFont typeface="Wingdings" pitchFamily="2" charset="2"/>
              <a:buNone/>
              <a:defRPr lang="en-US" sz="13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Name, Title,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</a:p>
        </p:txBody>
      </p:sp>
      <p:sp>
        <p:nvSpPr>
          <p:cNvPr id="32" name="Text Placeholder 28"/>
          <p:cNvSpPr>
            <a:spLocks noGrp="1"/>
          </p:cNvSpPr>
          <p:nvPr>
            <p:ph type="body" sz="quarter" idx="25" hasCustomPrompt="1"/>
          </p:nvPr>
        </p:nvSpPr>
        <p:spPr>
          <a:xfrm>
            <a:off x="1956488" y="4947678"/>
            <a:ext cx="7886065" cy="561340"/>
          </a:xfrm>
        </p:spPr>
        <p:txBody>
          <a:bodyPr>
            <a:noAutofit/>
          </a:bodyPr>
          <a:lstStyle>
            <a:lvl1pPr marL="0" indent="0" algn="l" defTabSz="509412" rtl="0" eaLnBrk="1" latinLnBrk="0" hangingPunct="1">
              <a:spcBef>
                <a:spcPct val="20000"/>
              </a:spcBef>
              <a:buFont typeface="Wingdings" pitchFamily="2" charset="2"/>
              <a:buNone/>
              <a:defRPr lang="en-US" sz="13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Name, Title,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10299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/Bio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618F-42EB-4554-935E-FA97850B67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82240" y="2331720"/>
            <a:ext cx="2179320" cy="604520"/>
          </a:xfrm>
          <a:prstGeom prst="rect">
            <a:avLst/>
          </a:prstGeom>
        </p:spPr>
        <p:txBody>
          <a:bodyPr lIns="101882" anchor="ctr" anchorCtr="0">
            <a:noAutofit/>
          </a:bodyPr>
          <a:lstStyle>
            <a:lvl1pPr marL="0" algn="ctr">
              <a:spcBef>
                <a:spcPts val="0"/>
              </a:spcBef>
              <a:buClr>
                <a:schemeClr val="accent2"/>
              </a:buClr>
              <a:buNone/>
              <a:defRPr sz="2700" b="1" baseline="0">
                <a:solidFill>
                  <a:srgbClr val="0F4C66"/>
                </a:solidFill>
              </a:defRPr>
            </a:lvl1pPr>
            <a:lvl2pPr>
              <a:buClr>
                <a:schemeClr val="accent4"/>
              </a:buClr>
              <a:buNone/>
              <a:defRPr sz="27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accent4"/>
              </a:buClr>
              <a:defRPr sz="2200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accent4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accent4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Insert Name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682240" y="6202452"/>
            <a:ext cx="2179320" cy="604520"/>
          </a:xfrm>
          <a:prstGeom prst="rect">
            <a:avLst/>
          </a:prstGeom>
        </p:spPr>
        <p:txBody>
          <a:bodyPr lIns="101882" anchor="ctr" anchorCtr="0">
            <a:normAutofit/>
          </a:bodyPr>
          <a:lstStyle>
            <a:lvl1pPr marL="0" algn="ctr">
              <a:spcBef>
                <a:spcPts val="0"/>
              </a:spcBef>
              <a:buClr>
                <a:schemeClr val="accent2"/>
              </a:buClr>
              <a:buNone/>
              <a:defRPr sz="1300" b="0" baseline="0">
                <a:solidFill>
                  <a:srgbClr val="0F4C66"/>
                </a:solidFill>
              </a:defRPr>
            </a:lvl1pPr>
            <a:lvl2pPr>
              <a:buClr>
                <a:schemeClr val="accent4"/>
              </a:buClr>
              <a:buNone/>
              <a:defRPr sz="27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accent4"/>
              </a:buClr>
              <a:defRPr sz="2200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accent4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accent4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Insert email</a:t>
            </a:r>
          </a:p>
        </p:txBody>
      </p:sp>
      <p:sp>
        <p:nvSpPr>
          <p:cNvPr id="9" name="Text Placeholder 146"/>
          <p:cNvSpPr>
            <a:spLocks noGrp="1"/>
          </p:cNvSpPr>
          <p:nvPr>
            <p:ph type="body" sz="quarter" idx="15"/>
          </p:nvPr>
        </p:nvSpPr>
        <p:spPr>
          <a:xfrm>
            <a:off x="985372" y="1278606"/>
            <a:ext cx="8130540" cy="662745"/>
          </a:xfrm>
          <a:prstGeom prst="rect">
            <a:avLst/>
          </a:prstGeom>
          <a:solidFill>
            <a:srgbClr val="0F4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lIns="101882" tIns="50941" rIns="101882" bIns="50941" rtlCol="0" anchor="ctr">
            <a:spAutoFit/>
          </a:bodyPr>
          <a:lstStyle>
            <a:lvl1pPr>
              <a:defRPr lang="en-US" b="1" dirty="0" smtClean="0">
                <a:solidFill>
                  <a:schemeClr val="bg1"/>
                </a:solidFill>
              </a:defRPr>
            </a:lvl1pPr>
          </a:lstStyle>
          <a:p>
            <a:pPr lvl="0" algn="ctr"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0" name="Picture Placeholder 148"/>
          <p:cNvSpPr>
            <a:spLocks noGrp="1"/>
          </p:cNvSpPr>
          <p:nvPr>
            <p:ph type="pic" sz="quarter" idx="16"/>
          </p:nvPr>
        </p:nvSpPr>
        <p:spPr>
          <a:xfrm>
            <a:off x="2682240" y="3093492"/>
            <a:ext cx="2179320" cy="3108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7627620" y="2331720"/>
            <a:ext cx="2179320" cy="604520"/>
          </a:xfrm>
          <a:prstGeom prst="rect">
            <a:avLst/>
          </a:prstGeom>
        </p:spPr>
        <p:txBody>
          <a:bodyPr lIns="101882" anchor="ctr" anchorCtr="0">
            <a:noAutofit/>
          </a:bodyPr>
          <a:lstStyle>
            <a:lvl1pPr marL="0" algn="ctr">
              <a:spcBef>
                <a:spcPts val="0"/>
              </a:spcBef>
              <a:buClr>
                <a:schemeClr val="accent2"/>
              </a:buClr>
              <a:buNone/>
              <a:defRPr sz="2700" b="1" baseline="0">
                <a:solidFill>
                  <a:srgbClr val="0F4C66"/>
                </a:solidFill>
              </a:defRPr>
            </a:lvl1pPr>
            <a:lvl2pPr>
              <a:buClr>
                <a:schemeClr val="accent4"/>
              </a:buClr>
              <a:buNone/>
              <a:defRPr sz="27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accent4"/>
              </a:buClr>
              <a:defRPr sz="2200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accent4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accent4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Insert Name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627620" y="6202452"/>
            <a:ext cx="2179320" cy="604520"/>
          </a:xfrm>
          <a:prstGeom prst="rect">
            <a:avLst/>
          </a:prstGeom>
        </p:spPr>
        <p:txBody>
          <a:bodyPr lIns="101882" anchor="ctr" anchorCtr="0">
            <a:normAutofit/>
          </a:bodyPr>
          <a:lstStyle>
            <a:lvl1pPr marL="0" algn="ctr">
              <a:spcBef>
                <a:spcPts val="0"/>
              </a:spcBef>
              <a:buClr>
                <a:schemeClr val="accent2"/>
              </a:buClr>
              <a:buNone/>
              <a:defRPr sz="1300" b="0" baseline="0">
                <a:solidFill>
                  <a:srgbClr val="0F4C66"/>
                </a:solidFill>
              </a:defRPr>
            </a:lvl1pPr>
            <a:lvl2pPr>
              <a:buClr>
                <a:schemeClr val="accent4"/>
              </a:buClr>
              <a:buNone/>
              <a:defRPr sz="27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accent4"/>
              </a:buClr>
              <a:defRPr sz="2200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accent4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accent4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Insert email</a:t>
            </a:r>
          </a:p>
        </p:txBody>
      </p:sp>
      <p:sp>
        <p:nvSpPr>
          <p:cNvPr id="13" name="Picture Placeholder 148"/>
          <p:cNvSpPr>
            <a:spLocks noGrp="1"/>
          </p:cNvSpPr>
          <p:nvPr>
            <p:ph type="pic" sz="quarter" idx="19"/>
          </p:nvPr>
        </p:nvSpPr>
        <p:spPr>
          <a:xfrm>
            <a:off x="7627620" y="3093492"/>
            <a:ext cx="2179320" cy="3108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20" hasCustomPrompt="1"/>
          </p:nvPr>
        </p:nvSpPr>
        <p:spPr>
          <a:xfrm>
            <a:off x="5196840" y="2331720"/>
            <a:ext cx="2179320" cy="604520"/>
          </a:xfrm>
          <a:prstGeom prst="rect">
            <a:avLst/>
          </a:prstGeom>
        </p:spPr>
        <p:txBody>
          <a:bodyPr lIns="101882" anchor="ctr" anchorCtr="0">
            <a:noAutofit/>
          </a:bodyPr>
          <a:lstStyle>
            <a:lvl1pPr marL="0" algn="ctr">
              <a:spcBef>
                <a:spcPts val="0"/>
              </a:spcBef>
              <a:buClr>
                <a:schemeClr val="accent2"/>
              </a:buClr>
              <a:buNone/>
              <a:defRPr sz="2700" b="1" baseline="0">
                <a:solidFill>
                  <a:srgbClr val="0F4C66"/>
                </a:solidFill>
              </a:defRPr>
            </a:lvl1pPr>
            <a:lvl2pPr>
              <a:buClr>
                <a:schemeClr val="accent4"/>
              </a:buClr>
              <a:buNone/>
              <a:defRPr sz="27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accent4"/>
              </a:buClr>
              <a:defRPr sz="2200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accent4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accent4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Insert Name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1" hasCustomPrompt="1"/>
          </p:nvPr>
        </p:nvSpPr>
        <p:spPr>
          <a:xfrm>
            <a:off x="5196840" y="6202452"/>
            <a:ext cx="2179320" cy="604520"/>
          </a:xfrm>
          <a:prstGeom prst="rect">
            <a:avLst/>
          </a:prstGeom>
        </p:spPr>
        <p:txBody>
          <a:bodyPr lIns="101882" anchor="ctr" anchorCtr="0">
            <a:normAutofit/>
          </a:bodyPr>
          <a:lstStyle>
            <a:lvl1pPr marL="0" algn="ctr">
              <a:spcBef>
                <a:spcPts val="0"/>
              </a:spcBef>
              <a:buClr>
                <a:schemeClr val="accent2"/>
              </a:buClr>
              <a:buNone/>
              <a:defRPr sz="1300" b="0" baseline="0">
                <a:solidFill>
                  <a:srgbClr val="0F4C66"/>
                </a:solidFill>
              </a:defRPr>
            </a:lvl1pPr>
            <a:lvl2pPr>
              <a:buClr>
                <a:schemeClr val="accent4"/>
              </a:buClr>
              <a:buNone/>
              <a:defRPr sz="27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accent4"/>
              </a:buClr>
              <a:defRPr sz="2200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accent4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accent4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Insert email</a:t>
            </a:r>
          </a:p>
        </p:txBody>
      </p:sp>
      <p:sp>
        <p:nvSpPr>
          <p:cNvPr id="16" name="Picture Placeholder 148"/>
          <p:cNvSpPr>
            <a:spLocks noGrp="1"/>
          </p:cNvSpPr>
          <p:nvPr>
            <p:ph type="pic" sz="quarter" idx="22"/>
          </p:nvPr>
        </p:nvSpPr>
        <p:spPr>
          <a:xfrm>
            <a:off x="5196840" y="3093492"/>
            <a:ext cx="2179320" cy="3108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23" hasCustomPrompt="1"/>
          </p:nvPr>
        </p:nvSpPr>
        <p:spPr>
          <a:xfrm>
            <a:off x="251460" y="2331720"/>
            <a:ext cx="2179320" cy="604520"/>
          </a:xfrm>
          <a:prstGeom prst="rect">
            <a:avLst/>
          </a:prstGeom>
        </p:spPr>
        <p:txBody>
          <a:bodyPr lIns="101882" anchor="ctr" anchorCtr="0">
            <a:noAutofit/>
          </a:bodyPr>
          <a:lstStyle>
            <a:lvl1pPr marL="0" algn="ctr">
              <a:spcBef>
                <a:spcPts val="0"/>
              </a:spcBef>
              <a:buClr>
                <a:schemeClr val="accent2"/>
              </a:buClr>
              <a:buNone/>
              <a:defRPr sz="2700" b="1" baseline="0">
                <a:solidFill>
                  <a:srgbClr val="0F4C66"/>
                </a:solidFill>
              </a:defRPr>
            </a:lvl1pPr>
            <a:lvl2pPr>
              <a:buClr>
                <a:schemeClr val="accent4"/>
              </a:buClr>
              <a:buNone/>
              <a:defRPr sz="27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accent4"/>
              </a:buClr>
              <a:defRPr sz="2200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accent4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accent4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Insert Name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24" hasCustomPrompt="1"/>
          </p:nvPr>
        </p:nvSpPr>
        <p:spPr>
          <a:xfrm>
            <a:off x="251460" y="6202452"/>
            <a:ext cx="2179320" cy="604520"/>
          </a:xfrm>
          <a:prstGeom prst="rect">
            <a:avLst/>
          </a:prstGeom>
        </p:spPr>
        <p:txBody>
          <a:bodyPr lIns="101882" anchor="ctr" anchorCtr="0">
            <a:normAutofit/>
          </a:bodyPr>
          <a:lstStyle>
            <a:lvl1pPr marL="0" algn="ctr">
              <a:spcBef>
                <a:spcPts val="0"/>
              </a:spcBef>
              <a:buClr>
                <a:schemeClr val="accent2"/>
              </a:buClr>
              <a:buNone/>
              <a:defRPr sz="1300" b="0" baseline="0">
                <a:solidFill>
                  <a:srgbClr val="0F4C66"/>
                </a:solidFill>
              </a:defRPr>
            </a:lvl1pPr>
            <a:lvl2pPr>
              <a:buClr>
                <a:schemeClr val="accent4"/>
              </a:buClr>
              <a:buNone/>
              <a:defRPr sz="27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accent4"/>
              </a:buClr>
              <a:defRPr sz="2200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accent4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accent4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Insert email</a:t>
            </a:r>
          </a:p>
        </p:txBody>
      </p:sp>
      <p:sp>
        <p:nvSpPr>
          <p:cNvPr id="19" name="Picture Placeholder 148"/>
          <p:cNvSpPr>
            <a:spLocks noGrp="1"/>
          </p:cNvSpPr>
          <p:nvPr>
            <p:ph type="pic" sz="quarter" idx="25"/>
          </p:nvPr>
        </p:nvSpPr>
        <p:spPr>
          <a:xfrm>
            <a:off x="251460" y="3093492"/>
            <a:ext cx="2179320" cy="3108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634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76149" y="2790997"/>
            <a:ext cx="89408" cy="3143504"/>
          </a:xfrm>
          <a:prstGeom prst="rect">
            <a:avLst/>
          </a:prstGeom>
          <a:solidFill>
            <a:srgbClr val="0F4C66"/>
          </a:solidFill>
          <a:ln>
            <a:solidFill>
              <a:srgbClr val="0F4C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1218185" y="2790997"/>
            <a:ext cx="5551329" cy="3143504"/>
          </a:xfrm>
        </p:spPr>
        <p:txBody>
          <a:bodyPr/>
          <a:lstStyle>
            <a:lvl1pPr marL="0" indent="0">
              <a:buNone/>
              <a:defRPr lang="en-US" sz="5300" b="1" kern="1200" dirty="0" smtClean="0">
                <a:solidFill>
                  <a:srgbClr val="0F4C6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Closing Slide Text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294896" y="6957009"/>
            <a:ext cx="4763505" cy="360340"/>
          </a:xfrm>
          <a:prstGeom prst="rect">
            <a:avLst/>
          </a:prstGeom>
          <a:solidFill>
            <a:srgbClr val="0F4C6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 anchorCtr="1">
            <a:normAutofit fontScale="92500" lnSpcReduction="20000"/>
          </a:bodyPr>
          <a:lstStyle/>
          <a:p>
            <a:pPr algn="ctr"/>
            <a:r>
              <a:rPr lang="en-US" sz="2000" dirty="0" smtClean="0">
                <a:solidFill>
                  <a:prstClr val="white"/>
                </a:solidFill>
                <a:latin typeface="+mn-lt"/>
              </a:rPr>
              <a:t>government   •   health   •   </a:t>
            </a: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technology</a:t>
            </a: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294896" y="7384812"/>
            <a:ext cx="4763505" cy="28618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b"/>
          <a:lstStyle/>
          <a:p>
            <a:pPr algn="ctr"/>
            <a:r>
              <a:rPr lang="en-US" sz="1800" dirty="0" smtClean="0">
                <a:solidFill>
                  <a:srgbClr val="0F4C66"/>
                </a:solidFill>
                <a:latin typeface="+mn-lt"/>
              </a:rPr>
              <a:t>www.GovHealth.com</a:t>
            </a:r>
            <a:endParaRPr lang="en-US" sz="1800" dirty="0">
              <a:solidFill>
                <a:srgbClr val="0F4C66"/>
              </a:solidFill>
              <a:latin typeface="Calibri"/>
            </a:endParaRPr>
          </a:p>
        </p:txBody>
      </p:sp>
      <p:pic>
        <p:nvPicPr>
          <p:cNvPr id="2" name="Picture 1" descr="cgh-logo-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34" y="6470154"/>
            <a:ext cx="3759200" cy="97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77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881" y="224897"/>
            <a:ext cx="6703854" cy="725063"/>
          </a:xfrm>
          <a:prstGeom prst="rect">
            <a:avLst/>
          </a:prstGeom>
        </p:spPr>
        <p:txBody>
          <a:bodyPr lIns="130622" tIns="65311" rIns="130622" bIns="65311" anchor="ctr" anchorCtr="0"/>
          <a:lstStyle>
            <a:lvl1pPr>
              <a:defRPr sz="233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94" y="1349376"/>
            <a:ext cx="9050814" cy="5559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750">
                <a:solidFill>
                  <a:srgbClr val="0C2778"/>
                </a:solidFill>
              </a:defRPr>
            </a:lvl1pPr>
            <a:lvl2pPr>
              <a:buClr>
                <a:schemeClr val="accent4"/>
              </a:buClr>
              <a:defRPr sz="2338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accent4"/>
              </a:buClr>
              <a:defRPr sz="1994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accent4"/>
              </a:buClr>
              <a:defRPr sz="1788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accent4"/>
              </a:buClr>
              <a:defRPr sz="1788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Line 9"/>
          <p:cNvSpPr>
            <a:spLocks noChangeShapeType="1"/>
          </p:cNvSpPr>
          <p:nvPr userDrawn="1"/>
        </p:nvSpPr>
        <p:spPr bwMode="gray">
          <a:xfrm>
            <a:off x="8602028" y="7279428"/>
            <a:ext cx="0" cy="259080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89803" tIns="44901" rIns="89803" bIns="4490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75" kern="0" dirty="0">
              <a:solidFill>
                <a:sysClr val="windowText" lastClr="000000"/>
              </a:solidFill>
              <a:latin typeface="Calibri" charset="0"/>
              <a:ea typeface="+mn-ea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02920" y="7081520"/>
            <a:ext cx="7459980" cy="518160"/>
          </a:xfrm>
          <a:prstGeom prst="rect">
            <a:avLst/>
          </a:prstGeom>
        </p:spPr>
        <p:txBody>
          <a:bodyPr/>
          <a:lstStyle>
            <a:lvl1pPr>
              <a:spcBef>
                <a:spcPts val="589"/>
              </a:spcBef>
              <a:buNone/>
              <a:defRPr sz="963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052560" y="7203864"/>
            <a:ext cx="502920" cy="413808"/>
          </a:xfrm>
        </p:spPr>
        <p:txBody>
          <a:bodyPr/>
          <a:lstStyle/>
          <a:p>
            <a:fld id="{46706E5D-DB46-405D-B225-9AFDF2A548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845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2414588"/>
            <a:ext cx="8550275" cy="16652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238" y="7204075"/>
            <a:ext cx="2346325" cy="4143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938" y="7204075"/>
            <a:ext cx="3184525" cy="4143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838" y="7204075"/>
            <a:ext cx="2346325" cy="414338"/>
          </a:xfrm>
          <a:prstGeom prst="rect">
            <a:avLst/>
          </a:prstGeom>
        </p:spPr>
        <p:txBody>
          <a:bodyPr/>
          <a:lstStyle/>
          <a:p>
            <a:fld id="{A7DF9032-FD86-0F4B-9AFC-36DD632FF3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991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12925"/>
            <a:ext cx="9051925" cy="5130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238" y="7204075"/>
            <a:ext cx="2346325" cy="4143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938" y="7204075"/>
            <a:ext cx="3184525" cy="4143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838" y="7204075"/>
            <a:ext cx="2346325" cy="414338"/>
          </a:xfrm>
          <a:prstGeom prst="rect">
            <a:avLst/>
          </a:prstGeom>
        </p:spPr>
        <p:txBody>
          <a:bodyPr/>
          <a:lstStyle/>
          <a:p>
            <a:fld id="{A7DF9032-FD86-0F4B-9AFC-36DD632FF3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308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238" y="7204075"/>
            <a:ext cx="2346325" cy="4143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938" y="7204075"/>
            <a:ext cx="3184525" cy="4143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838" y="7204075"/>
            <a:ext cx="2346325" cy="414338"/>
          </a:xfrm>
          <a:prstGeom prst="rect">
            <a:avLst/>
          </a:prstGeom>
        </p:spPr>
        <p:txBody>
          <a:bodyPr/>
          <a:lstStyle/>
          <a:p>
            <a:fld id="{A7DF9032-FD86-0F4B-9AFC-36DD632FF3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870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5"/>
            <a:ext cx="4449762" cy="5130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12925"/>
            <a:ext cx="4449763" cy="5130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3238" y="7204075"/>
            <a:ext cx="2346325" cy="4143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6938" y="7204075"/>
            <a:ext cx="3184525" cy="4143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08838" y="7204075"/>
            <a:ext cx="2346325" cy="414338"/>
          </a:xfrm>
          <a:prstGeom prst="rect">
            <a:avLst/>
          </a:prstGeom>
        </p:spPr>
        <p:txBody>
          <a:bodyPr/>
          <a:lstStyle/>
          <a:p>
            <a:fld id="{A7DF9032-FD86-0F4B-9AFC-36DD632FF3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832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03238" y="7204075"/>
            <a:ext cx="2346325" cy="4143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36938" y="7204075"/>
            <a:ext cx="3184525" cy="4143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208838" y="7204075"/>
            <a:ext cx="2346325" cy="414338"/>
          </a:xfrm>
          <a:prstGeom prst="rect">
            <a:avLst/>
          </a:prstGeom>
        </p:spPr>
        <p:txBody>
          <a:bodyPr/>
          <a:lstStyle/>
          <a:p>
            <a:fld id="{A7DF9032-FD86-0F4B-9AFC-36DD632FF3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79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03238" y="7204075"/>
            <a:ext cx="2346325" cy="4143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36938" y="7204075"/>
            <a:ext cx="3184525" cy="4143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08838" y="7204075"/>
            <a:ext cx="2346325" cy="414338"/>
          </a:xfrm>
          <a:prstGeom prst="rect">
            <a:avLst/>
          </a:prstGeom>
        </p:spPr>
        <p:txBody>
          <a:bodyPr/>
          <a:lstStyle/>
          <a:p>
            <a:fld id="{A7DF9032-FD86-0F4B-9AFC-36DD632FF3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267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295400"/>
            <a:ext cx="9052560" cy="5647585"/>
          </a:xfrm>
        </p:spPr>
        <p:txBody>
          <a:bodyPr/>
          <a:lstStyle>
            <a:lvl1pPr>
              <a:defRPr b="0">
                <a:solidFill>
                  <a:srgbClr val="0F4C66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9555480" y="7176878"/>
            <a:ext cx="3513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4EF7A03-A13A-7B4C-A187-F277654D5BFC}" type="slidenum">
              <a:rPr lang="en-US" sz="1050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018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3238" y="7204075"/>
            <a:ext cx="2346325" cy="4143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36938" y="7204075"/>
            <a:ext cx="3184525" cy="4143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08838" y="7204075"/>
            <a:ext cx="2346325" cy="414338"/>
          </a:xfrm>
          <a:prstGeom prst="rect">
            <a:avLst/>
          </a:prstGeom>
        </p:spPr>
        <p:txBody>
          <a:bodyPr/>
          <a:lstStyle/>
          <a:p>
            <a:fld id="{A7DF9032-FD86-0F4B-9AFC-36DD632FF3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029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3238" y="7204075"/>
            <a:ext cx="2346325" cy="4143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6938" y="7204075"/>
            <a:ext cx="3184525" cy="4143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08838" y="7204075"/>
            <a:ext cx="2346325" cy="414338"/>
          </a:xfrm>
          <a:prstGeom prst="rect">
            <a:avLst/>
          </a:prstGeom>
        </p:spPr>
        <p:txBody>
          <a:bodyPr/>
          <a:lstStyle/>
          <a:p>
            <a:fld id="{A7DF9032-FD86-0F4B-9AFC-36DD632FF3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33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3238" y="7204075"/>
            <a:ext cx="2346325" cy="4143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6938" y="7204075"/>
            <a:ext cx="3184525" cy="4143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08838" y="7204075"/>
            <a:ext cx="2346325" cy="414338"/>
          </a:xfrm>
          <a:prstGeom prst="rect">
            <a:avLst/>
          </a:prstGeom>
        </p:spPr>
        <p:txBody>
          <a:bodyPr/>
          <a:lstStyle/>
          <a:p>
            <a:fld id="{A7DF9032-FD86-0F4B-9AFC-36DD632FF3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4992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1812925"/>
            <a:ext cx="9051925" cy="5130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238" y="7204075"/>
            <a:ext cx="2346325" cy="4143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938" y="7204075"/>
            <a:ext cx="3184525" cy="4143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838" y="7204075"/>
            <a:ext cx="2346325" cy="414338"/>
          </a:xfrm>
          <a:prstGeom prst="rect">
            <a:avLst/>
          </a:prstGeom>
        </p:spPr>
        <p:txBody>
          <a:bodyPr/>
          <a:lstStyle/>
          <a:p>
            <a:fld id="{A7DF9032-FD86-0F4B-9AFC-36DD632FF3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438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311150"/>
            <a:ext cx="2262188" cy="66325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11150"/>
            <a:ext cx="6637337" cy="66325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238" y="7204075"/>
            <a:ext cx="2346325" cy="4143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938" y="7204075"/>
            <a:ext cx="3184525" cy="4143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838" y="7204075"/>
            <a:ext cx="2346325" cy="414338"/>
          </a:xfrm>
          <a:prstGeom prst="rect">
            <a:avLst/>
          </a:prstGeom>
        </p:spPr>
        <p:txBody>
          <a:bodyPr/>
          <a:lstStyle/>
          <a:p>
            <a:fld id="{A7DF9032-FD86-0F4B-9AFC-36DD632FF3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321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881" y="224897"/>
            <a:ext cx="6703854" cy="725063"/>
          </a:xfrm>
          <a:prstGeom prst="rect">
            <a:avLst/>
          </a:prstGeom>
        </p:spPr>
        <p:txBody>
          <a:bodyPr lIns="130622" tIns="65311" rIns="130622" bIns="65311" anchor="ctr" anchorCtr="0"/>
          <a:lstStyle>
            <a:lvl1pPr>
              <a:defRPr sz="233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94" y="1349376"/>
            <a:ext cx="9050814" cy="5559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750">
                <a:solidFill>
                  <a:srgbClr val="0C2778"/>
                </a:solidFill>
              </a:defRPr>
            </a:lvl1pPr>
            <a:lvl2pPr>
              <a:buClr>
                <a:schemeClr val="accent4"/>
              </a:buClr>
              <a:defRPr sz="2338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accent4"/>
              </a:buClr>
              <a:defRPr sz="1994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accent4"/>
              </a:buClr>
              <a:defRPr sz="1788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accent4"/>
              </a:buClr>
              <a:defRPr sz="1788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Line 9"/>
          <p:cNvSpPr>
            <a:spLocks noChangeShapeType="1"/>
          </p:cNvSpPr>
          <p:nvPr userDrawn="1"/>
        </p:nvSpPr>
        <p:spPr bwMode="gray">
          <a:xfrm>
            <a:off x="8602028" y="7279428"/>
            <a:ext cx="0" cy="259080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89803" tIns="44901" rIns="89803" bIns="4490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75" kern="0" dirty="0">
              <a:solidFill>
                <a:sysClr val="windowText" lastClr="000000"/>
              </a:solidFill>
              <a:latin typeface="Calibri" charset="0"/>
              <a:ea typeface="+mn-ea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02920" y="7081520"/>
            <a:ext cx="7459980" cy="518160"/>
          </a:xfrm>
          <a:prstGeom prst="rect">
            <a:avLst/>
          </a:prstGeom>
        </p:spPr>
        <p:txBody>
          <a:bodyPr/>
          <a:lstStyle>
            <a:lvl1pPr>
              <a:spcBef>
                <a:spcPts val="589"/>
              </a:spcBef>
              <a:buNone/>
              <a:defRPr sz="963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052560" y="7203864"/>
            <a:ext cx="502920" cy="413808"/>
          </a:xfrm>
          <a:prstGeom prst="rect">
            <a:avLst/>
          </a:prstGeom>
        </p:spPr>
        <p:txBody>
          <a:bodyPr/>
          <a:lstStyle/>
          <a:p>
            <a:fld id="{46706E5D-DB46-405D-B225-9AFDF2A548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24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0058400" cy="7772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71" y="930733"/>
            <a:ext cx="5453350" cy="54533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45650" y="3080985"/>
            <a:ext cx="8567103" cy="949960"/>
          </a:xfrm>
        </p:spPr>
        <p:txBody>
          <a:bodyPr>
            <a:noAutofit/>
          </a:bodyPr>
          <a:lstStyle>
            <a:lvl1pPr marL="0" indent="0" algn="ctr">
              <a:buNone/>
              <a:defRPr lang="en-US" sz="5300" b="1" kern="1200" dirty="0">
                <a:solidFill>
                  <a:srgbClr val="0F4C6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Picture 9" descr="cgh-logo-RGB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810" y="6599742"/>
            <a:ext cx="3810192" cy="98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41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618F-42EB-4554-935E-FA97850B672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5190" y="1295400"/>
            <a:ext cx="4346416" cy="5289550"/>
          </a:xfrm>
        </p:spPr>
        <p:txBody>
          <a:bodyPr/>
          <a:lstStyle>
            <a:lvl1pPr>
              <a:defRPr b="0">
                <a:solidFill>
                  <a:srgbClr val="0F4C66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5256796" y="1295400"/>
            <a:ext cx="4346416" cy="5289550"/>
          </a:xfrm>
        </p:spPr>
        <p:txBody>
          <a:bodyPr/>
          <a:lstStyle>
            <a:lvl1pPr>
              <a:defRPr b="0">
                <a:solidFill>
                  <a:srgbClr val="0F4C66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025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618F-42EB-4554-935E-FA97850B672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5190" y="2284993"/>
            <a:ext cx="4346416" cy="4469130"/>
          </a:xfrm>
        </p:spPr>
        <p:txBody>
          <a:bodyPr>
            <a:normAutofit/>
          </a:bodyPr>
          <a:lstStyle>
            <a:lvl1pPr>
              <a:defRPr sz="3100" b="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5256796" y="2284993"/>
            <a:ext cx="4346416" cy="4469130"/>
          </a:xfrm>
        </p:spPr>
        <p:txBody>
          <a:bodyPr>
            <a:normAutofit/>
          </a:bodyPr>
          <a:lstStyle>
            <a:lvl1pPr>
              <a:defRPr sz="3100" b="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55772" y="1291853"/>
            <a:ext cx="4346416" cy="842010"/>
          </a:xfr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 marL="2037649" indent="0">
              <a:buNone/>
              <a:defRPr sz="2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254467" y="1291853"/>
            <a:ext cx="4346416" cy="842010"/>
          </a:xfr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 marL="2037649" indent="0">
              <a:buNone/>
              <a:defRPr sz="2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4768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618F-42EB-4554-935E-FA97850B672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3932555" y="1297975"/>
            <a:ext cx="5622925" cy="547486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half" idx="2"/>
          </p:nvPr>
        </p:nvSpPr>
        <p:spPr>
          <a:xfrm>
            <a:off x="502921" y="2384929"/>
            <a:ext cx="3309144" cy="4387911"/>
          </a:xfrm>
        </p:spPr>
        <p:txBody>
          <a:bodyPr>
            <a:normAutofit/>
          </a:bodyPr>
          <a:lstStyle>
            <a:lvl1pPr>
              <a:defRPr sz="31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half" idx="13"/>
          </p:nvPr>
        </p:nvSpPr>
        <p:spPr>
          <a:xfrm>
            <a:off x="502921" y="1297975"/>
            <a:ext cx="3309144" cy="984145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144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Key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618F-42EB-4554-935E-FA97850B67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11"/>
          <p:cNvSpPr>
            <a:spLocks noGrp="1"/>
          </p:cNvSpPr>
          <p:nvPr>
            <p:ph sz="quarter" idx="13"/>
          </p:nvPr>
        </p:nvSpPr>
        <p:spPr bwMode="invGray">
          <a:xfrm>
            <a:off x="502920" y="6297162"/>
            <a:ext cx="9052560" cy="6627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anchor="ctr">
            <a:spAutoFit/>
          </a:bodyPr>
          <a:lstStyle>
            <a:lvl1pPr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02920" y="1295401"/>
            <a:ext cx="9052560" cy="483616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864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Bull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618F-42EB-4554-935E-FA97850B67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02920" y="2050726"/>
            <a:ext cx="9052560" cy="4836160"/>
          </a:xfrm>
        </p:spPr>
        <p:txBody>
          <a:bodyPr>
            <a:normAutofit/>
          </a:bodyPr>
          <a:lstStyle>
            <a:lvl1pPr>
              <a:defRPr sz="3100" b="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3"/>
          </p:nvPr>
        </p:nvSpPr>
        <p:spPr bwMode="invGray">
          <a:xfrm>
            <a:off x="502920" y="1304422"/>
            <a:ext cx="9052560" cy="66274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algn="l">
              <a:buNone/>
              <a:defRPr b="1">
                <a:solidFill>
                  <a:srgbClr val="0F4C6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3210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618F-42EB-4554-935E-FA97850B672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295400"/>
            <a:ext cx="6035040" cy="4577080"/>
          </a:xfrm>
        </p:spPr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996869"/>
            <a:ext cx="6035040" cy="79463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784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295400"/>
            <a:ext cx="9052560" cy="564758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13161"/>
            <a:ext cx="10058400" cy="8175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82600" dist="12700" dir="5400000" rotWithShape="0">
              <a:srgbClr val="000000">
                <a:alpha val="7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808" y="113161"/>
            <a:ext cx="9689592" cy="817541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11481" y="7133689"/>
            <a:ext cx="50292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4FAE200-3F8B-1748-ABBA-B2996FD2CF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5029" y="0"/>
            <a:ext cx="10068458" cy="113161"/>
          </a:xfrm>
          <a:prstGeom prst="rect">
            <a:avLst/>
          </a:prstGeom>
          <a:solidFill>
            <a:srgbClr val="0F3B53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>
              <a:solidFill>
                <a:srgbClr val="0F4C66"/>
              </a:solidFill>
              <a:latin typeface="Calibri"/>
            </a:endParaRPr>
          </a:p>
        </p:txBody>
      </p:sp>
      <p:sp>
        <p:nvSpPr>
          <p:cNvPr id="4" name="Plus 3"/>
          <p:cNvSpPr/>
          <p:nvPr userDrawn="1"/>
        </p:nvSpPr>
        <p:spPr>
          <a:xfrm flipH="1">
            <a:off x="9599020" y="528182"/>
            <a:ext cx="100584" cy="103632"/>
          </a:xfrm>
          <a:prstGeom prst="mathPlus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7547496"/>
            <a:ext cx="10058400" cy="247950"/>
          </a:xfrm>
          <a:prstGeom prst="rect">
            <a:avLst/>
          </a:prstGeom>
          <a:solidFill>
            <a:srgbClr val="0F4C6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 anchorCtr="1">
            <a:normAutofit fontScale="92500" lnSpcReduction="20000"/>
          </a:bodyPr>
          <a:lstStyle/>
          <a:p>
            <a:pPr algn="l"/>
            <a:r>
              <a:rPr lang="en-US" sz="1200" dirty="0" smtClean="0">
                <a:solidFill>
                  <a:prstClr val="white"/>
                </a:solidFill>
                <a:latin typeface="+mn-lt"/>
              </a:rPr>
              <a:t>© 2017 Clinovations Government + Health</a:t>
            </a:r>
            <a:r>
              <a:rPr lang="en-US" sz="1200" baseline="0" dirty="0" smtClean="0">
                <a:solidFill>
                  <a:prstClr val="white"/>
                </a:solidFill>
                <a:latin typeface="+mn-lt"/>
              </a:rPr>
              <a:t>                                                              </a:t>
            </a:r>
            <a:r>
              <a:rPr lang="en-US" sz="1200" dirty="0" smtClean="0">
                <a:solidFill>
                  <a:prstClr val="white"/>
                </a:solidFill>
                <a:latin typeface="+mn-lt"/>
              </a:rPr>
              <a:t>government </a:t>
            </a:r>
            <a:r>
              <a:rPr lang="en-US" sz="1200" dirty="0" smtClean="0"/>
              <a:t>• </a:t>
            </a:r>
            <a:r>
              <a:rPr lang="en-US" sz="1200" dirty="0" smtClean="0">
                <a:solidFill>
                  <a:prstClr val="white"/>
                </a:solidFill>
                <a:latin typeface="+mn-lt"/>
              </a:rPr>
              <a:t>health  </a:t>
            </a:r>
            <a:r>
              <a:rPr lang="en-US" sz="1200" dirty="0" smtClean="0"/>
              <a:t>•</a:t>
            </a:r>
            <a:r>
              <a:rPr lang="en-US" sz="1200" dirty="0" smtClean="0">
                <a:solidFill>
                  <a:prstClr val="white"/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prstClr val="white"/>
                </a:solidFill>
                <a:latin typeface="Calibri"/>
              </a:rPr>
              <a:t>technology</a:t>
            </a:r>
            <a:r>
              <a:rPr lang="en-US" sz="1200" baseline="0" dirty="0" smtClean="0">
                <a:solidFill>
                  <a:prstClr val="white"/>
                </a:solidFill>
                <a:latin typeface="Calibri"/>
              </a:rPr>
              <a:t>                                                               </a:t>
            </a:r>
            <a:r>
              <a:rPr lang="en-US" sz="1200" dirty="0" smtClean="0">
                <a:solidFill>
                  <a:prstClr val="white"/>
                </a:solidFill>
                <a:latin typeface="Calibri"/>
              </a:rPr>
              <a:t>www.GovHealth.com</a:t>
            </a:r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Picture 8" descr="cgh-logo-WHITE.png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4" t="33427" r="74146" b="32888"/>
          <a:stretch/>
        </p:blipFill>
        <p:spPr>
          <a:xfrm>
            <a:off x="9353288" y="181388"/>
            <a:ext cx="561113" cy="79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9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72" r:id="rId8"/>
    <p:sldLayoutId id="2147483667" r:id="rId9"/>
    <p:sldLayoutId id="2147483669" r:id="rId10"/>
    <p:sldLayoutId id="2147483670" r:id="rId11"/>
    <p:sldLayoutId id="2147483671" r:id="rId12"/>
    <p:sldLayoutId id="214748368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509412" rtl="0" eaLnBrk="1" latinLnBrk="0" hangingPunct="1">
        <a:lnSpc>
          <a:spcPct val="8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Wingdings" pitchFamily="2" charset="2"/>
        <a:buChar char="§"/>
        <a:defRPr sz="3600" b="0" kern="1200">
          <a:solidFill>
            <a:srgbClr val="0F4C66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46396"/>
            <a:ext cx="10058400" cy="8175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3161"/>
            <a:ext cx="10058400" cy="8175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900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6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kff.org/disparities-policy/issue-brief/beyond-health-care-the-role-of-social-determinants-in-promoting-health-and-health-equity/" TargetMode="External"/><Relationship Id="rId4" Type="http://schemas.openxmlformats.org/officeDocument/2006/relationships/image" Target="../media/image15.tiff"/><Relationship Id="rId5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4" Type="http://schemas.openxmlformats.org/officeDocument/2006/relationships/image" Target="../media/image20.tiff"/><Relationship Id="rId5" Type="http://schemas.openxmlformats.org/officeDocument/2006/relationships/image" Target="../media/image21.png"/><Relationship Id="rId6" Type="http://schemas.openxmlformats.org/officeDocument/2006/relationships/image" Target="../media/image22.tiff"/><Relationship Id="rId7" Type="http://schemas.openxmlformats.org/officeDocument/2006/relationships/image" Target="../media/image23.tiff"/><Relationship Id="rId8" Type="http://schemas.openxmlformats.org/officeDocument/2006/relationships/image" Target="../media/image2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carecommunities.org/DesktopModules/Bring2mind/DMX/Download.aspx?portalid=3&amp;EntryId=100393" TargetMode="External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hyperlink" Target="file:///ProMedica's%20Journey/%20Addressing%20Hunger%20as%20a%20Health%20Issue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5888/pcd12.140511" TargetMode="External"/><Relationship Id="rId4" Type="http://schemas.openxmlformats.org/officeDocument/2006/relationships/image" Target="../media/image3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mailto:anita@GovHealth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hyperlink" Target="https://www.healthcatalyst.com/population-health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hyperlink" Target="http://www.rootcausecoalition.org/wp-content/uploads/2016/03/Diagnosis-Hunger-NYC-Presentations.pd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hyperlink" Target="http://www.rootcausecoalition.org/wp-content/uploads/2016/03/Diagnosis-Hunger-NYC-Presentations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ipartisanpolicy.org/library/what-makes-us-healthy-vs-what-we-spend-on-being-healthy/" TargetMode="External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17040" y="2656703"/>
            <a:ext cx="7184410" cy="1030236"/>
          </a:xfrm>
        </p:spPr>
        <p:txBody>
          <a:bodyPr>
            <a:noAutofit/>
          </a:bodyPr>
          <a:lstStyle/>
          <a:p>
            <a:r>
              <a:rPr lang="en-US" sz="4000" dirty="0" smtClean="0"/>
              <a:t>Federal</a:t>
            </a:r>
            <a:r>
              <a:rPr lang="en-US" sz="4000" dirty="0"/>
              <a:t>, State, and Local SDoH Health IT Initiatives</a:t>
            </a:r>
          </a:p>
          <a:p>
            <a:endParaRPr lang="en-US" sz="4000" dirty="0" smtClean="0"/>
          </a:p>
          <a:p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198668" y="6175160"/>
            <a:ext cx="5179378" cy="379876"/>
          </a:xfrm>
        </p:spPr>
        <p:txBody>
          <a:bodyPr/>
          <a:lstStyle/>
          <a:p>
            <a:r>
              <a:rPr lang="en-US" sz="1800" b="0" dirty="0" smtClean="0"/>
              <a:t>February 2016</a:t>
            </a:r>
            <a:endParaRPr lang="en-US" sz="1800"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198668" y="5520393"/>
            <a:ext cx="7521364" cy="712275"/>
          </a:xfrm>
        </p:spPr>
        <p:txBody>
          <a:bodyPr/>
          <a:lstStyle/>
          <a:p>
            <a:r>
              <a:rPr lang="en-US" sz="1800" b="1" dirty="0" smtClean="0"/>
              <a:t>Anita Samarth</a:t>
            </a:r>
          </a:p>
          <a:p>
            <a:r>
              <a:rPr lang="en-US" sz="1800" b="1" dirty="0" smtClean="0"/>
              <a:t>CEO, Clinovations GovHealth</a:t>
            </a:r>
            <a:endParaRPr lang="en-US" sz="1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185" y="4014323"/>
            <a:ext cx="33274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0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Great Background on “Why”!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8808" y="7129849"/>
            <a:ext cx="8896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</a:t>
            </a:r>
            <a:r>
              <a:rPr lang="en-US" sz="1200" dirty="0" smtClean="0"/>
              <a:t>: Kaiser Family Foundation - </a:t>
            </a:r>
            <a:r>
              <a:rPr lang="en-US" sz="1200" dirty="0" smtClean="0">
                <a:hlinkClick r:id="rId3"/>
              </a:rPr>
              <a:t>Beyond </a:t>
            </a:r>
            <a:r>
              <a:rPr lang="en-US" sz="1200" dirty="0">
                <a:hlinkClick r:id="rId3"/>
              </a:rPr>
              <a:t>Health Care: The Role of Social Determinants in Promoting Health and Health </a:t>
            </a:r>
            <a:r>
              <a:rPr lang="en-US" sz="1200" dirty="0" smtClean="0">
                <a:hlinkClick r:id="rId3"/>
              </a:rPr>
              <a:t>Equity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20249" b="9677"/>
          <a:stretch/>
        </p:blipFill>
        <p:spPr>
          <a:xfrm>
            <a:off x="3323968" y="3342632"/>
            <a:ext cx="6597759" cy="34659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26530" t="20673" r="25139" b="15669"/>
          <a:stretch/>
        </p:blipFill>
        <p:spPr>
          <a:xfrm>
            <a:off x="123569" y="1363188"/>
            <a:ext cx="3287320" cy="32458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8357" y="4591791"/>
            <a:ext cx="2250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</a:t>
            </a:r>
            <a:r>
              <a:rPr lang="en-US" sz="800" dirty="0" smtClean="0"/>
              <a:t>: Schroeder, SA. (2007). We Can Do Better </a:t>
            </a:r>
            <a:r>
              <a:rPr lang="mr-IN" sz="800" dirty="0" smtClean="0"/>
              <a:t>–</a:t>
            </a:r>
            <a:r>
              <a:rPr lang="en-US" sz="800" dirty="0" smtClean="0"/>
              <a:t> Improving the Health of the American People.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1784" y="1094191"/>
            <a:ext cx="3534032" cy="7419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Impact on Risk of Premature Death</a:t>
            </a:r>
            <a:endParaRPr lang="en-US" sz="1800" b="1" dirty="0"/>
          </a:p>
        </p:txBody>
      </p:sp>
      <p:sp>
        <p:nvSpPr>
          <p:cNvPr id="12" name="Content Placeholder 10"/>
          <p:cNvSpPr txBox="1">
            <a:spLocks/>
          </p:cNvSpPr>
          <p:nvPr/>
        </p:nvSpPr>
        <p:spPr>
          <a:xfrm>
            <a:off x="4844272" y="2986129"/>
            <a:ext cx="3534032" cy="741953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>
            <a:lvl1pPr marL="382059" indent="-382059" algn="l" defTabSz="509412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600" b="0" kern="1200">
                <a:solidFill>
                  <a:srgbClr val="0F4C66"/>
                </a:solidFill>
                <a:latin typeface="+mn-lt"/>
                <a:ea typeface="+mn-ea"/>
                <a:cs typeface="+mn-cs"/>
              </a:defRPr>
            </a:lvl1pPr>
            <a:lvl2pPr marL="827795" indent="-318383" algn="l" defTabSz="509412" rtl="0" eaLnBrk="1" latinLnBrk="0" hangingPunct="1">
              <a:spcBef>
                <a:spcPct val="20000"/>
              </a:spcBef>
              <a:buFont typeface="Arial"/>
              <a:buChar char="–"/>
              <a:defRPr sz="3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509412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509412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800" b="1" dirty="0" smtClean="0"/>
              <a:t>KFF Social Determinants Factors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12213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SDoH and Population Health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"/>
          <a:stretch/>
        </p:blipFill>
        <p:spPr>
          <a:xfrm>
            <a:off x="457200" y="1223318"/>
            <a:ext cx="8231825" cy="62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634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Activity</a:t>
            </a:r>
            <a:endParaRPr lang="en-US" dirty="0"/>
          </a:p>
        </p:txBody>
      </p:sp>
      <p:pic>
        <p:nvPicPr>
          <p:cNvPr id="4" name="Picture 3" descr="Office of the National Coordinator for Health Information Technolog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606" y="1934793"/>
            <a:ext cx="3422471" cy="916459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47285" y="1357184"/>
            <a:ext cx="5115699" cy="5484888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IOM Phase 2: Capturing Behavioral Domains and Measures in EHRs</a:t>
            </a:r>
          </a:p>
          <a:p>
            <a:endParaRPr lang="en-US" sz="2400" dirty="0" smtClean="0"/>
          </a:p>
          <a:p>
            <a:r>
              <a:rPr lang="en-US" sz="2400" dirty="0" smtClean="0"/>
              <a:t>Community Health Peer Learning Program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Comprehensive Primary Care+ (CPC+)</a:t>
            </a:r>
            <a:endParaRPr lang="en-US" sz="2400" dirty="0"/>
          </a:p>
          <a:p>
            <a:r>
              <a:rPr lang="en-US" sz="2400" dirty="0" smtClean="0"/>
              <a:t>Accountable Health Communities (AHC)</a:t>
            </a:r>
          </a:p>
          <a:p>
            <a:r>
              <a:rPr lang="en-US" sz="2400" dirty="0" smtClean="0"/>
              <a:t>CMMI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PRAPARE Tool: </a:t>
            </a:r>
            <a:r>
              <a:rPr lang="en-US" sz="2400" dirty="0" smtClean="0"/>
              <a:t>Protocol </a:t>
            </a:r>
            <a:r>
              <a:rPr lang="en-US" sz="2400" dirty="0"/>
              <a:t>for Responding to and Assessing Patient Assets, Risks, and </a:t>
            </a:r>
            <a:r>
              <a:rPr lang="en-US" sz="2400" dirty="0" smtClean="0"/>
              <a:t>Experiences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Community Referral Solutions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72" y="2857067"/>
            <a:ext cx="3193192" cy="15965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741" y="4806595"/>
            <a:ext cx="3293054" cy="7631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42" y="6842072"/>
            <a:ext cx="2235200" cy="533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000" y="6275656"/>
            <a:ext cx="2326159" cy="3344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8656" y="6442923"/>
            <a:ext cx="1272085" cy="7982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063" y="1379509"/>
            <a:ext cx="2691980" cy="43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2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One We Hear About a Lot: </a:t>
            </a:r>
            <a:r>
              <a:rPr lang="en-US" dirty="0" smtClean="0"/>
              <a:t>Camden Coalition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54" y="1326119"/>
            <a:ext cx="7983412" cy="591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26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IT and SDoH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Health IT / EHR for Screening</a:t>
            </a:r>
          </a:p>
          <a:p>
            <a:r>
              <a:rPr lang="en-US" dirty="0" smtClean="0"/>
              <a:t>EHR Referrals to Community Services</a:t>
            </a:r>
          </a:p>
          <a:p>
            <a:r>
              <a:rPr lang="en-US" dirty="0" smtClean="0"/>
              <a:t>Analytics and Risk Scoring Algorithms</a:t>
            </a:r>
          </a:p>
          <a:p>
            <a:r>
              <a:rPr lang="en-US" dirty="0" smtClean="0"/>
              <a:t>Care Coordination/ Care Manager/ Community Resource Coordination</a:t>
            </a:r>
            <a:endParaRPr lang="en-US" dirty="0"/>
          </a:p>
          <a:p>
            <a:r>
              <a:rPr lang="en-US" dirty="0" smtClean="0"/>
              <a:t>Most Mature SDoH Factors in Health IT:</a:t>
            </a:r>
          </a:p>
          <a:p>
            <a:pPr lvl="1"/>
            <a:r>
              <a:rPr lang="en-US" dirty="0" smtClean="0"/>
              <a:t>Food</a:t>
            </a:r>
            <a:endParaRPr lang="en-US" dirty="0"/>
          </a:p>
          <a:p>
            <a:pPr lvl="1"/>
            <a:r>
              <a:rPr lang="en-US" dirty="0" smtClean="0"/>
              <a:t>Transportation</a:t>
            </a:r>
          </a:p>
          <a:p>
            <a:pPr lvl="1"/>
            <a:r>
              <a:rPr lang="en-US" dirty="0" smtClean="0"/>
              <a:t>Housing</a:t>
            </a:r>
          </a:p>
        </p:txBody>
      </p:sp>
    </p:spTree>
    <p:extLst>
      <p:ext uri="{BB962C8B-B14F-4D97-AF65-F5344CB8AC3E}">
        <p14:creationId xmlns:p14="http://schemas.microsoft.com/office/powerpoint/2010/main" val="1924006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NACHC PRAPARE &amp; EHRs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740" y="5864108"/>
            <a:ext cx="2409568" cy="1532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47" y="1248033"/>
            <a:ext cx="4617917" cy="41395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847" y="5387547"/>
            <a:ext cx="4639914" cy="10008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3604" y="1296756"/>
            <a:ext cx="4059918" cy="439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26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PRAPARE in EHRs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95" y="1481605"/>
            <a:ext cx="6549081" cy="52789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8808" y="6876631"/>
            <a:ext cx="6376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</a:t>
            </a:r>
            <a:r>
              <a:rPr lang="en-US" sz="1200" dirty="0" smtClean="0"/>
              <a:t>: </a:t>
            </a:r>
            <a:r>
              <a:rPr lang="en-US" sz="1200" dirty="0" smtClean="0"/>
              <a:t>La Clinica and OCHIN data in </a:t>
            </a:r>
            <a:r>
              <a:rPr lang="en-US" sz="1200" dirty="0" smtClean="0">
                <a:hlinkClick r:id="rId3"/>
              </a:rPr>
              <a:t>Epic PRAPARE Webinar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5525" y="1395621"/>
            <a:ext cx="3132875" cy="311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8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SDoH Spotlight: Hunger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870"/>
          <a:stretch/>
        </p:blipFill>
        <p:spPr>
          <a:xfrm>
            <a:off x="679622" y="1348702"/>
            <a:ext cx="8697262" cy="61642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456" y="1001202"/>
            <a:ext cx="8896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</a:t>
            </a:r>
            <a:r>
              <a:rPr lang="en-US" sz="1200" dirty="0" smtClean="0"/>
              <a:t>: </a:t>
            </a:r>
            <a:r>
              <a:rPr lang="en-US" sz="1200" dirty="0" smtClean="0">
                <a:hlinkClick r:id="rId3"/>
              </a:rPr>
              <a:t>Promedica’s Journey: Addressing Hunger as a Health Issue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76913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Insecurity Impact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01" y="1159638"/>
            <a:ext cx="9313672" cy="589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76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Standards of Medical Care in Diabetes—2016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Recommendations</a:t>
            </a:r>
          </a:p>
          <a:p>
            <a:pPr lvl="1"/>
            <a:r>
              <a:rPr lang="en-US" dirty="0" smtClean="0"/>
              <a:t>Providers </a:t>
            </a:r>
            <a:r>
              <a:rPr lang="en-US" dirty="0"/>
              <a:t>should carefully evaluate hyperglycemia and hypoglycemia in the context of food insecurity (FI) and propose solutions accordingly. </a:t>
            </a:r>
            <a:endParaRPr lang="en-US" dirty="0" smtClean="0"/>
          </a:p>
          <a:p>
            <a:pPr lvl="1"/>
            <a:r>
              <a:rPr lang="en-US" dirty="0" smtClean="0"/>
              <a:t>Providers </a:t>
            </a:r>
            <a:r>
              <a:rPr lang="en-US" dirty="0"/>
              <a:t>should recognize that homelessness, poor literacy, and poor numeracy often occur with food insecurity, and appropriate resources should be made available for patients with diabetes. </a:t>
            </a:r>
            <a:endParaRPr lang="en-US" dirty="0" smtClean="0"/>
          </a:p>
          <a:p>
            <a:r>
              <a:rPr lang="en-US" dirty="0" smtClean="0"/>
              <a:t>FI </a:t>
            </a:r>
            <a:r>
              <a:rPr lang="en-US" dirty="0"/>
              <a:t>is the unreliable availability of nutritious food and the inability to consistently obtain food without resorting to socially unacceptable practices. </a:t>
            </a:r>
            <a:endParaRPr lang="en-US" dirty="0" smtClean="0"/>
          </a:p>
          <a:p>
            <a:r>
              <a:rPr lang="en-US" dirty="0" smtClean="0"/>
              <a:t>Hyperglycemia </a:t>
            </a:r>
            <a:r>
              <a:rPr lang="en-US" dirty="0"/>
              <a:t>and hypoglycemia are more common in those with diabetes and FI.</a:t>
            </a:r>
          </a:p>
        </p:txBody>
      </p:sp>
    </p:spTree>
    <p:extLst>
      <p:ext uri="{BB962C8B-B14F-4D97-AF65-F5344CB8AC3E}">
        <p14:creationId xmlns:p14="http://schemas.microsoft.com/office/powerpoint/2010/main" val="1036626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Year’s Buzzword BINGO!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2604847"/>
              </p:ext>
            </p:extLst>
          </p:nvPr>
        </p:nvGraphicFramePr>
        <p:xfrm>
          <a:off x="466168" y="1715530"/>
          <a:ext cx="9051925" cy="385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385"/>
                <a:gridCol w="1810385"/>
                <a:gridCol w="1810385"/>
                <a:gridCol w="1810385"/>
                <a:gridCol w="18103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Social Determinants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Uber</a:t>
                      </a:r>
                      <a:r>
                        <a:rPr lang="en-US" sz="1400" b="1" baseline="0" dirty="0" smtClean="0"/>
                        <a:t> for Health</a:t>
                      </a:r>
                      <a:endParaRPr lang="en-US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Lyft </a:t>
                      </a:r>
                      <a:r>
                        <a:rPr lang="en-US" sz="1400" b="1" baseline="0" dirty="0" smtClean="0"/>
                        <a:t>for Health</a:t>
                      </a:r>
                      <a:endParaRPr lang="en-US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Social Determinants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Food Insecurity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Food Insecurity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Social Determinants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SDH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Social Determinants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Transportation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Social Determinants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Housing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Social Determinants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Social Determinants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Housing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SDOH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Food Insecurity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Food Pharmacy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Lyft </a:t>
                      </a:r>
                      <a:r>
                        <a:rPr lang="en-US" sz="1400" b="1" baseline="0" dirty="0" smtClean="0"/>
                        <a:t>for Health</a:t>
                      </a:r>
                      <a:endParaRPr lang="en-US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Social Determinants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Food Prescription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Social Determinants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Uber</a:t>
                      </a:r>
                      <a:r>
                        <a:rPr lang="en-US" sz="1400" b="1" baseline="0" dirty="0" smtClean="0"/>
                        <a:t> for Health</a:t>
                      </a:r>
                      <a:endParaRPr lang="en-US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SDH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Food Insecurity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Social Determinants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Lyft </a:t>
                      </a:r>
                      <a:r>
                        <a:rPr lang="en-US" sz="1400" b="1" baseline="0" dirty="0" smtClean="0"/>
                        <a:t>for Health</a:t>
                      </a:r>
                      <a:endParaRPr lang="en-US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Social Determinants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Social Determinants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Transportation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Transportation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#SDOH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Social Food Insecurity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Food Pharmacy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Social Determinants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Social Determinants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Food Pharmacy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Social Determinants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Uber</a:t>
                      </a:r>
                      <a:r>
                        <a:rPr lang="en-US" sz="1400" b="1" baseline="0" dirty="0" smtClean="0"/>
                        <a:t> for Health</a:t>
                      </a:r>
                      <a:endParaRPr lang="en-US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SDOH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Lyft </a:t>
                      </a:r>
                      <a:r>
                        <a:rPr lang="en-US" sz="1400" b="1" baseline="0" dirty="0" smtClean="0"/>
                        <a:t>for Health</a:t>
                      </a:r>
                      <a:endParaRPr lang="en-US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Uber</a:t>
                      </a:r>
                      <a:r>
                        <a:rPr lang="en-US" sz="1400" b="1" baseline="0" dirty="0" smtClean="0"/>
                        <a:t> for Health</a:t>
                      </a:r>
                      <a:endParaRPr lang="en-US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#SDH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Social Determinants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094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Farmacy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740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Feeding America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5483"/>
            <a:ext cx="10058400" cy="616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76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Insecurity: Hunger Vital Sign™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5479"/>
            <a:ext cx="10058400" cy="434198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2920" y="5742236"/>
            <a:ext cx="9555480" cy="1793788"/>
          </a:xfrm>
        </p:spPr>
        <p:txBody>
          <a:bodyPr numCol="2">
            <a:normAutofit fontScale="92500" lnSpcReduction="10000"/>
          </a:bodyPr>
          <a:lstStyle/>
          <a:p>
            <a:r>
              <a:rPr lang="en-US" dirty="0" smtClean="0"/>
              <a:t>Food Banks</a:t>
            </a:r>
          </a:p>
          <a:p>
            <a:r>
              <a:rPr lang="en-US" dirty="0" smtClean="0"/>
              <a:t>Food Pantry</a:t>
            </a:r>
          </a:p>
          <a:p>
            <a:r>
              <a:rPr lang="en-US" dirty="0" smtClean="0"/>
              <a:t>Food Pharmacy</a:t>
            </a:r>
          </a:p>
          <a:p>
            <a:r>
              <a:rPr lang="en-US" dirty="0" smtClean="0"/>
              <a:t>”Farmacy”</a:t>
            </a:r>
          </a:p>
          <a:p>
            <a:r>
              <a:rPr lang="en-US" dirty="0" smtClean="0"/>
              <a:t>Food Prescriptions</a:t>
            </a:r>
          </a:p>
          <a:p>
            <a:r>
              <a:rPr lang="en-US" dirty="0" smtClean="0"/>
              <a:t>Quality of Food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335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in Other 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295400"/>
            <a:ext cx="9052560" cy="6019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Transportation</a:t>
            </a:r>
          </a:p>
          <a:p>
            <a:pPr lvl="1"/>
            <a:r>
              <a:rPr lang="en-US" dirty="0" smtClean="0"/>
              <a:t>Do you have transportation?</a:t>
            </a:r>
          </a:p>
          <a:p>
            <a:pPr lvl="1"/>
            <a:r>
              <a:rPr lang="en-US" dirty="0" smtClean="0"/>
              <a:t>How long does it take you?</a:t>
            </a:r>
          </a:p>
          <a:p>
            <a:r>
              <a:rPr lang="en-US" dirty="0" smtClean="0"/>
              <a:t>Housing</a:t>
            </a:r>
          </a:p>
          <a:p>
            <a:pPr lvl="1"/>
            <a:r>
              <a:rPr lang="en-US" dirty="0" smtClean="0"/>
              <a:t>Situation changes</a:t>
            </a:r>
          </a:p>
          <a:p>
            <a:pPr lvl="1"/>
            <a:r>
              <a:rPr lang="en-US" dirty="0" smtClean="0">
                <a:hlinkClick r:id="rId3"/>
              </a:rPr>
              <a:t>CDC findings</a:t>
            </a:r>
            <a:r>
              <a:rPr lang="en-US" dirty="0" smtClean="0"/>
              <a:t>: The </a:t>
            </a:r>
            <a:r>
              <a:rPr lang="en-US" dirty="0"/>
              <a:t>groups with the highest frequency of always being worried or stressed about having enough money to pay their rent or mortgage were respondents with </a:t>
            </a:r>
            <a:endParaRPr lang="en-US" dirty="0" smtClean="0"/>
          </a:p>
          <a:p>
            <a:pPr lvl="2"/>
            <a:r>
              <a:rPr lang="en-US" dirty="0" smtClean="0"/>
              <a:t>incomes </a:t>
            </a:r>
            <a:r>
              <a:rPr lang="en-US" dirty="0"/>
              <a:t>less than $25,000, </a:t>
            </a:r>
            <a:endParaRPr lang="en-US" dirty="0" smtClean="0"/>
          </a:p>
          <a:p>
            <a:pPr lvl="2"/>
            <a:r>
              <a:rPr lang="en-US" dirty="0" smtClean="0"/>
              <a:t>people </a:t>
            </a:r>
            <a:r>
              <a:rPr lang="en-US" dirty="0"/>
              <a:t>without health insurance at the time of survey, </a:t>
            </a:r>
          </a:p>
          <a:p>
            <a:pPr lvl="2"/>
            <a:r>
              <a:rPr lang="en-US" dirty="0" smtClean="0"/>
              <a:t>renters</a:t>
            </a:r>
            <a:r>
              <a:rPr lang="en-US" dirty="0"/>
              <a:t>, and </a:t>
            </a:r>
            <a:endParaRPr lang="en-US" dirty="0" smtClean="0"/>
          </a:p>
          <a:p>
            <a:pPr lvl="2"/>
            <a:r>
              <a:rPr lang="en-US" dirty="0" smtClean="0"/>
              <a:t>people </a:t>
            </a:r>
            <a:r>
              <a:rPr lang="en-US" dirty="0"/>
              <a:t>with a self-reported history of 3 or more adverse childhood experiences.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772" y="1782977"/>
            <a:ext cx="1913945" cy="119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64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Questions and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101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218184" y="2769384"/>
            <a:ext cx="7306888" cy="3132878"/>
          </a:xfrm>
        </p:spPr>
        <p:txBody>
          <a:bodyPr>
            <a:noAutofit/>
          </a:bodyPr>
          <a:lstStyle/>
          <a:p>
            <a:r>
              <a:rPr lang="en-US" sz="2200" dirty="0" smtClean="0"/>
              <a:t>THANK YOU!</a:t>
            </a:r>
            <a:endParaRPr lang="en-US" sz="2200" dirty="0"/>
          </a:p>
          <a:p>
            <a:endParaRPr lang="en-US" sz="1200" dirty="0"/>
          </a:p>
          <a:p>
            <a:r>
              <a:rPr lang="en-US" sz="1800" dirty="0"/>
              <a:t>Anita </a:t>
            </a:r>
            <a:r>
              <a:rPr lang="en-US" sz="1800" dirty="0" smtClean="0"/>
              <a:t>Samarth</a:t>
            </a:r>
          </a:p>
          <a:p>
            <a:r>
              <a:rPr lang="en-US" sz="1800" b="0" dirty="0" smtClean="0">
                <a:hlinkClick r:id="rId2"/>
              </a:rPr>
              <a:t>anita@GovHealth.com</a:t>
            </a:r>
            <a:r>
              <a:rPr lang="en-US" sz="1800" b="0" smtClean="0"/>
              <a:t> </a:t>
            </a:r>
          </a:p>
          <a:p>
            <a:endParaRPr lang="en-US" sz="1200" dirty="0"/>
          </a:p>
          <a:p>
            <a:endParaRPr lang="en-US" sz="1800" b="0" dirty="0" smtClean="0"/>
          </a:p>
        </p:txBody>
      </p:sp>
    </p:spTree>
    <p:extLst>
      <p:ext uri="{BB962C8B-B14F-4D97-AF65-F5344CB8AC3E}">
        <p14:creationId xmlns:p14="http://schemas.microsoft.com/office/powerpoint/2010/main" val="280404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newslide_layer4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79" y="2769596"/>
            <a:ext cx="9108223" cy="3272814"/>
          </a:xfrm>
          <a:prstGeom prst="rect">
            <a:avLst/>
          </a:prstGeom>
        </p:spPr>
      </p:pic>
      <p:pic>
        <p:nvPicPr>
          <p:cNvPr id="5" name="Picture 4" descr="newslide_layer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862" y="1914113"/>
            <a:ext cx="2167956" cy="5569395"/>
          </a:xfrm>
          <a:prstGeom prst="rect">
            <a:avLst/>
          </a:prstGeom>
        </p:spPr>
      </p:pic>
      <p:pic>
        <p:nvPicPr>
          <p:cNvPr id="6" name="Picture 5" descr="newslide_layer2.png"/>
          <p:cNvPicPr>
            <a:picLocks noChangeAspect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835" y="1857386"/>
            <a:ext cx="1693179" cy="55693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90788" y="3045527"/>
            <a:ext cx="1195265" cy="383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Clinicians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22298" y="2473000"/>
            <a:ext cx="1575907" cy="383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Technologists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21631" y="6324087"/>
            <a:ext cx="1575907" cy="56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800" b="1" dirty="0">
                <a:solidFill>
                  <a:schemeClr val="tx2"/>
                </a:solidFill>
              </a:rPr>
              <a:t>Public 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Health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12513" y="7020888"/>
            <a:ext cx="1575907" cy="383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448901"/>
                </a:solidFill>
              </a:rPr>
              <a:t>IT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92598" y="1913893"/>
            <a:ext cx="1195265" cy="383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Doctors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54053" y="5842628"/>
            <a:ext cx="1814892" cy="383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448901"/>
                </a:solidFill>
              </a:rPr>
              <a:t>Policy Experts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06127" y="7020888"/>
            <a:ext cx="1575907" cy="383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Analytics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13539" y="1926114"/>
            <a:ext cx="1575907" cy="383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Strategists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49020" y="3045527"/>
            <a:ext cx="1575907" cy="383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Nurses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18831" y="3617361"/>
            <a:ext cx="1457833" cy="383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Researchers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700466" y="6297742"/>
            <a:ext cx="1575907" cy="56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800" b="1" dirty="0">
                <a:solidFill>
                  <a:schemeClr val="tx2"/>
                </a:solidFill>
              </a:rPr>
              <a:t>Program Management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078511" y="2929612"/>
            <a:ext cx="1851364" cy="1753526"/>
            <a:chOff x="1025769" y="2460327"/>
            <a:chExt cx="1683058" cy="1547229"/>
          </a:xfrm>
        </p:grpSpPr>
        <p:sp>
          <p:nvSpPr>
            <p:cNvPr id="28" name="Rounded Rectangular Callout 27"/>
            <p:cNvSpPr/>
            <p:nvPr/>
          </p:nvSpPr>
          <p:spPr>
            <a:xfrm>
              <a:off x="1533772" y="3810439"/>
              <a:ext cx="667052" cy="197117"/>
            </a:xfrm>
            <a:prstGeom prst="wedgeRoundRectCallout">
              <a:avLst>
                <a:gd name="adj1" fmla="val -20400"/>
                <a:gd name="adj2" fmla="val 45606"/>
                <a:gd name="adj3" fmla="val 16667"/>
              </a:avLst>
            </a:prstGeom>
            <a:noFill/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>
                  <a:gd name="adj" fmla="val 13572067"/>
                </a:avLst>
              </a:prstTxWarp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Calibri"/>
                  <a:cs typeface="Calibri"/>
                </a:rPr>
                <a:t>MU</a:t>
              </a:r>
            </a:p>
          </p:txBody>
        </p:sp>
        <p:sp>
          <p:nvSpPr>
            <p:cNvPr id="29" name="Rounded Rectangular Callout 28"/>
            <p:cNvSpPr/>
            <p:nvPr/>
          </p:nvSpPr>
          <p:spPr>
            <a:xfrm>
              <a:off x="1455615" y="3418720"/>
              <a:ext cx="823366" cy="296247"/>
            </a:xfrm>
            <a:prstGeom prst="wedgeRoundRectCallout">
              <a:avLst>
                <a:gd name="adj1" fmla="val -20400"/>
                <a:gd name="adj2" fmla="val 45606"/>
                <a:gd name="adj3" fmla="val 16667"/>
              </a:avLst>
            </a:prstGeom>
            <a:noFill/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/>
              </a:prstTxWarp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Calibri"/>
                  <a:cs typeface="Calibri"/>
                </a:rPr>
                <a:t>CQMs</a:t>
              </a:r>
            </a:p>
          </p:txBody>
        </p:sp>
        <p:sp>
          <p:nvSpPr>
            <p:cNvPr id="30" name="Rounded Rectangular Callout 29"/>
            <p:cNvSpPr/>
            <p:nvPr/>
          </p:nvSpPr>
          <p:spPr>
            <a:xfrm>
              <a:off x="1455615" y="3133547"/>
              <a:ext cx="823366" cy="296247"/>
            </a:xfrm>
            <a:prstGeom prst="wedgeRoundRectCallout">
              <a:avLst>
                <a:gd name="adj1" fmla="val -20400"/>
                <a:gd name="adj2" fmla="val 45606"/>
                <a:gd name="adj3" fmla="val 16667"/>
              </a:avLst>
            </a:prstGeom>
            <a:noFill/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/>
              </a:prstTxWarp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Calibri"/>
                  <a:cs typeface="Calibri"/>
                </a:rPr>
                <a:t>PCMH</a:t>
              </a:r>
            </a:p>
          </p:txBody>
        </p:sp>
        <p:sp>
          <p:nvSpPr>
            <p:cNvPr id="31" name="Rounded Rectangular Callout 30"/>
            <p:cNvSpPr/>
            <p:nvPr/>
          </p:nvSpPr>
          <p:spPr>
            <a:xfrm>
              <a:off x="1455616" y="2811414"/>
              <a:ext cx="823364" cy="452958"/>
            </a:xfrm>
            <a:prstGeom prst="wedgeRoundRectCallout">
              <a:avLst>
                <a:gd name="adj1" fmla="val -20400"/>
                <a:gd name="adj2" fmla="val 45606"/>
                <a:gd name="adj3" fmla="val 16667"/>
              </a:avLst>
            </a:prstGeom>
            <a:noFill/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/>
              </a:prstTxWarp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Calibri"/>
                  <a:cs typeface="Calibri"/>
                </a:rPr>
                <a:t>ACOs</a:t>
              </a:r>
            </a:p>
          </p:txBody>
        </p:sp>
        <p:sp>
          <p:nvSpPr>
            <p:cNvPr id="32" name="Rounded Rectangular Callout 31"/>
            <p:cNvSpPr/>
            <p:nvPr/>
          </p:nvSpPr>
          <p:spPr>
            <a:xfrm>
              <a:off x="1025769" y="2460327"/>
              <a:ext cx="1683058" cy="1005428"/>
            </a:xfrm>
            <a:prstGeom prst="wedgeRoundRectCallout">
              <a:avLst>
                <a:gd name="adj1" fmla="val -18723"/>
                <a:gd name="adj2" fmla="val 32904"/>
                <a:gd name="adj3" fmla="val 16667"/>
              </a:avLst>
            </a:prstGeom>
            <a:noFill/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>
                  <a:gd name="adj" fmla="val 10877597"/>
                </a:avLst>
              </a:prstTxWarp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Calibri"/>
                  <a:cs typeface="Calibri"/>
                </a:rPr>
                <a:t>Payment Reform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Who We Are: Experts in Health IT &amp; Quality</a:t>
            </a:r>
          </a:p>
        </p:txBody>
      </p:sp>
      <p:pic>
        <p:nvPicPr>
          <p:cNvPr id="8" name="Picture 7" descr="newslide_layer3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951" y="4146825"/>
            <a:ext cx="2343163" cy="133625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83117" y="6292147"/>
            <a:ext cx="3378929" cy="851800"/>
          </a:xfrm>
          <a:prstGeom prst="rect">
            <a:avLst/>
          </a:prstGeom>
          <a:noFill/>
        </p:spPr>
        <p:txBody>
          <a:bodyPr wrap="square" lIns="101882" tIns="50941" rIns="101882" bIns="50941" rtlCol="0" anchor="t">
            <a:spAutoFit/>
          </a:bodyPr>
          <a:lstStyle>
            <a:defPPr>
              <a:defRPr lang="en-US"/>
            </a:defPPr>
            <a:lvl2pPr marL="0" lvl="1" algn="ctr">
              <a:lnSpc>
                <a:spcPct val="80000"/>
              </a:lnSpc>
              <a:defRPr sz="2200">
                <a:solidFill>
                  <a:srgbClr val="448901"/>
                </a:solidFill>
              </a:defRPr>
            </a:lvl2pPr>
          </a:lstStyle>
          <a:p>
            <a:pPr lvl="1"/>
            <a:r>
              <a:rPr lang="en-US" sz="2000" dirty="0" smtClean="0">
                <a:solidFill>
                  <a:schemeClr val="accent4"/>
                </a:solidFill>
                <a:latin typeface="Calibri Light"/>
                <a:cs typeface="Calibri Light"/>
              </a:rPr>
              <a:t>Experienced consultants </a:t>
            </a:r>
            <a:r>
              <a:rPr lang="en-US" sz="2000" dirty="0">
                <a:solidFill>
                  <a:schemeClr val="accent4"/>
                </a:solidFill>
                <a:latin typeface="Calibri Light"/>
                <a:cs typeface="Calibri Light"/>
              </a:rPr>
              <a:t>and clinicians with </a:t>
            </a:r>
            <a:r>
              <a:rPr lang="en-US" sz="2000" dirty="0" smtClean="0">
                <a:solidFill>
                  <a:schemeClr val="accent4"/>
                </a:solidFill>
                <a:latin typeface="Calibri Light"/>
                <a:cs typeface="Calibri Light"/>
              </a:rPr>
              <a:t/>
            </a:r>
            <a:br>
              <a:rPr lang="en-US" sz="2000" dirty="0" smtClean="0">
                <a:solidFill>
                  <a:schemeClr val="accent4"/>
                </a:solidFill>
                <a:latin typeface="Calibri Light"/>
                <a:cs typeface="Calibri Light"/>
              </a:rPr>
            </a:br>
            <a:r>
              <a:rPr lang="en-US" sz="2000" dirty="0" smtClean="0">
                <a:solidFill>
                  <a:schemeClr val="accent4"/>
                </a:solidFill>
                <a:latin typeface="Calibri Light"/>
                <a:cs typeface="Calibri Light"/>
              </a:rPr>
              <a:t>on</a:t>
            </a:r>
            <a:r>
              <a:rPr lang="en-US" sz="2000" dirty="0">
                <a:solidFill>
                  <a:schemeClr val="accent4"/>
                </a:solidFill>
                <a:latin typeface="Calibri Light"/>
                <a:cs typeface="Calibri Light"/>
              </a:rPr>
              <a:t>-the-ground experience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14395" y="6365555"/>
            <a:ext cx="3296036" cy="851800"/>
          </a:xfrm>
          <a:prstGeom prst="rect">
            <a:avLst/>
          </a:prstGeom>
          <a:noFill/>
        </p:spPr>
        <p:txBody>
          <a:bodyPr wrap="square" lIns="101882" tIns="50941" rIns="101882" bIns="50941" rtlCol="0" anchor="t">
            <a:spAutoFit/>
          </a:bodyPr>
          <a:lstStyle>
            <a:defPPr>
              <a:defRPr lang="en-US"/>
            </a:defPPr>
            <a:lvl2pPr marL="0" lvl="1" algn="ctr">
              <a:lnSpc>
                <a:spcPct val="80000"/>
              </a:lnSpc>
              <a:defRPr sz="2200">
                <a:solidFill>
                  <a:schemeClr val="tx2"/>
                </a:solidFill>
              </a:defRPr>
            </a:lvl2pPr>
          </a:lstStyle>
          <a:p>
            <a:pPr lvl="1"/>
            <a:r>
              <a:rPr lang="en-US" sz="2000" dirty="0">
                <a:solidFill>
                  <a:schemeClr val="accent4"/>
                </a:solidFill>
                <a:latin typeface="Calibri Light"/>
                <a:cs typeface="Calibri Light"/>
              </a:rPr>
              <a:t>Delivering </a:t>
            </a:r>
            <a:r>
              <a:rPr lang="en-US" sz="2000" dirty="0" smtClean="0">
                <a:solidFill>
                  <a:schemeClr val="accent4"/>
                </a:solidFill>
                <a:latin typeface="Calibri Light"/>
                <a:cs typeface="Calibri Light"/>
              </a:rPr>
              <a:t>health technology </a:t>
            </a:r>
            <a:r>
              <a:rPr lang="en-US" sz="2000" dirty="0">
                <a:solidFill>
                  <a:schemeClr val="accent4"/>
                </a:solidFill>
                <a:latin typeface="Calibri Light"/>
                <a:cs typeface="Calibri Light"/>
              </a:rPr>
              <a:t>solutions to Federal, State and Local </a:t>
            </a:r>
            <a:r>
              <a:rPr lang="en-US" sz="2000" dirty="0" smtClean="0">
                <a:solidFill>
                  <a:schemeClr val="accent4"/>
                </a:solidFill>
                <a:latin typeface="Calibri Light"/>
                <a:cs typeface="Calibri Light"/>
              </a:rPr>
              <a:t>clients</a:t>
            </a:r>
            <a:endParaRPr lang="en-US" sz="2000" dirty="0">
              <a:solidFill>
                <a:schemeClr val="accent4"/>
              </a:solidFill>
              <a:latin typeface="Calibri Light"/>
              <a:cs typeface="Calibri Ligh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8379" y="1855354"/>
            <a:ext cx="3547272" cy="605579"/>
          </a:xfrm>
          <a:prstGeom prst="rect">
            <a:avLst/>
          </a:prstGeom>
          <a:noFill/>
        </p:spPr>
        <p:txBody>
          <a:bodyPr wrap="square" lIns="101882" tIns="50941" rIns="101882" bIns="50941" rtlCol="0" anchor="t">
            <a:spAutoFit/>
          </a:bodyPr>
          <a:lstStyle>
            <a:defPPr>
              <a:defRPr lang="en-US"/>
            </a:defPPr>
            <a:lvl2pPr marL="0" lvl="1" algn="ctr">
              <a:lnSpc>
                <a:spcPct val="80000"/>
              </a:lnSpc>
              <a:defRPr>
                <a:solidFill>
                  <a:schemeClr val="accent4"/>
                </a:solidFill>
                <a:latin typeface="Calibri Light"/>
                <a:cs typeface="Calibri Light"/>
              </a:defRPr>
            </a:lvl2pPr>
          </a:lstStyle>
          <a:p>
            <a:pPr lvl="1"/>
            <a:r>
              <a:rPr lang="en-US" dirty="0"/>
              <a:t>Connecting public </a:t>
            </a:r>
            <a:br>
              <a:rPr lang="en-US" dirty="0"/>
            </a:br>
            <a:r>
              <a:rPr lang="en-US" dirty="0"/>
              <a:t>and private sectors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89446" y="1855354"/>
            <a:ext cx="2718528" cy="630201"/>
          </a:xfrm>
          <a:prstGeom prst="rect">
            <a:avLst/>
          </a:prstGeom>
          <a:noFill/>
        </p:spPr>
        <p:txBody>
          <a:bodyPr wrap="square" lIns="101882" tIns="50941" rIns="101882" bIns="50941" rtlCol="0" anchor="t">
            <a:spAutoFit/>
          </a:bodyPr>
          <a:lstStyle>
            <a:defPPr>
              <a:defRPr lang="en-US"/>
            </a:defPPr>
            <a:lvl2pPr marL="0" lvl="1" algn="ctr">
              <a:lnSpc>
                <a:spcPct val="80000"/>
              </a:lnSpc>
              <a:defRPr sz="2200">
                <a:solidFill>
                  <a:schemeClr val="tx2"/>
                </a:solidFill>
              </a:defRPr>
            </a:lvl2pPr>
          </a:lstStyle>
          <a:p>
            <a:pPr lvl="1"/>
            <a:r>
              <a:rPr lang="en-US" sz="2000" dirty="0">
                <a:solidFill>
                  <a:schemeClr val="accent4"/>
                </a:solidFill>
                <a:latin typeface="Calibri Light"/>
                <a:cs typeface="Calibri Light"/>
              </a:rPr>
              <a:t>Putting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sz="2000" dirty="0">
                <a:solidFill>
                  <a:schemeClr val="accent4"/>
                </a:solidFill>
                <a:latin typeface="Calibri Light"/>
                <a:cs typeface="Calibri Light"/>
              </a:rPr>
              <a:t>strategies</a:t>
            </a:r>
            <a:br>
              <a:rPr lang="en-US" sz="2000" dirty="0">
                <a:solidFill>
                  <a:schemeClr val="accent4"/>
                </a:solidFill>
                <a:latin typeface="Calibri Light"/>
                <a:cs typeface="Calibri Light"/>
              </a:rPr>
            </a:br>
            <a:r>
              <a:rPr lang="en-US" sz="2000" dirty="0">
                <a:solidFill>
                  <a:schemeClr val="accent4"/>
                </a:solidFill>
                <a:latin typeface="Calibri Light"/>
                <a:cs typeface="Calibri Light"/>
              </a:rPr>
              <a:t>into practice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0740" y="945100"/>
            <a:ext cx="8204411" cy="41065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595950"/>
                </a:solidFill>
              </a:rPr>
              <a:t>Woman and Minority-Owned Small Business</a:t>
            </a:r>
            <a:endParaRPr lang="en-US" b="1" dirty="0">
              <a:solidFill>
                <a:srgbClr val="5959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44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Recent SDH/SDoH/SDOH Activities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ONC: Landscape Analysis for SDOH</a:t>
            </a:r>
          </a:p>
          <a:p>
            <a:r>
              <a:rPr lang="en-US" dirty="0" smtClean="0"/>
              <a:t>Multiple States/Regions:</a:t>
            </a:r>
          </a:p>
          <a:p>
            <a:pPr lvl="1"/>
            <a:r>
              <a:rPr lang="en-US" dirty="0" smtClean="0"/>
              <a:t>HIE Sustainability and Planning</a:t>
            </a:r>
          </a:p>
          <a:p>
            <a:pPr lvl="1"/>
            <a:r>
              <a:rPr lang="en-US" dirty="0" smtClean="0"/>
              <a:t>Medicaid HIT/HIE Focus</a:t>
            </a:r>
          </a:p>
          <a:p>
            <a:r>
              <a:rPr lang="en-US" dirty="0" smtClean="0"/>
              <a:t>CMS: Quality Measures and eCQI</a:t>
            </a:r>
          </a:p>
          <a:p>
            <a:r>
              <a:rPr lang="en-US" dirty="0" smtClean="0"/>
              <a:t>ASPE: HIE and non-EHR Trading Partners</a:t>
            </a:r>
          </a:p>
          <a:p>
            <a:r>
              <a:rPr lang="en-US" dirty="0" smtClean="0"/>
              <a:t>Vendor Collaborations: SDOH Opportunities</a:t>
            </a:r>
          </a:p>
          <a:p>
            <a:r>
              <a:rPr lang="en-US" dirty="0" smtClean="0"/>
              <a:t>Provider Orgs: EHR/HIE Implementation</a:t>
            </a:r>
          </a:p>
          <a:p>
            <a:r>
              <a:rPr lang="en-US" dirty="0" smtClean="0"/>
              <a:t>Community Orgs: Engage in health IT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14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snapshots of what I can share</a:t>
            </a:r>
          </a:p>
          <a:p>
            <a:r>
              <a:rPr lang="en-US" dirty="0" smtClean="0"/>
              <a:t>Some really interesting examples</a:t>
            </a:r>
          </a:p>
          <a:p>
            <a:pPr lvl="1"/>
            <a:r>
              <a:rPr lang="en-US" dirty="0" smtClean="0"/>
              <a:t>Not reinventing the wheel </a:t>
            </a:r>
            <a:r>
              <a:rPr lang="mr-IN" dirty="0" smtClean="0"/>
              <a:t>–</a:t>
            </a:r>
            <a:r>
              <a:rPr lang="en-US" dirty="0" smtClean="0"/>
              <a:t> presenting a lot of what’s available</a:t>
            </a:r>
          </a:p>
          <a:p>
            <a:pPr lvl="1"/>
            <a:r>
              <a:rPr lang="en-US" dirty="0" smtClean="0"/>
              <a:t>Sources have been attributed!</a:t>
            </a:r>
          </a:p>
          <a:p>
            <a:r>
              <a:rPr lang="en-US" dirty="0" smtClean="0"/>
              <a:t>The market is still evolving</a:t>
            </a:r>
          </a:p>
          <a:p>
            <a:pPr lvl="1"/>
            <a:r>
              <a:rPr lang="en-US" dirty="0" smtClean="0"/>
              <a:t>But everyone understands it’s important!</a:t>
            </a:r>
          </a:p>
          <a:p>
            <a:pPr lvl="1"/>
            <a:r>
              <a:rPr lang="en-US" dirty="0" smtClean="0"/>
              <a:t>It’s a long journey</a:t>
            </a:r>
          </a:p>
          <a:p>
            <a:r>
              <a:rPr lang="en-US" dirty="0" smtClean="0"/>
              <a:t>An incredible volume of information available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70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Good Stats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04" y="1344029"/>
            <a:ext cx="9510006" cy="5835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8808" y="7179276"/>
            <a:ext cx="8896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</a:t>
            </a:r>
            <a:r>
              <a:rPr lang="en-US" sz="1200" dirty="0" smtClean="0"/>
              <a:t>: </a:t>
            </a:r>
            <a:r>
              <a:rPr lang="en-US" sz="1200" dirty="0" smtClean="0">
                <a:hlinkClick r:id="rId3"/>
              </a:rPr>
              <a:t>Health Catalyst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30224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Essentials of Well Being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9111"/>
            <a:ext cx="10058400" cy="45671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135" y="6907428"/>
            <a:ext cx="6376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</a:t>
            </a:r>
            <a:r>
              <a:rPr lang="en-US" sz="1200" dirty="0" smtClean="0"/>
              <a:t>: </a:t>
            </a:r>
            <a:r>
              <a:rPr lang="en-US" sz="1200" dirty="0" smtClean="0"/>
              <a:t>The Root Cause Coalition - </a:t>
            </a:r>
            <a:r>
              <a:rPr lang="en-US" sz="1200" dirty="0" smtClean="0">
                <a:hlinkClick r:id="rId3"/>
              </a:rPr>
              <a:t>Diagnosis Hunger Presentations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0973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People: Healthy Communities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46" y="1309817"/>
            <a:ext cx="9334769" cy="61751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646" y="1032818"/>
            <a:ext cx="6376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</a:t>
            </a:r>
            <a:r>
              <a:rPr lang="en-US" sz="1200" dirty="0" smtClean="0"/>
              <a:t>: </a:t>
            </a:r>
            <a:r>
              <a:rPr lang="en-US" sz="1200" dirty="0" smtClean="0"/>
              <a:t>The Root Cause Coalition and Promedica - </a:t>
            </a:r>
            <a:r>
              <a:rPr lang="en-US" sz="1200" dirty="0" smtClean="0">
                <a:hlinkClick r:id="rId3"/>
              </a:rPr>
              <a:t>Diagnosis Hunger Presentations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80654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Health: Make vs. Spend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187" y="537218"/>
            <a:ext cx="5308351" cy="6869630"/>
          </a:xfrm>
        </p:spPr>
      </p:pic>
      <p:sp>
        <p:nvSpPr>
          <p:cNvPr id="7" name="TextBox 6"/>
          <p:cNvSpPr txBox="1"/>
          <p:nvPr/>
        </p:nvSpPr>
        <p:spPr>
          <a:xfrm>
            <a:off x="939114" y="6907428"/>
            <a:ext cx="2261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</a:t>
            </a:r>
            <a:r>
              <a:rPr lang="en-US" sz="1200" dirty="0" smtClean="0"/>
              <a:t>: Bipartisan </a:t>
            </a:r>
            <a:r>
              <a:rPr lang="en-US" sz="1200" dirty="0"/>
              <a:t>Policy </a:t>
            </a:r>
            <a:r>
              <a:rPr lang="en-US" sz="1200" dirty="0" smtClean="0"/>
              <a:t>Center - </a:t>
            </a:r>
            <a:r>
              <a:rPr lang="en-US" sz="1200" dirty="0">
                <a:hlinkClick r:id="rId3"/>
              </a:rPr>
              <a:t>What Makes Us Healthy vs. What We Spend on Being </a:t>
            </a:r>
            <a:r>
              <a:rPr lang="en-US" sz="1200" dirty="0" smtClean="0">
                <a:hlinkClick r:id="rId3"/>
              </a:rPr>
              <a:t>Healthy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9771" y="2458995"/>
            <a:ext cx="5268629" cy="31633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47465" y="6907429"/>
            <a:ext cx="2261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</a:t>
            </a:r>
            <a:r>
              <a:rPr lang="en-US" sz="1200" dirty="0" smtClean="0"/>
              <a:t>: Bipartisan </a:t>
            </a:r>
            <a:r>
              <a:rPr lang="en-US" sz="1200" dirty="0"/>
              <a:t>Policy </a:t>
            </a:r>
            <a:r>
              <a:rPr lang="en-US" sz="1200" dirty="0" smtClean="0"/>
              <a:t>Center - </a:t>
            </a:r>
            <a:r>
              <a:rPr lang="en-US" sz="1200" dirty="0">
                <a:hlinkClick r:id="rId3"/>
              </a:rPr>
              <a:t>What Makes Us Healthy vs. What We Spend on Being </a:t>
            </a:r>
            <a:r>
              <a:rPr lang="en-US" sz="1200" dirty="0" smtClean="0">
                <a:hlinkClick r:id="rId3"/>
              </a:rPr>
              <a:t>Healthy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655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linovations Template">
      <a:dk1>
        <a:sysClr val="windowText" lastClr="000000"/>
      </a:dk1>
      <a:lt1>
        <a:sysClr val="window" lastClr="FFFFFF"/>
      </a:lt1>
      <a:dk2>
        <a:srgbClr val="1F497D"/>
      </a:dk2>
      <a:lt2>
        <a:srgbClr val="E1E1E0"/>
      </a:lt2>
      <a:accent1>
        <a:srgbClr val="0F4C66"/>
      </a:accent1>
      <a:accent2>
        <a:srgbClr val="87A44F"/>
      </a:accent2>
      <a:accent3>
        <a:srgbClr val="448901"/>
      </a:accent3>
      <a:accent4>
        <a:srgbClr val="595959"/>
      </a:accent4>
      <a:accent5>
        <a:srgbClr val="2C6A84"/>
      </a:accent5>
      <a:accent6>
        <a:srgbClr val="08466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5450</TotalTime>
  <Words>829</Words>
  <Application>Microsoft Macintosh PowerPoint</Application>
  <PresentationFormat>Custom</PresentationFormat>
  <Paragraphs>179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Calibri</vt:lpstr>
      <vt:lpstr>Calibri Light</vt:lpstr>
      <vt:lpstr>Mangal</vt:lpstr>
      <vt:lpstr>Wingdings</vt:lpstr>
      <vt:lpstr>Arial</vt:lpstr>
      <vt:lpstr>Default Theme</vt:lpstr>
      <vt:lpstr>Custom Design</vt:lpstr>
      <vt:lpstr>PowerPoint Presentation</vt:lpstr>
      <vt:lpstr>This Year’s Buzzword BINGO!</vt:lpstr>
      <vt:lpstr>Who We Are: Experts in Health IT &amp; Quality</vt:lpstr>
      <vt:lpstr>Our Recent SDH/SDoH/SDOH Activities </vt:lpstr>
      <vt:lpstr>Goals for Today</vt:lpstr>
      <vt:lpstr>Some Good Stats</vt:lpstr>
      <vt:lpstr>Essentials of Well Being</vt:lpstr>
      <vt:lpstr>Health People: Healthy Communities</vt:lpstr>
      <vt:lpstr>Health: Make vs. Spend </vt:lpstr>
      <vt:lpstr>Lots of Great Background on “Why”!</vt:lpstr>
      <vt:lpstr>SDoH and Population Health</vt:lpstr>
      <vt:lpstr>Lots of Activity</vt:lpstr>
      <vt:lpstr>One We Hear About a Lot: Camden Coalition</vt:lpstr>
      <vt:lpstr>Health IT and SDoH</vt:lpstr>
      <vt:lpstr>NACHC PRAPARE &amp; EHRs</vt:lpstr>
      <vt:lpstr>PRAPARE in EHRs</vt:lpstr>
      <vt:lpstr>SDoH Spotlight: Hunger</vt:lpstr>
      <vt:lpstr>Food Insecurity Impact Example</vt:lpstr>
      <vt:lpstr>Standards of Medical Care in Diabetes—2016</vt:lpstr>
      <vt:lpstr>From Feeding America</vt:lpstr>
      <vt:lpstr>Food Insecurity: Hunger Vital Sign™</vt:lpstr>
      <vt:lpstr>Examples in Other Domains</vt:lpstr>
      <vt:lpstr>PowerPoint Presentation</vt:lpstr>
      <vt:lpstr>PowerPoint Presentation</vt:lpstr>
    </vt:vector>
  </TitlesOfParts>
  <Manager/>
  <Company>Clinovations GovHealth</Company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Anita Samarth</cp:lastModifiedBy>
  <cp:revision>513</cp:revision>
  <cp:lastPrinted>2015-05-07T12:37:43Z</cp:lastPrinted>
  <dcterms:created xsi:type="dcterms:W3CDTF">2014-01-18T16:43:25Z</dcterms:created>
  <dcterms:modified xsi:type="dcterms:W3CDTF">2017-05-19T12:54:01Z</dcterms:modified>
  <cp:category/>
</cp:coreProperties>
</file>