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406" r:id="rId2"/>
    <p:sldId id="435" r:id="rId3"/>
    <p:sldId id="499" r:id="rId4"/>
    <p:sldId id="415" r:id="rId5"/>
    <p:sldId id="490" r:id="rId6"/>
    <p:sldId id="506" r:id="rId7"/>
    <p:sldId id="475" r:id="rId8"/>
    <p:sldId id="500" r:id="rId9"/>
    <p:sldId id="501" r:id="rId10"/>
    <p:sldId id="504" r:id="rId11"/>
    <p:sldId id="502" r:id="rId12"/>
    <p:sldId id="505" r:id="rId13"/>
  </p:sldIdLst>
  <p:sldSz cx="9144000" cy="6858000" type="screen4x3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16">
          <p15:clr>
            <a:srgbClr val="A4A3A4"/>
          </p15:clr>
        </p15:guide>
        <p15:guide id="2" pos="432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7EB0"/>
    <a:srgbClr val="5E2F75"/>
    <a:srgbClr val="216187"/>
    <a:srgbClr val="666366"/>
    <a:srgbClr val="87212E"/>
    <a:srgbClr val="7AAC21"/>
    <a:srgbClr val="87C67E"/>
    <a:srgbClr val="66B65B"/>
    <a:srgbClr val="8064A2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44" autoAdjust="0"/>
    <p:restoredTop sz="92391" autoAdjust="0"/>
  </p:normalViewPr>
  <p:slideViewPr>
    <p:cSldViewPr snapToGrid="0" snapToObjects="1">
      <p:cViewPr varScale="1">
        <p:scale>
          <a:sx n="63" d="100"/>
          <a:sy n="63" d="100"/>
        </p:scale>
        <p:origin x="1488" y="52"/>
      </p:cViewPr>
      <p:guideLst>
        <p:guide orient="horz" pos="1116"/>
        <p:guide pos="432"/>
        <p:guide pos="287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B088EE1F-6F7C-4E40-B0CB-E4B2D14C2DFD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01C83FE-8DFE-134E-BB38-C2668DA3493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0170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D745D70-1EF8-3F48-8234-749309AD0B7F}" type="datetimeFigureOut">
              <a:rPr lang="en-US" smtClean="0"/>
              <a:pPr/>
              <a:t>5/18/2017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701675"/>
            <a:ext cx="4683125" cy="3511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447461"/>
            <a:ext cx="5661660" cy="4213384"/>
          </a:xfrm>
          <a:prstGeom prst="rect">
            <a:avLst/>
          </a:prstGeom>
        </p:spPr>
        <p:txBody>
          <a:bodyPr vert="horz" lIns="93936" tIns="46968" rIns="93936" bIns="4696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6"/>
            <a:ext cx="3066733" cy="468154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B25403E5-58A3-B241-923D-ED19ADAAC07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57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03E5-58A3-B241-923D-ED19ADAAC07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765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03E5-58A3-B241-923D-ED19ADAAC07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4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5403E5-58A3-B241-923D-ED19ADAAC07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680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74" y="0"/>
            <a:ext cx="9156526" cy="1143000"/>
          </a:xfrm>
          <a:prstGeom prst="rect">
            <a:avLst/>
          </a:prstGeom>
          <a:gradFill flip="none" rotWithShape="1">
            <a:gsLst>
              <a:gs pos="0">
                <a:srgbClr val="717075">
                  <a:alpha val="50000"/>
                </a:srgbClr>
              </a:gs>
              <a:gs pos="30000">
                <a:schemeClr val="bg1"/>
              </a:gs>
              <a:gs pos="100000">
                <a:srgbClr val="717075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74" y="1143000"/>
            <a:ext cx="9156526" cy="152400"/>
          </a:xfrm>
          <a:prstGeom prst="rect">
            <a:avLst/>
          </a:prstGeom>
          <a:solidFill>
            <a:srgbClr val="216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pic>
        <p:nvPicPr>
          <p:cNvPr id="13" name="Picture 34" descr="Altruista Health Logo"/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96" y="177539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 userDrawn="1"/>
        </p:nvSpPr>
        <p:spPr>
          <a:xfrm>
            <a:off x="-12526" y="6110764"/>
            <a:ext cx="9169052" cy="762000"/>
          </a:xfrm>
          <a:prstGeom prst="rect">
            <a:avLst/>
          </a:prstGeom>
          <a:solidFill>
            <a:srgbClr val="71707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74" y="5963069"/>
            <a:ext cx="9156526" cy="152400"/>
          </a:xfrm>
          <a:prstGeom prst="rect">
            <a:avLst/>
          </a:prstGeom>
          <a:solidFill>
            <a:srgbClr val="216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673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-NO-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577851" y="274638"/>
            <a:ext cx="8108950" cy="766762"/>
          </a:xfrm>
          <a:prstGeom prst="rect">
            <a:avLst/>
          </a:prstGeom>
        </p:spPr>
        <p:txBody>
          <a:bodyPr vert="horz"/>
          <a:lstStyle>
            <a:lvl1pPr algn="l">
              <a:defRPr sz="1913" b="0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1384300"/>
            <a:ext cx="7772400" cy="4093638"/>
          </a:xfrm>
          <a:prstGeom prst="rect">
            <a:avLst/>
          </a:prstGeom>
        </p:spPr>
        <p:txBody>
          <a:bodyPr vert="horz"/>
          <a:lstStyle>
            <a:lvl1pPr marL="192881" indent="-192881">
              <a:lnSpc>
                <a:spcPct val="120000"/>
              </a:lnSpc>
              <a:spcBef>
                <a:spcPts val="0"/>
              </a:spcBef>
              <a:spcAft>
                <a:spcPts val="338"/>
              </a:spcAft>
              <a:buFontTx/>
              <a:buBlip>
                <a:blip r:embed="rId2"/>
              </a:buBlip>
              <a:defRPr sz="1238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416624" indent="-160735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98002E"/>
              </a:buClr>
              <a:buFont typeface="Courier New"/>
              <a:buChar char="o"/>
              <a:defRPr sz="1013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642938" indent="-128588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98002E"/>
              </a:buClr>
              <a:buFont typeface="Lucida Grande"/>
              <a:buChar char="»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900113" indent="-128588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98002E"/>
              </a:buClr>
              <a:buFont typeface="Arial"/>
              <a:buChar char="•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1157288" indent="-128588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98002E"/>
              </a:buClr>
              <a:buFont typeface="Lucida Grande"/>
              <a:buChar char="»"/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92151" y="1066788"/>
            <a:ext cx="8451850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5826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ITE_VIS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verImage-Care-Management-Overview-1000x667.jpg"/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5" b="5842"/>
          <a:stretch/>
        </p:blipFill>
        <p:spPr>
          <a:xfrm>
            <a:off x="0" y="1288634"/>
            <a:ext cx="9144000" cy="5582065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4003039"/>
            <a:ext cx="9144000" cy="20123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-5783"/>
            <a:ext cx="9144000" cy="1417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0" y="1415635"/>
            <a:ext cx="9144000" cy="12700"/>
          </a:xfrm>
          <a:prstGeom prst="line">
            <a:avLst/>
          </a:prstGeom>
          <a:ln w="38100">
            <a:solidFill>
              <a:srgbClr val="98002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AH-Logo-2013-H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9" y="341350"/>
            <a:ext cx="3082925" cy="717550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5448300" y="633454"/>
            <a:ext cx="3018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0" i="0" dirty="0">
                <a:solidFill>
                  <a:srgbClr val="216187"/>
                </a:solidFill>
                <a:latin typeface="Helvetica"/>
                <a:cs typeface="Helvetica"/>
              </a:rPr>
              <a:t>Site Visit</a:t>
            </a:r>
          </a:p>
        </p:txBody>
      </p:sp>
    </p:spTree>
    <p:extLst>
      <p:ext uri="{BB962C8B-B14F-4D97-AF65-F5344CB8AC3E}">
        <p14:creationId xmlns:p14="http://schemas.microsoft.com/office/powerpoint/2010/main" val="3372427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Main_Pg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4638"/>
            <a:ext cx="8108950" cy="766762"/>
          </a:xfrm>
          <a:prstGeom prst="rect">
            <a:avLst/>
          </a:prstGeom>
        </p:spPr>
        <p:txBody>
          <a:bodyPr vert="horz"/>
          <a:lstStyle>
            <a:lvl1pPr algn="l">
              <a:defRPr sz="3400" b="0" i="0">
                <a:solidFill>
                  <a:srgbClr val="21618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1384300"/>
            <a:ext cx="7772400" cy="4093638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0664" indent="-2857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98002E"/>
              </a:buClr>
              <a:buFont typeface="Courier New"/>
              <a:buChar char="o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002E"/>
              </a:buClr>
              <a:buFont typeface="Lucida Grande"/>
              <a:buChar char="»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002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8002E"/>
              </a:buClr>
              <a:buFont typeface="Lucida Grande"/>
              <a:buChar char="»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0" y="6475079"/>
            <a:ext cx="8686800" cy="100863"/>
          </a:xfrm>
          <a:prstGeom prst="rect">
            <a:avLst/>
          </a:prstGeom>
          <a:solidFill>
            <a:srgbClr val="2161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 rot="20868649">
            <a:off x="6296363" y="6334321"/>
            <a:ext cx="178350" cy="2659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561091" y="6338555"/>
            <a:ext cx="149225" cy="294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ltruista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366784" y="6109955"/>
            <a:ext cx="2283115" cy="533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 userDrawn="1"/>
        </p:nvCxnSpPr>
        <p:spPr>
          <a:xfrm>
            <a:off x="692150" y="1066788"/>
            <a:ext cx="8451850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 userDrawn="1"/>
        </p:nvSpPr>
        <p:spPr>
          <a:xfrm>
            <a:off x="890588" y="6365854"/>
            <a:ext cx="355600" cy="355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895350" y="6395488"/>
            <a:ext cx="344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6CAB50C-4191-CA43-ABA6-CF3A79D3EB6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pPr algn="ctr"/>
              <a:t>‹#›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8580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AH-Content-NoTitle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 rot="10800000">
            <a:off x="0" y="6475085"/>
            <a:ext cx="8686800" cy="100863"/>
          </a:xfrm>
          <a:prstGeom prst="rect">
            <a:avLst/>
          </a:prstGeom>
          <a:solidFill>
            <a:srgbClr val="2161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 rot="20868649">
            <a:off x="6296363" y="6334321"/>
            <a:ext cx="178350" cy="2659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561094" y="6338561"/>
            <a:ext cx="149225" cy="294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pic>
        <p:nvPicPr>
          <p:cNvPr id="6" name="Picture 5" descr="altruista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66787" y="6109955"/>
            <a:ext cx="2283115" cy="533400"/>
          </a:xfrm>
          <a:prstGeom prst="rect">
            <a:avLst/>
          </a:prstGeom>
        </p:spPr>
      </p:pic>
      <p:sp>
        <p:nvSpPr>
          <p:cNvPr id="9" name="Oval 8"/>
          <p:cNvSpPr/>
          <p:nvPr userDrawn="1"/>
        </p:nvSpPr>
        <p:spPr>
          <a:xfrm>
            <a:off x="890588" y="6365854"/>
            <a:ext cx="355600" cy="355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95350" y="6395488"/>
            <a:ext cx="344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6CAB50C-4191-CA43-ABA6-CF3A79D3EB6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pPr algn="ctr"/>
              <a:t>‹#›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16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H2016-Titl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7" t="31694" r="22923" b="19261"/>
          <a:stretch/>
        </p:blipFill>
        <p:spPr>
          <a:xfrm>
            <a:off x="16933" y="1202266"/>
            <a:ext cx="9144000" cy="5655734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970870"/>
            <a:ext cx="9160933" cy="1735665"/>
          </a:xfrm>
          <a:prstGeom prst="rect">
            <a:avLst/>
          </a:prstGeom>
          <a:solidFill>
            <a:srgbClr val="21618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 userDrawn="1"/>
        </p:nvSpPr>
        <p:spPr>
          <a:xfrm>
            <a:off x="0" y="-5783"/>
            <a:ext cx="9144000" cy="141718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0" y="1415635"/>
            <a:ext cx="9144000" cy="12700"/>
          </a:xfrm>
          <a:prstGeom prst="line">
            <a:avLst/>
          </a:prstGeom>
          <a:ln w="38100">
            <a:solidFill>
              <a:srgbClr val="21618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H-Logo-2013-HR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59" y="341350"/>
            <a:ext cx="3082925" cy="717550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5659" y="44148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4358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H-Transition-20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4" y="0"/>
            <a:ext cx="9156526" cy="1143000"/>
          </a:xfrm>
          <a:prstGeom prst="rect">
            <a:avLst/>
          </a:prstGeom>
          <a:gradFill flip="none" rotWithShape="1">
            <a:gsLst>
              <a:gs pos="0">
                <a:srgbClr val="717075">
                  <a:alpha val="50000"/>
                </a:srgbClr>
              </a:gs>
              <a:gs pos="30000">
                <a:schemeClr val="bg1"/>
              </a:gs>
              <a:gs pos="100000">
                <a:srgbClr val="717075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4" y="1143000"/>
            <a:ext cx="9156526" cy="152400"/>
          </a:xfrm>
          <a:prstGeom prst="rect">
            <a:avLst/>
          </a:prstGeom>
          <a:solidFill>
            <a:srgbClr val="216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526" y="5956126"/>
            <a:ext cx="9169052" cy="152400"/>
          </a:xfrm>
          <a:prstGeom prst="rect">
            <a:avLst/>
          </a:prstGeom>
          <a:solidFill>
            <a:srgbClr val="2161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2526" y="6110764"/>
            <a:ext cx="9169052" cy="762000"/>
          </a:xfrm>
          <a:prstGeom prst="rect">
            <a:avLst/>
          </a:prstGeom>
          <a:solidFill>
            <a:srgbClr val="71707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pic>
        <p:nvPicPr>
          <p:cNvPr id="8" name="Picture 7" descr="G7-Screen-CarePlan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739900"/>
            <a:ext cx="5486400" cy="2727960"/>
          </a:xfrm>
          <a:prstGeom prst="rect">
            <a:avLst/>
          </a:prstGeom>
          <a:effectLst>
            <a:outerShdw blurRad="165100" dist="38100" dir="12900000" sx="103000" sy="103000" algn="tl" rotWithShape="0">
              <a:srgbClr val="000000">
                <a:alpha val="25000"/>
              </a:srgbClr>
            </a:outerShdw>
          </a:effectLst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68362"/>
          </a:xfrm>
          <a:prstGeom prst="rect">
            <a:avLst/>
          </a:prstGeom>
        </p:spPr>
        <p:txBody>
          <a:bodyPr vert="horz"/>
          <a:lstStyle>
            <a:lvl1pPr>
              <a:defRPr sz="3600">
                <a:solidFill>
                  <a:srgbClr val="216187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Screen Shot-PopHealth-Quality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417"/>
          <a:stretch/>
        </p:blipFill>
        <p:spPr>
          <a:xfrm>
            <a:off x="2489200" y="2768600"/>
            <a:ext cx="6257372" cy="2804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4575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111500" y="5081035"/>
            <a:ext cx="3048000" cy="248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fld id="{83747E56-C5EF-6543-AF8E-11E695E5A902}" type="datetime4">
              <a:rPr lang="en-US" sz="1013" b="1">
                <a:solidFill>
                  <a:srgbClr val="98002E"/>
                </a:solidFill>
                <a:latin typeface="Arial"/>
                <a:cs typeface="Arial"/>
              </a:rPr>
              <a:pPr algn="ctr" defTabSz="914400"/>
              <a:t>May 18, 2017</a:t>
            </a:fld>
            <a:endParaRPr lang="en-US" sz="1013" b="1" dirty="0">
              <a:solidFill>
                <a:srgbClr val="98002E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74" y="0"/>
            <a:ext cx="9156526" cy="1143000"/>
          </a:xfrm>
          <a:prstGeom prst="rect">
            <a:avLst/>
          </a:prstGeom>
          <a:gradFill flip="none" rotWithShape="1">
            <a:gsLst>
              <a:gs pos="0">
                <a:srgbClr val="717075">
                  <a:alpha val="50000"/>
                </a:srgbClr>
              </a:gs>
              <a:gs pos="30000">
                <a:schemeClr val="bg1"/>
              </a:gs>
              <a:gs pos="100000">
                <a:srgbClr val="717075">
                  <a:alpha val="50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4" y="1143000"/>
            <a:ext cx="9156526" cy="152400"/>
          </a:xfrm>
          <a:prstGeom prst="rect">
            <a:avLst/>
          </a:prstGeom>
          <a:solidFill>
            <a:srgbClr val="98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-12526" y="5956126"/>
            <a:ext cx="9169052" cy="152400"/>
          </a:xfrm>
          <a:prstGeom prst="rect">
            <a:avLst/>
          </a:prstGeom>
          <a:solidFill>
            <a:srgbClr val="9800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  <p:pic>
        <p:nvPicPr>
          <p:cNvPr id="13" name="Picture 34" descr="Altruista Health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96" y="1775390"/>
            <a:ext cx="36576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-12526" y="6110764"/>
            <a:ext cx="9169052" cy="762000"/>
          </a:xfrm>
          <a:prstGeom prst="rect">
            <a:avLst/>
          </a:prstGeom>
          <a:solidFill>
            <a:srgbClr val="717075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sz="1013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9045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-2016-Conten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274638"/>
            <a:ext cx="8108950" cy="766762"/>
          </a:xfrm>
          <a:prstGeom prst="rect">
            <a:avLst/>
          </a:prstGeom>
        </p:spPr>
        <p:txBody>
          <a:bodyPr vert="horz"/>
          <a:lstStyle>
            <a:lvl1pPr algn="l">
              <a:defRPr sz="3400" b="0" i="0">
                <a:solidFill>
                  <a:srgbClr val="A5002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4400" y="1384300"/>
            <a:ext cx="7772400" cy="4093638"/>
          </a:xfrm>
          <a:prstGeom prst="rect">
            <a:avLst/>
          </a:prstGeom>
        </p:spPr>
        <p:txBody>
          <a:bodyPr vert="horz"/>
          <a:lstStyle>
            <a:lvl1pPr marL="342900" indent="-342900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2"/>
              </a:buBlip>
              <a:defRPr sz="2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1pPr>
            <a:lvl2pPr marL="740664" indent="-285750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98002E"/>
              </a:buClr>
              <a:buFont typeface="Courier New"/>
              <a:buChar char="o"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002E"/>
              </a:buClr>
              <a:buFont typeface="Lucida Grande"/>
              <a:buChar char="»"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002E"/>
              </a:buClr>
              <a:buFont typeface="Arial"/>
              <a:buChar char="•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8002E"/>
              </a:buClr>
              <a:buFont typeface="Lucida Grande"/>
              <a:buChar char="»"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 rot="10800000">
            <a:off x="-2" y="6499937"/>
            <a:ext cx="6540501" cy="100866"/>
          </a:xfrm>
          <a:prstGeom prst="rect">
            <a:avLst/>
          </a:prstGeom>
          <a:solidFill>
            <a:srgbClr val="840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Oval 6"/>
          <p:cNvSpPr/>
          <p:nvPr userDrawn="1"/>
        </p:nvSpPr>
        <p:spPr>
          <a:xfrm rot="2280000">
            <a:off x="6486863" y="6435919"/>
            <a:ext cx="178350" cy="2659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692150" y="1066788"/>
            <a:ext cx="8451850" cy="0"/>
          </a:xfrm>
          <a:prstGeom prst="line">
            <a:avLst/>
          </a:prstGeom>
          <a:ln>
            <a:solidFill>
              <a:srgbClr val="7F7F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AltruistaHealth-2016logo-1060x130.pn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868" y="6376827"/>
            <a:ext cx="2019300" cy="247650"/>
          </a:xfrm>
          <a:prstGeom prst="rect">
            <a:avLst/>
          </a:prstGeom>
        </p:spPr>
      </p:pic>
      <p:sp>
        <p:nvSpPr>
          <p:cNvPr id="3" name="Oval 2"/>
          <p:cNvSpPr/>
          <p:nvPr userDrawn="1"/>
        </p:nvSpPr>
        <p:spPr>
          <a:xfrm>
            <a:off x="890588" y="6365854"/>
            <a:ext cx="355600" cy="35560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895350" y="6407673"/>
            <a:ext cx="344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6CAB50C-4191-CA43-ABA6-CF3A79D3EB61}" type="slidenum">
              <a:rPr lang="en-US" sz="100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/>
                <a:cs typeface="Arial"/>
              </a:rPr>
              <a:pPr algn="ctr"/>
              <a:t>‹#›</a:t>
            </a:fld>
            <a:endParaRPr lang="en-US" sz="1000" dirty="0">
              <a:solidFill>
                <a:prstClr val="black">
                  <a:lumMod val="75000"/>
                  <a:lumOff val="25000"/>
                </a:prst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70926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2077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 userDrawn="1"/>
        </p:nvSpPr>
        <p:spPr>
          <a:xfrm rot="20868649">
            <a:off x="5915348" y="6334321"/>
            <a:ext cx="178350" cy="2659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8197010" y="6338555"/>
            <a:ext cx="149225" cy="2943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79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0" r:id="rId3"/>
    <p:sldLayoutId id="2147483674" r:id="rId4"/>
    <p:sldLayoutId id="2147483694" r:id="rId5"/>
    <p:sldLayoutId id="2147483671" r:id="rId6"/>
    <p:sldLayoutId id="2147483670" r:id="rId7"/>
    <p:sldLayoutId id="2147483723" r:id="rId8"/>
    <p:sldLayoutId id="2147483726" r:id="rId9"/>
    <p:sldLayoutId id="2147483727" r:id="rId10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57710" y="5349885"/>
            <a:ext cx="301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0" i="0" dirty="0">
                <a:solidFill>
                  <a:srgbClr val="216187"/>
                </a:solidFill>
                <a:latin typeface="Helvetica"/>
                <a:cs typeface="Helvetica"/>
              </a:rPr>
              <a:t>May 15, 2017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87983" y="3202174"/>
            <a:ext cx="4190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216187"/>
                </a:solidFill>
                <a:latin typeface="Helvetica"/>
                <a:cs typeface="Helvetica"/>
              </a:rPr>
              <a:t>PRAPARE</a:t>
            </a:r>
          </a:p>
          <a:p>
            <a:pPr algn="ctr"/>
            <a:r>
              <a:rPr lang="en-US" sz="2800" b="0" i="0" dirty="0">
                <a:solidFill>
                  <a:srgbClr val="216187"/>
                </a:solidFill>
                <a:latin typeface="Helvetica"/>
                <a:cs typeface="Helvetica"/>
              </a:rPr>
              <a:t>A Social Determinants of Health </a:t>
            </a:r>
          </a:p>
          <a:p>
            <a:pPr algn="ctr"/>
            <a:r>
              <a:rPr lang="en-US" sz="2800" dirty="0">
                <a:solidFill>
                  <a:srgbClr val="216187"/>
                </a:solidFill>
                <a:latin typeface="Helvetica"/>
                <a:cs typeface="Helvetica"/>
              </a:rPr>
              <a:t>Case Study</a:t>
            </a:r>
            <a:endParaRPr lang="en-US" sz="2800" b="0" i="0" dirty="0">
              <a:solidFill>
                <a:srgbClr val="216187"/>
              </a:solidFill>
              <a:latin typeface="Helvetica"/>
              <a:cs typeface="Helvetic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Altruista GuidingSigns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77850" y="1211580"/>
            <a:ext cx="2642870" cy="4650740"/>
          </a:xfrm>
        </p:spPr>
        <p:txBody>
          <a:bodyPr/>
          <a:lstStyle/>
          <a:p>
            <a:r>
              <a:rPr lang="en-US" sz="1500" dirty="0"/>
              <a:t>Uses risk stratification tool to incorporate customized algorithms based on SDoH and  component weighting</a:t>
            </a:r>
          </a:p>
          <a:p>
            <a:r>
              <a:rPr lang="en-US" sz="1500" dirty="0"/>
              <a:t>Incorporated risk modeler is the Chronic Illness and Disability Payment System (CDPS)</a:t>
            </a:r>
          </a:p>
          <a:p>
            <a:r>
              <a:rPr lang="en-US" sz="1500" dirty="0"/>
              <a:t>Captures PRAPARE data into workflow in an EHR that includes prompts for the care  team alerting them to incomplete assessment screening, and/or high risk screening criteria</a:t>
            </a:r>
            <a:endParaRPr lang="en-US" sz="15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417" y="1491297"/>
            <a:ext cx="5148263" cy="424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6334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SDoH Supports New Payment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50240" y="1041400"/>
            <a:ext cx="7609840" cy="662098"/>
          </a:xfrm>
        </p:spPr>
        <p:txBody>
          <a:bodyPr/>
          <a:lstStyle/>
          <a:p>
            <a:r>
              <a:rPr lang="en-US" sz="1500" dirty="0"/>
              <a:t>SDoH important for the treatment of holistic health, the enablement of a true primary care medical home care delivery model, and emerging value based reimbursement (VBR) models in both government sponsored  and private sector lines of business. </a:t>
            </a:r>
          </a:p>
          <a:p>
            <a:r>
              <a:rPr lang="en-US" sz="1500" dirty="0"/>
              <a:t>PRAPARE provides a better picture of risk than just claims and clinical data alone  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240" y="2887981"/>
            <a:ext cx="7609840" cy="3431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220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7850" y="183198"/>
            <a:ext cx="8108950" cy="766762"/>
          </a:xfrm>
        </p:spPr>
        <p:txBody>
          <a:bodyPr/>
          <a:lstStyle/>
          <a:p>
            <a:r>
              <a:rPr lang="en-US" sz="2800" dirty="0"/>
              <a:t>Conclusion – Effective Population Health Management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1600" dirty="0"/>
              <a:t>Requires a thorough assessment of the holistic picture of an individual’s health, including population-specific SDoH factors used by the PRAPARE tool that provided a meaningful foundation for developing a comprehensive population health program</a:t>
            </a:r>
          </a:p>
          <a:p>
            <a:pPr lvl="1"/>
            <a:r>
              <a:rPr lang="en-US" sz="1400" dirty="0"/>
              <a:t>Each population group may require slightly different assessment tool questions to identify and analyze specific determinant factors. </a:t>
            </a:r>
          </a:p>
          <a:p>
            <a:r>
              <a:rPr lang="en-US" sz="1600" dirty="0"/>
              <a:t>For this safety net population example, the PRAPARE tool provided a meaningful foundation for developing a more comprehensive population health program, including the roadmap for an effective risk stratification tool enabled by GuidingCare. </a:t>
            </a:r>
          </a:p>
          <a:p>
            <a:r>
              <a:rPr lang="en-US" sz="1600" dirty="0"/>
              <a:t>Population health managers need to manage the complex interplay between care interventions, risk assessments, and tools </a:t>
            </a:r>
          </a:p>
          <a:p>
            <a:r>
              <a:rPr lang="en-US" sz="1600" dirty="0"/>
              <a:t>GuidingCare seamless care plan and risk stratification capabilities enable providers and payers to create a more comprehensive picture of patient health and identify potential risks for future chronic conditions </a:t>
            </a:r>
          </a:p>
        </p:txBody>
      </p:sp>
    </p:spTree>
    <p:extLst>
      <p:ext uri="{BB962C8B-B14F-4D97-AF65-F5344CB8AC3E}">
        <p14:creationId xmlns:p14="http://schemas.microsoft.com/office/powerpoint/2010/main" val="299745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  <a:p>
            <a:r>
              <a:rPr lang="en-US" dirty="0"/>
              <a:t>Company Overview</a:t>
            </a:r>
          </a:p>
          <a:p>
            <a:r>
              <a:rPr lang="en-US" dirty="0"/>
              <a:t>Case Study – PRAPARE </a:t>
            </a:r>
          </a:p>
        </p:txBody>
      </p:sp>
    </p:spTree>
    <p:extLst>
      <p:ext uri="{BB962C8B-B14F-4D97-AF65-F5344CB8AC3E}">
        <p14:creationId xmlns:p14="http://schemas.microsoft.com/office/powerpoint/2010/main" val="2567246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Rectangle 79"/>
          <p:cNvSpPr/>
          <p:nvPr/>
        </p:nvSpPr>
        <p:spPr>
          <a:xfrm>
            <a:off x="0" y="1381841"/>
            <a:ext cx="9144000" cy="15644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Altruista Health </a:t>
            </a:r>
            <a:r>
              <a:rPr lang="en-US" dirty="0">
                <a:solidFill>
                  <a:srgbClr val="7F7F7F"/>
                </a:solidFill>
              </a:rPr>
              <a:t>I Evolution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82600" y="1654298"/>
            <a:ext cx="820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216187"/>
                </a:solidFill>
                <a:latin typeface="Arial"/>
                <a:cs typeface="Arial"/>
              </a:rPr>
              <a:t>Altruista Health was founded in 2007 with a mission to provide highly advanced yet intuitive care management solutions to be used by caring health professionals serving vulnerable populations.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6022087" y="4134617"/>
            <a:ext cx="196130" cy="389467"/>
            <a:chOff x="740135" y="2201333"/>
            <a:chExt cx="196130" cy="389467"/>
          </a:xfrm>
        </p:grpSpPr>
        <p:cxnSp>
          <p:nvCxnSpPr>
            <p:cNvPr id="127" name="Straight Connector 126"/>
            <p:cNvCxnSpPr/>
            <p:nvPr/>
          </p:nvCxnSpPr>
          <p:spPr>
            <a:xfrm>
              <a:off x="838200" y="2209800"/>
              <a:ext cx="0" cy="38100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/>
            <p:nvPr/>
          </p:nvCxnSpPr>
          <p:spPr>
            <a:xfrm>
              <a:off x="740135" y="2201333"/>
              <a:ext cx="196130" cy="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Group 89"/>
          <p:cNvGrpSpPr/>
          <p:nvPr/>
        </p:nvGrpSpPr>
        <p:grpSpPr>
          <a:xfrm>
            <a:off x="8267216" y="4126188"/>
            <a:ext cx="196130" cy="389467"/>
            <a:chOff x="740135" y="2201333"/>
            <a:chExt cx="196130" cy="389467"/>
          </a:xfrm>
        </p:grpSpPr>
        <p:cxnSp>
          <p:nvCxnSpPr>
            <p:cNvPr id="125" name="Straight Connector 124"/>
            <p:cNvCxnSpPr/>
            <p:nvPr/>
          </p:nvCxnSpPr>
          <p:spPr>
            <a:xfrm>
              <a:off x="838200" y="2209800"/>
              <a:ext cx="0" cy="38100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>
              <a:off x="740135" y="2201333"/>
              <a:ext cx="196130" cy="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1" name="TextBox 90"/>
          <p:cNvSpPr txBox="1"/>
          <p:nvPr/>
        </p:nvSpPr>
        <p:spPr>
          <a:xfrm>
            <a:off x="264837" y="3635997"/>
            <a:ext cx="1235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5B5960"/>
                </a:solidFill>
                <a:latin typeface="Arial"/>
                <a:cs typeface="Arial"/>
              </a:rPr>
              <a:t>Altruista Health Founded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528202" y="3649119"/>
            <a:ext cx="1181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B5960"/>
                </a:solidFill>
                <a:latin typeface="Arial"/>
                <a:cs typeface="Arial"/>
              </a:rPr>
              <a:t>Hyderabad office opens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3297214" y="5423427"/>
            <a:ext cx="114584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B5960"/>
                </a:solidFill>
                <a:latin typeface="Arial"/>
                <a:cs typeface="Arial"/>
              </a:rPr>
              <a:t>UM V1 Module </a:t>
            </a:r>
          </a:p>
          <a:p>
            <a:pPr algn="ctr"/>
            <a:r>
              <a:rPr lang="en-US" sz="1100" dirty="0">
                <a:solidFill>
                  <a:srgbClr val="5B5960"/>
                </a:solidFill>
                <a:latin typeface="Arial"/>
                <a:cs typeface="Arial"/>
              </a:rPr>
              <a:t>is Released</a:t>
            </a:r>
          </a:p>
        </p:txBody>
      </p:sp>
      <p:sp>
        <p:nvSpPr>
          <p:cNvPr id="99" name="TextBox 98"/>
          <p:cNvSpPr txBox="1"/>
          <p:nvPr/>
        </p:nvSpPr>
        <p:spPr>
          <a:xfrm>
            <a:off x="5491975" y="5423427"/>
            <a:ext cx="12404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B5960"/>
                </a:solidFill>
                <a:latin typeface="Arial"/>
                <a:cs typeface="Arial"/>
              </a:rPr>
              <a:t>GuidingCare G7 is Released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7032329" y="5423427"/>
            <a:ext cx="118150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B5960"/>
                </a:solidFill>
                <a:latin typeface="Arial"/>
                <a:cs typeface="Arial"/>
              </a:rPr>
              <a:t>Mobile Clinician App is Released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7784706" y="3154379"/>
            <a:ext cx="114421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5B5960"/>
                </a:solidFill>
                <a:latin typeface="Arial"/>
                <a:cs typeface="Arial"/>
              </a:rPr>
              <a:t>Altruista Surpasses </a:t>
            </a:r>
          </a:p>
          <a:p>
            <a:pPr algn="ctr"/>
            <a:r>
              <a:rPr lang="en-US" sz="1100" b="1" dirty="0">
                <a:solidFill>
                  <a:srgbClr val="5B5960"/>
                </a:solidFill>
                <a:latin typeface="Arial"/>
                <a:cs typeface="Arial"/>
              </a:rPr>
              <a:t>15 million members on platform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95407" y="4540045"/>
            <a:ext cx="8044842" cy="402336"/>
            <a:chOff x="690654" y="4614126"/>
            <a:chExt cx="8044842" cy="402336"/>
          </a:xfrm>
        </p:grpSpPr>
        <p:cxnSp>
          <p:nvCxnSpPr>
            <p:cNvPr id="103" name="Straight Connector 102"/>
            <p:cNvCxnSpPr/>
            <p:nvPr/>
          </p:nvCxnSpPr>
          <p:spPr>
            <a:xfrm>
              <a:off x="717820" y="4822990"/>
              <a:ext cx="7994650" cy="0"/>
            </a:xfrm>
            <a:prstGeom prst="line">
              <a:avLst/>
            </a:prstGeom>
            <a:ln w="50800" cap="rnd">
              <a:solidFill>
                <a:srgbClr val="216187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8"/>
            <p:cNvGrpSpPr/>
            <p:nvPr/>
          </p:nvGrpSpPr>
          <p:grpSpPr>
            <a:xfrm>
              <a:off x="690654" y="4614126"/>
              <a:ext cx="8044842" cy="402336"/>
              <a:chOff x="690654" y="4995126"/>
              <a:chExt cx="8044842" cy="402336"/>
            </a:xfrm>
          </p:grpSpPr>
          <p:grpSp>
            <p:nvGrpSpPr>
              <p:cNvPr id="6" name="Group 5"/>
              <p:cNvGrpSpPr/>
              <p:nvPr/>
            </p:nvGrpSpPr>
            <p:grpSpPr>
              <a:xfrm>
                <a:off x="2188140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23" name="Oval 122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2009</a:t>
                  </a:r>
                </a:p>
              </p:txBody>
            </p:sp>
          </p:grpSp>
          <p:grpSp>
            <p:nvGrpSpPr>
              <p:cNvPr id="140" name="Group 139"/>
              <p:cNvGrpSpPr/>
              <p:nvPr/>
            </p:nvGrpSpPr>
            <p:grpSpPr>
              <a:xfrm>
                <a:off x="2936883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41" name="Oval 140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2" name="TextBox 141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2010</a:t>
                  </a:r>
                </a:p>
              </p:txBody>
            </p:sp>
          </p:grpSp>
          <p:grpSp>
            <p:nvGrpSpPr>
              <p:cNvPr id="143" name="Group 142"/>
              <p:cNvGrpSpPr/>
              <p:nvPr/>
            </p:nvGrpSpPr>
            <p:grpSpPr>
              <a:xfrm>
                <a:off x="3685626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44" name="Oval 143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5" name="TextBox 144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2011</a:t>
                  </a:r>
                </a:p>
              </p:txBody>
            </p:sp>
          </p:grpSp>
          <p:grpSp>
            <p:nvGrpSpPr>
              <p:cNvPr id="146" name="Group 145"/>
              <p:cNvGrpSpPr/>
              <p:nvPr/>
            </p:nvGrpSpPr>
            <p:grpSpPr>
              <a:xfrm>
                <a:off x="4434369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47" name="Oval 146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48" name="TextBox 147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2012</a:t>
                  </a:r>
                </a:p>
              </p:txBody>
            </p:sp>
          </p:grpSp>
          <p:grpSp>
            <p:nvGrpSpPr>
              <p:cNvPr id="149" name="Group 148"/>
              <p:cNvGrpSpPr/>
              <p:nvPr/>
            </p:nvGrpSpPr>
            <p:grpSpPr>
              <a:xfrm>
                <a:off x="5183112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50" name="Oval 149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1" name="TextBox 150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2013</a:t>
                  </a:r>
                </a:p>
              </p:txBody>
            </p:sp>
          </p:grpSp>
          <p:grpSp>
            <p:nvGrpSpPr>
              <p:cNvPr id="152" name="Group 151"/>
              <p:cNvGrpSpPr/>
              <p:nvPr/>
            </p:nvGrpSpPr>
            <p:grpSpPr>
              <a:xfrm>
                <a:off x="5931855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53" name="Oval 152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4" name="TextBox 153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2014</a:t>
                  </a:r>
                </a:p>
              </p:txBody>
            </p:sp>
          </p:grpSp>
          <p:grpSp>
            <p:nvGrpSpPr>
              <p:cNvPr id="155" name="Group 154"/>
              <p:cNvGrpSpPr/>
              <p:nvPr/>
            </p:nvGrpSpPr>
            <p:grpSpPr>
              <a:xfrm>
                <a:off x="6680598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56" name="Oval 155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7" name="TextBox 156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2015</a:t>
                  </a:r>
                </a:p>
              </p:txBody>
            </p:sp>
          </p:grpSp>
          <p:grpSp>
            <p:nvGrpSpPr>
              <p:cNvPr id="158" name="Group 157"/>
              <p:cNvGrpSpPr/>
              <p:nvPr/>
            </p:nvGrpSpPr>
            <p:grpSpPr>
              <a:xfrm>
                <a:off x="7429341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59" name="Oval 158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0" name="TextBox 159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2016</a:t>
                  </a:r>
                </a:p>
              </p:txBody>
            </p:sp>
          </p:grpSp>
          <p:grpSp>
            <p:nvGrpSpPr>
              <p:cNvPr id="161" name="Group 160"/>
              <p:cNvGrpSpPr/>
              <p:nvPr/>
            </p:nvGrpSpPr>
            <p:grpSpPr>
              <a:xfrm>
                <a:off x="8178081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62" name="Oval 161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3" name="TextBox 162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2017</a:t>
                  </a:r>
                </a:p>
              </p:txBody>
            </p:sp>
          </p:grpSp>
          <p:grpSp>
            <p:nvGrpSpPr>
              <p:cNvPr id="166" name="Group 165"/>
              <p:cNvGrpSpPr/>
              <p:nvPr/>
            </p:nvGrpSpPr>
            <p:grpSpPr>
              <a:xfrm>
                <a:off x="1439397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67" name="Oval 166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68" name="TextBox 167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2008</a:t>
                  </a:r>
                </a:p>
              </p:txBody>
            </p:sp>
          </p:grpSp>
          <p:grpSp>
            <p:nvGrpSpPr>
              <p:cNvPr id="169" name="Group 168"/>
              <p:cNvGrpSpPr/>
              <p:nvPr/>
            </p:nvGrpSpPr>
            <p:grpSpPr>
              <a:xfrm>
                <a:off x="690654" y="4995126"/>
                <a:ext cx="557415" cy="402336"/>
                <a:chOff x="1621243" y="5342320"/>
                <a:chExt cx="557415" cy="402336"/>
              </a:xfrm>
            </p:grpSpPr>
            <p:sp>
              <p:nvSpPr>
                <p:cNvPr id="170" name="Oval 169"/>
                <p:cNvSpPr/>
                <p:nvPr/>
              </p:nvSpPr>
              <p:spPr>
                <a:xfrm>
                  <a:off x="1621243" y="5342320"/>
                  <a:ext cx="557415" cy="402336"/>
                </a:xfrm>
                <a:prstGeom prst="ellipse">
                  <a:avLst/>
                </a:prstGeom>
                <a:solidFill>
                  <a:schemeClr val="bg1"/>
                </a:solidFill>
                <a:ln w="38100">
                  <a:solidFill>
                    <a:srgbClr val="216187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1" name="TextBox 170"/>
                <p:cNvSpPr txBox="1"/>
                <p:nvPr/>
              </p:nvSpPr>
              <p:spPr>
                <a:xfrm>
                  <a:off x="1621243" y="5404989"/>
                  <a:ext cx="557415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200" dirty="0">
                      <a:solidFill>
                        <a:srgbClr val="216187"/>
                      </a:solidFill>
                      <a:latin typeface="Arial"/>
                      <a:cs typeface="Arial"/>
                    </a:rPr>
                    <a:t>2007</a:t>
                  </a:r>
                </a:p>
              </p:txBody>
            </p:sp>
          </p:grpSp>
        </p:grpSp>
      </p:grpSp>
      <p:grpSp>
        <p:nvGrpSpPr>
          <p:cNvPr id="175" name="Group 174"/>
          <p:cNvGrpSpPr/>
          <p:nvPr/>
        </p:nvGrpSpPr>
        <p:grpSpPr>
          <a:xfrm rot="10800000">
            <a:off x="3772900" y="4956693"/>
            <a:ext cx="196130" cy="389467"/>
            <a:chOff x="740135" y="2201333"/>
            <a:chExt cx="196130" cy="389467"/>
          </a:xfrm>
        </p:grpSpPr>
        <p:cxnSp>
          <p:nvCxnSpPr>
            <p:cNvPr id="176" name="Straight Connector 175"/>
            <p:cNvCxnSpPr/>
            <p:nvPr/>
          </p:nvCxnSpPr>
          <p:spPr>
            <a:xfrm>
              <a:off x="838200" y="2209800"/>
              <a:ext cx="0" cy="38100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>
              <a:off x="740135" y="2201333"/>
              <a:ext cx="196130" cy="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" name="Group 177"/>
          <p:cNvGrpSpPr/>
          <p:nvPr/>
        </p:nvGrpSpPr>
        <p:grpSpPr>
          <a:xfrm>
            <a:off x="3024851" y="4129997"/>
            <a:ext cx="196130" cy="389467"/>
            <a:chOff x="740135" y="2201333"/>
            <a:chExt cx="196130" cy="389467"/>
          </a:xfrm>
        </p:grpSpPr>
        <p:cxnSp>
          <p:nvCxnSpPr>
            <p:cNvPr id="179" name="Straight Connector 178"/>
            <p:cNvCxnSpPr/>
            <p:nvPr/>
          </p:nvCxnSpPr>
          <p:spPr>
            <a:xfrm>
              <a:off x="838200" y="2209800"/>
              <a:ext cx="0" cy="38100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/>
            <p:nvPr/>
          </p:nvCxnSpPr>
          <p:spPr>
            <a:xfrm>
              <a:off x="740135" y="2201333"/>
              <a:ext cx="196130" cy="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1" name="TextBox 180"/>
          <p:cNvSpPr txBox="1"/>
          <p:nvPr/>
        </p:nvSpPr>
        <p:spPr>
          <a:xfrm>
            <a:off x="1803867" y="5419422"/>
            <a:ext cx="11430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B5960"/>
                </a:solidFill>
                <a:latin typeface="Arial"/>
                <a:cs typeface="Arial"/>
              </a:rPr>
              <a:t>GuidingCare is Generally Available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5529143" y="3635997"/>
            <a:ext cx="11815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5B5960"/>
                </a:solidFill>
                <a:latin typeface="Arial"/>
                <a:cs typeface="Arial"/>
              </a:rPr>
              <a:t>First National Client Signed</a:t>
            </a:r>
          </a:p>
        </p:txBody>
      </p:sp>
      <p:grpSp>
        <p:nvGrpSpPr>
          <p:cNvPr id="183" name="Group 182"/>
          <p:cNvGrpSpPr/>
          <p:nvPr/>
        </p:nvGrpSpPr>
        <p:grpSpPr>
          <a:xfrm rot="10800000">
            <a:off x="6014136" y="4969461"/>
            <a:ext cx="196130" cy="389467"/>
            <a:chOff x="740135" y="2201333"/>
            <a:chExt cx="196130" cy="389467"/>
          </a:xfrm>
        </p:grpSpPr>
        <p:cxnSp>
          <p:nvCxnSpPr>
            <p:cNvPr id="184" name="Straight Connector 183"/>
            <p:cNvCxnSpPr/>
            <p:nvPr/>
          </p:nvCxnSpPr>
          <p:spPr>
            <a:xfrm>
              <a:off x="838200" y="2209800"/>
              <a:ext cx="0" cy="38100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>
              <a:off x="740135" y="2201333"/>
              <a:ext cx="196130" cy="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6" name="TextBox 185"/>
          <p:cNvSpPr txBox="1"/>
          <p:nvPr/>
        </p:nvSpPr>
        <p:spPr>
          <a:xfrm>
            <a:off x="6618349" y="3487925"/>
            <a:ext cx="12423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5B5960"/>
                </a:solidFill>
                <a:latin typeface="Arial"/>
                <a:cs typeface="Arial"/>
              </a:rPr>
              <a:t>Dec. 2015: Investment </a:t>
            </a:r>
          </a:p>
          <a:p>
            <a:pPr algn="ctr"/>
            <a:r>
              <a:rPr lang="en-US" sz="1100" b="1" dirty="0">
                <a:solidFill>
                  <a:srgbClr val="5B5960"/>
                </a:solidFill>
                <a:latin typeface="Arial"/>
                <a:cs typeface="Arial"/>
              </a:rPr>
              <a:t>from Capricorn Healthcare</a:t>
            </a:r>
          </a:p>
        </p:txBody>
      </p:sp>
      <p:grpSp>
        <p:nvGrpSpPr>
          <p:cNvPr id="190" name="Group 189"/>
          <p:cNvGrpSpPr/>
          <p:nvPr/>
        </p:nvGrpSpPr>
        <p:grpSpPr>
          <a:xfrm rot="10800000">
            <a:off x="2274889" y="4960431"/>
            <a:ext cx="196130" cy="389467"/>
            <a:chOff x="740135" y="2201333"/>
            <a:chExt cx="196130" cy="389467"/>
          </a:xfrm>
        </p:grpSpPr>
        <p:cxnSp>
          <p:nvCxnSpPr>
            <p:cNvPr id="191" name="Straight Connector 190"/>
            <p:cNvCxnSpPr/>
            <p:nvPr/>
          </p:nvCxnSpPr>
          <p:spPr>
            <a:xfrm>
              <a:off x="838200" y="2209800"/>
              <a:ext cx="0" cy="38100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/>
            <p:nvPr/>
          </p:nvCxnSpPr>
          <p:spPr>
            <a:xfrm>
              <a:off x="740135" y="2201333"/>
              <a:ext cx="196130" cy="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3" name="Group 192"/>
          <p:cNvGrpSpPr/>
          <p:nvPr/>
        </p:nvGrpSpPr>
        <p:grpSpPr>
          <a:xfrm>
            <a:off x="784755" y="4127487"/>
            <a:ext cx="196130" cy="389467"/>
            <a:chOff x="740135" y="2201333"/>
            <a:chExt cx="196130" cy="389467"/>
          </a:xfrm>
        </p:grpSpPr>
        <p:cxnSp>
          <p:nvCxnSpPr>
            <p:cNvPr id="194" name="Straight Connector 193"/>
            <p:cNvCxnSpPr/>
            <p:nvPr/>
          </p:nvCxnSpPr>
          <p:spPr>
            <a:xfrm>
              <a:off x="838200" y="2209800"/>
              <a:ext cx="0" cy="38100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/>
            <p:nvPr/>
          </p:nvCxnSpPr>
          <p:spPr>
            <a:xfrm>
              <a:off x="740135" y="2201333"/>
              <a:ext cx="196130" cy="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" name="Group 195"/>
          <p:cNvGrpSpPr/>
          <p:nvPr/>
        </p:nvGrpSpPr>
        <p:grpSpPr>
          <a:xfrm>
            <a:off x="7142766" y="4322220"/>
            <a:ext cx="196130" cy="389467"/>
            <a:chOff x="740135" y="2201333"/>
            <a:chExt cx="196130" cy="389467"/>
          </a:xfrm>
        </p:grpSpPr>
        <p:cxnSp>
          <p:nvCxnSpPr>
            <p:cNvPr id="197" name="Straight Connector 196"/>
            <p:cNvCxnSpPr/>
            <p:nvPr/>
          </p:nvCxnSpPr>
          <p:spPr>
            <a:xfrm>
              <a:off x="838200" y="2209800"/>
              <a:ext cx="0" cy="38100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/>
            <p:nvPr/>
          </p:nvCxnSpPr>
          <p:spPr>
            <a:xfrm>
              <a:off x="740135" y="2201333"/>
              <a:ext cx="196130" cy="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" name="Group 198"/>
          <p:cNvGrpSpPr/>
          <p:nvPr/>
        </p:nvGrpSpPr>
        <p:grpSpPr>
          <a:xfrm rot="10800000">
            <a:off x="7521613" y="4969461"/>
            <a:ext cx="196130" cy="389467"/>
            <a:chOff x="740135" y="2201333"/>
            <a:chExt cx="196130" cy="389467"/>
          </a:xfrm>
        </p:grpSpPr>
        <p:cxnSp>
          <p:nvCxnSpPr>
            <p:cNvPr id="200" name="Straight Connector 199"/>
            <p:cNvCxnSpPr/>
            <p:nvPr/>
          </p:nvCxnSpPr>
          <p:spPr>
            <a:xfrm>
              <a:off x="838200" y="2209800"/>
              <a:ext cx="0" cy="38100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/>
            <p:nvPr/>
          </p:nvCxnSpPr>
          <p:spPr>
            <a:xfrm>
              <a:off x="740135" y="2201333"/>
              <a:ext cx="196130" cy="0"/>
            </a:xfrm>
            <a:prstGeom prst="line">
              <a:avLst/>
            </a:prstGeom>
            <a:ln w="31750" cap="rnd">
              <a:solidFill>
                <a:srgbClr val="216187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00711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81"/>
          <p:cNvSpPr/>
          <p:nvPr/>
        </p:nvSpPr>
        <p:spPr>
          <a:xfrm>
            <a:off x="0" y="1397371"/>
            <a:ext cx="9149437" cy="216175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About Altruista Health </a:t>
            </a:r>
            <a:r>
              <a:rPr lang="en-US" sz="3200" dirty="0">
                <a:solidFill>
                  <a:srgbClr val="7F7F7F"/>
                </a:solidFill>
              </a:rPr>
              <a:t>I Today</a:t>
            </a:r>
            <a:endParaRPr lang="en-US" sz="3200" dirty="0"/>
          </a:p>
        </p:txBody>
      </p:sp>
      <p:sp>
        <p:nvSpPr>
          <p:cNvPr id="28" name="TextBox 27"/>
          <p:cNvSpPr txBox="1"/>
          <p:nvPr/>
        </p:nvSpPr>
        <p:spPr>
          <a:xfrm>
            <a:off x="2516717" y="1693987"/>
            <a:ext cx="3005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Delivering </a:t>
            </a:r>
          </a:p>
          <a:p>
            <a:pPr algn="ctr"/>
            <a:r>
              <a:rPr lang="en-US" dirty="0">
                <a:solidFill>
                  <a:srgbClr val="000000"/>
                </a:solidFill>
                <a:latin typeface="Arial"/>
                <a:cs typeface="Arial"/>
              </a:rPr>
              <a:t>Complex Care Solutions in</a:t>
            </a:r>
            <a:endParaRPr lang="en-US" dirty="0">
              <a:solidFill>
                <a:srgbClr val="98002E"/>
              </a:solidFill>
              <a:latin typeface="Arial"/>
              <a:cs typeface="Arial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631499" y="3726101"/>
            <a:ext cx="3308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216187"/>
                </a:solidFill>
                <a:latin typeface="Arial"/>
                <a:cs typeface="Arial"/>
              </a:rPr>
              <a:t>Representative Clients:</a:t>
            </a:r>
            <a:endParaRPr lang="en-US" sz="2000" dirty="0">
              <a:solidFill>
                <a:srgbClr val="800000"/>
              </a:solidFill>
              <a:latin typeface="Arial"/>
              <a:cs typeface="Arial"/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401608" y="1650244"/>
            <a:ext cx="1657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16187"/>
                </a:solidFill>
                <a:latin typeface="Arial"/>
                <a:cs typeface="Arial"/>
              </a:rPr>
              <a:t>335+</a:t>
            </a:r>
          </a:p>
        </p:txBody>
      </p:sp>
      <p:sp>
        <p:nvSpPr>
          <p:cNvPr id="84" name="TextBox 83"/>
          <p:cNvSpPr txBox="1"/>
          <p:nvPr/>
        </p:nvSpPr>
        <p:spPr>
          <a:xfrm>
            <a:off x="461476" y="2471042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Staff Across</a:t>
            </a:r>
          </a:p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US &amp; India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4855610" y="4009204"/>
            <a:ext cx="19072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16187"/>
                </a:solidFill>
                <a:latin typeface="Arial"/>
                <a:cs typeface="Arial"/>
              </a:rPr>
              <a:t>1 in 5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4748213" y="5288264"/>
            <a:ext cx="4227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Medicaid beneficiaries have </a:t>
            </a:r>
            <a:b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</a:b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care managed on GuidingCare™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0752" y="3726101"/>
            <a:ext cx="1810512" cy="1399032"/>
          </a:xfrm>
          <a:prstGeom prst="rect">
            <a:avLst/>
          </a:prstGeom>
        </p:spPr>
      </p:pic>
      <p:pic>
        <p:nvPicPr>
          <p:cNvPr id="5" name="Picture 4" descr="logo-FidelisCare-300x200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765" y="5351634"/>
            <a:ext cx="1257300" cy="838200"/>
          </a:xfrm>
          <a:prstGeom prst="rect">
            <a:avLst/>
          </a:prstGeom>
        </p:spPr>
      </p:pic>
      <p:pic>
        <p:nvPicPr>
          <p:cNvPr id="6" name="Picture 5" descr="500_UHC_CommunityStatelogo_15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8" y="4242878"/>
            <a:ext cx="1587500" cy="3873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8" y="4827124"/>
            <a:ext cx="1587500" cy="444500"/>
          </a:xfrm>
          <a:prstGeom prst="rect">
            <a:avLst/>
          </a:prstGeom>
        </p:spPr>
      </p:pic>
      <p:pic>
        <p:nvPicPr>
          <p:cNvPr id="11" name="Picture 10" descr="vnsny-logo-300x200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078" y="5475975"/>
            <a:ext cx="1257300" cy="838200"/>
          </a:xfrm>
          <a:prstGeom prst="rect">
            <a:avLst/>
          </a:prstGeom>
        </p:spPr>
      </p:pic>
      <p:pic>
        <p:nvPicPr>
          <p:cNvPr id="12" name="Picture 11" descr="Tenncare-Logo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05" y="4259620"/>
            <a:ext cx="1524000" cy="368808"/>
          </a:xfrm>
          <a:prstGeom prst="rect">
            <a:avLst/>
          </a:prstGeom>
        </p:spPr>
      </p:pic>
      <p:pic>
        <p:nvPicPr>
          <p:cNvPr id="3" name="Picture 2" descr="Map-States-Covered-AH-1701b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626" y="1211501"/>
            <a:ext cx="3454400" cy="2590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011" y="4790175"/>
            <a:ext cx="1193800" cy="5969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544562" y="2440405"/>
            <a:ext cx="29498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216187"/>
                </a:solidFill>
                <a:latin typeface="Arial"/>
                <a:cs typeface="Arial"/>
              </a:rPr>
              <a:t>34 </a:t>
            </a:r>
            <a:r>
              <a:rPr lang="en-US" dirty="0">
                <a:solidFill>
                  <a:srgbClr val="216187"/>
                </a:solidFill>
                <a:latin typeface="Arial"/>
                <a:cs typeface="Arial"/>
              </a:rPr>
              <a:t>States </a:t>
            </a:r>
          </a:p>
        </p:txBody>
      </p:sp>
    </p:spTree>
    <p:extLst>
      <p:ext uri="{BB962C8B-B14F-4D97-AF65-F5344CB8AC3E}">
        <p14:creationId xmlns:p14="http://schemas.microsoft.com/office/powerpoint/2010/main" val="1970964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9086"/>
            <a:ext cx="9144000" cy="516696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438418" y="4211337"/>
            <a:ext cx="3161660" cy="1166215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  <a:effectLst>
            <a:reflection endPos="0" dist="508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7043" y="1795505"/>
            <a:ext cx="2351927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4400" b="1" dirty="0">
                <a:solidFill>
                  <a:srgbClr val="216187"/>
                </a:solidFill>
                <a:latin typeface="Arial"/>
                <a:cs typeface="Arial"/>
              </a:rPr>
              <a:t>15M+ </a:t>
            </a:r>
          </a:p>
          <a:p>
            <a:pPr algn="ctr" defTabSz="914400"/>
            <a:r>
              <a:rPr lang="en-US" dirty="0">
                <a:solidFill>
                  <a:srgbClr val="216187"/>
                </a:solidFill>
                <a:latin typeface="Arial"/>
                <a:cs typeface="Arial"/>
              </a:rPr>
              <a:t>Managed Gov’t Lives</a:t>
            </a:r>
          </a:p>
          <a:p>
            <a:pPr algn="ctr" defTabSz="914400"/>
            <a:r>
              <a:rPr lang="en-US" dirty="0">
                <a:latin typeface="Arial"/>
                <a:cs typeface="Arial"/>
              </a:rPr>
              <a:t>Across All Client</a:t>
            </a:r>
          </a:p>
          <a:p>
            <a:pPr algn="ctr" defTabSz="914400"/>
            <a:r>
              <a:rPr lang="en-US" dirty="0">
                <a:latin typeface="Arial"/>
                <a:cs typeface="Arial"/>
              </a:rPr>
              <a:t>Installations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260897" y="1801088"/>
            <a:ext cx="2466741" cy="160043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 dirty="0">
                <a:solidFill>
                  <a:srgbClr val="216187"/>
                </a:solidFill>
                <a:latin typeface="Arial"/>
                <a:cs typeface="Arial"/>
              </a:rPr>
              <a:t>1.8B+ </a:t>
            </a:r>
          </a:p>
          <a:p>
            <a:pPr algn="ctr" defTabSz="914400"/>
            <a:r>
              <a:rPr lang="en-US" dirty="0">
                <a:solidFill>
                  <a:srgbClr val="216187"/>
                </a:solidFill>
                <a:latin typeface="Arial"/>
                <a:cs typeface="Arial"/>
              </a:rPr>
              <a:t>Transactions </a:t>
            </a:r>
          </a:p>
          <a:p>
            <a:pPr algn="ctr" defTabSz="914400"/>
            <a:r>
              <a:rPr lang="en-US" dirty="0">
                <a:latin typeface="Arial"/>
                <a:cs typeface="Arial"/>
              </a:rPr>
              <a:t>Per Year on Largest</a:t>
            </a:r>
          </a:p>
          <a:p>
            <a:pPr algn="ctr" defTabSz="914400"/>
            <a:r>
              <a:rPr lang="en-US" dirty="0">
                <a:latin typeface="Arial"/>
                <a:cs typeface="Arial"/>
              </a:rPr>
              <a:t>Production Instance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600078" y="3638079"/>
            <a:ext cx="319998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 dirty="0">
                <a:solidFill>
                  <a:srgbClr val="216187"/>
                </a:solidFill>
                <a:latin typeface="Arial"/>
                <a:cs typeface="Arial"/>
              </a:rPr>
              <a:t>10K </a:t>
            </a:r>
          </a:p>
          <a:p>
            <a:pPr algn="ctr" defTabSz="914400"/>
            <a:r>
              <a:rPr lang="en-US" dirty="0">
                <a:solidFill>
                  <a:srgbClr val="216187"/>
                </a:solidFill>
                <a:latin typeface="Arial"/>
                <a:cs typeface="Arial"/>
              </a:rPr>
              <a:t>Admit/Discharge/Transfer </a:t>
            </a:r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Notifications Per Day</a:t>
            </a:r>
          </a:p>
          <a:p>
            <a:pPr algn="ctr" defTabSz="914400"/>
            <a:r>
              <a:rPr 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cs typeface="Arial"/>
              </a:rPr>
              <a:t> (On Single System)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552162" y="3641809"/>
            <a:ext cx="2942106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400"/>
            <a:r>
              <a:rPr lang="en-US" sz="4400" b="1" dirty="0">
                <a:solidFill>
                  <a:srgbClr val="216187"/>
                </a:solidFill>
                <a:latin typeface="Arial"/>
                <a:cs typeface="Arial"/>
              </a:rPr>
              <a:t>9 </a:t>
            </a:r>
          </a:p>
          <a:p>
            <a:pPr algn="ctr" defTabSz="914400"/>
            <a:r>
              <a:rPr lang="en-US" dirty="0">
                <a:solidFill>
                  <a:srgbClr val="216187"/>
                </a:solidFill>
                <a:latin typeface="Arial"/>
                <a:cs typeface="Arial"/>
              </a:rPr>
              <a:t>MLTSS/MMP/Foster Care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  <a:p>
            <a:pPr algn="ctr" defTabSz="914400"/>
            <a:r>
              <a:rPr lang="en-US" dirty="0">
                <a:latin typeface="Arial"/>
                <a:cs typeface="Arial"/>
              </a:rPr>
              <a:t>State Implementations</a:t>
            </a:r>
          </a:p>
          <a:p>
            <a:pPr algn="ctr" defTabSz="914400"/>
            <a:r>
              <a:rPr lang="en-US" dirty="0">
                <a:latin typeface="Arial"/>
                <a:cs typeface="Arial"/>
              </a:rPr>
              <a:t>(NY,OH,TX,NM,HI,IA,VA</a:t>
            </a:r>
            <a:r>
              <a:rPr lang="en-US" baseline="30000" dirty="0">
                <a:latin typeface="Arial"/>
                <a:cs typeface="Arial"/>
              </a:rPr>
              <a:t>(1)</a:t>
            </a:r>
            <a:r>
              <a:rPr lang="en-US" dirty="0">
                <a:latin typeface="Arial"/>
                <a:cs typeface="Arial"/>
              </a:rPr>
              <a:t>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85442" y="1795505"/>
            <a:ext cx="229977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n-US" sz="4400" b="1" dirty="0">
                <a:solidFill>
                  <a:srgbClr val="216187"/>
                </a:solidFill>
                <a:latin typeface="Arial"/>
                <a:cs typeface="Arial"/>
              </a:rPr>
              <a:t>35K+ </a:t>
            </a:r>
          </a:p>
          <a:p>
            <a:pPr algn="ctr" defTabSz="914400"/>
            <a:r>
              <a:rPr lang="en-US" dirty="0">
                <a:solidFill>
                  <a:srgbClr val="216187"/>
                </a:solidFill>
                <a:latin typeface="Arial"/>
                <a:cs typeface="Arial"/>
              </a:rPr>
              <a:t>Users </a:t>
            </a:r>
          </a:p>
          <a:p>
            <a:pPr algn="ctr" defTabSz="914400"/>
            <a:r>
              <a:rPr lang="en-US" dirty="0">
                <a:latin typeface="Arial"/>
                <a:cs typeface="Arial"/>
              </a:rPr>
              <a:t>Accessing the </a:t>
            </a:r>
          </a:p>
          <a:p>
            <a:pPr algn="ctr" defTabSz="914400"/>
            <a:r>
              <a:rPr lang="en-US" dirty="0">
                <a:latin typeface="Arial"/>
                <a:cs typeface="Arial"/>
              </a:rPr>
              <a:t>System Nationally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6178610"/>
            <a:ext cx="21565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1200" i="1" dirty="0">
                <a:solidFill>
                  <a:prstClr val="black"/>
                </a:solidFill>
              </a:rPr>
              <a:t>Note:  (1) In progress, July 2017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75443" y="296924"/>
            <a:ext cx="8108950" cy="766762"/>
          </a:xfrm>
        </p:spPr>
        <p:txBody>
          <a:bodyPr/>
          <a:lstStyle/>
          <a:p>
            <a:r>
              <a:rPr lang="en-US" dirty="0"/>
              <a:t>National Scale </a:t>
            </a:r>
            <a:r>
              <a:rPr lang="en-US" sz="3600" dirty="0">
                <a:solidFill>
                  <a:srgbClr val="7F7F7F"/>
                </a:solidFill>
              </a:rPr>
              <a:t>I Key Metrics</a:t>
            </a:r>
            <a:br>
              <a:rPr lang="en-US" sz="3600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673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3" grpId="0"/>
      <p:bldP spid="34" grpId="0"/>
      <p:bldP spid="35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311" y="5303349"/>
            <a:ext cx="9059589" cy="1397876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509" y="3875913"/>
            <a:ext cx="9064392" cy="1427435"/>
          </a:xfrm>
          <a:prstGeom prst="rect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1509" y="2515914"/>
            <a:ext cx="9064392" cy="1366349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1033" y="1137088"/>
            <a:ext cx="9054867" cy="1397876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Pie 4"/>
          <p:cNvSpPr/>
          <p:nvPr/>
        </p:nvSpPr>
        <p:spPr>
          <a:xfrm rot="10800000">
            <a:off x="-1640362" y="1959521"/>
            <a:ext cx="3378840" cy="3823142"/>
          </a:xfrm>
          <a:prstGeom prst="pie">
            <a:avLst>
              <a:gd name="adj1" fmla="val 5389166"/>
              <a:gd name="adj2" fmla="val 16189731"/>
            </a:avLst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Pie 11"/>
          <p:cNvSpPr/>
          <p:nvPr/>
        </p:nvSpPr>
        <p:spPr>
          <a:xfrm rot="10800000">
            <a:off x="-1622510" y="1959521"/>
            <a:ext cx="3378840" cy="3823142"/>
          </a:xfrm>
          <a:prstGeom prst="pie">
            <a:avLst>
              <a:gd name="adj1" fmla="val 5389166"/>
              <a:gd name="adj2" fmla="val 13923143"/>
            </a:avLst>
          </a:prstGeom>
          <a:solidFill>
            <a:schemeClr val="tx2"/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Pie 10"/>
          <p:cNvSpPr/>
          <p:nvPr/>
        </p:nvSpPr>
        <p:spPr>
          <a:xfrm rot="10800000">
            <a:off x="-1625268" y="1959521"/>
            <a:ext cx="3377868" cy="3823142"/>
          </a:xfrm>
          <a:prstGeom prst="pie">
            <a:avLst>
              <a:gd name="adj1" fmla="val 5389166"/>
              <a:gd name="adj2" fmla="val 10802109"/>
            </a:avLst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Pie 9"/>
          <p:cNvSpPr/>
          <p:nvPr/>
        </p:nvSpPr>
        <p:spPr>
          <a:xfrm rot="10800000">
            <a:off x="-1632815" y="1949011"/>
            <a:ext cx="3378840" cy="3823142"/>
          </a:xfrm>
          <a:prstGeom prst="pie">
            <a:avLst>
              <a:gd name="adj1" fmla="val 5389166"/>
              <a:gd name="adj2" fmla="val 7947030"/>
            </a:avLst>
          </a:prstGeom>
          <a:solidFill>
            <a:schemeClr val="tx2">
              <a:lumMod val="5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Pie 3"/>
          <p:cNvSpPr/>
          <p:nvPr/>
        </p:nvSpPr>
        <p:spPr>
          <a:xfrm rot="10800000">
            <a:off x="-932377" y="2787212"/>
            <a:ext cx="1944632" cy="2175642"/>
          </a:xfrm>
          <a:prstGeom prst="pie">
            <a:avLst>
              <a:gd name="adj1" fmla="val 5399998"/>
              <a:gd name="adj2" fmla="val 16200000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0989" y="2193767"/>
            <a:ext cx="238125" cy="409575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44682" y="2324220"/>
            <a:ext cx="238125" cy="279122"/>
          </a:xfrm>
          <a:prstGeom prst="rect">
            <a:avLst/>
          </a:prstGeom>
          <a:solidFill>
            <a:schemeClr val="tx2">
              <a:lumMod val="50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05674" y="2564549"/>
            <a:ext cx="47801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Payer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061557" y="3179034"/>
            <a:ext cx="452524" cy="279122"/>
          </a:xfrm>
          <a:prstGeom prst="rect">
            <a:avLst/>
          </a:prstGeom>
          <a:solidFill>
            <a:schemeClr val="tx2">
              <a:lumMod val="75000"/>
            </a:schemeClr>
          </a:solidFill>
          <a:ln w="28575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Cross 19"/>
          <p:cNvSpPr/>
          <p:nvPr/>
        </p:nvSpPr>
        <p:spPr>
          <a:xfrm>
            <a:off x="1097236" y="3213748"/>
            <a:ext cx="152920" cy="129593"/>
          </a:xfrm>
          <a:prstGeom prst="plus">
            <a:avLst>
              <a:gd name="adj" fmla="val 32867"/>
            </a:avLst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982136" y="3433290"/>
            <a:ext cx="61587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Provider</a:t>
            </a:r>
          </a:p>
        </p:txBody>
      </p:sp>
      <p:grpSp>
        <p:nvGrpSpPr>
          <p:cNvPr id="2" name="Group 26"/>
          <p:cNvGrpSpPr/>
          <p:nvPr/>
        </p:nvGrpSpPr>
        <p:grpSpPr>
          <a:xfrm>
            <a:off x="947928" y="4261083"/>
            <a:ext cx="625492" cy="539073"/>
            <a:chOff x="1395603" y="4280133"/>
            <a:chExt cx="625492" cy="539073"/>
          </a:xfrm>
        </p:grpSpPr>
        <p:sp>
          <p:nvSpPr>
            <p:cNvPr id="23" name="TextBox 22"/>
            <p:cNvSpPr txBox="1"/>
            <p:nvPr/>
          </p:nvSpPr>
          <p:spPr>
            <a:xfrm>
              <a:off x="1395603" y="4572985"/>
              <a:ext cx="625492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i="1" dirty="0">
                  <a:solidFill>
                    <a:schemeClr val="bg1"/>
                  </a:solidFill>
                </a:rPr>
                <a:t>Member</a:t>
              </a:r>
            </a:p>
          </p:txBody>
        </p:sp>
        <p:grpSp>
          <p:nvGrpSpPr>
            <p:cNvPr id="3" name="Group 25"/>
            <p:cNvGrpSpPr/>
            <p:nvPr/>
          </p:nvGrpSpPr>
          <p:grpSpPr>
            <a:xfrm>
              <a:off x="1614950" y="4280133"/>
              <a:ext cx="188599" cy="311438"/>
              <a:chOff x="1614950" y="4280133"/>
              <a:chExt cx="188599" cy="311438"/>
            </a:xfrm>
          </p:grpSpPr>
          <p:sp>
            <p:nvSpPr>
              <p:cNvPr id="24" name="Round Same Side Corner Rectangle 23"/>
              <p:cNvSpPr/>
              <p:nvPr/>
            </p:nvSpPr>
            <p:spPr>
              <a:xfrm>
                <a:off x="1614950" y="4447711"/>
                <a:ext cx="188599" cy="143860"/>
              </a:xfrm>
              <a:prstGeom prst="round2SameRect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1622695" y="4280133"/>
                <a:ext cx="168346" cy="149570"/>
              </a:xfrm>
              <a:prstGeom prst="ellipse">
                <a:avLst/>
              </a:prstGeom>
              <a:solidFill>
                <a:schemeClr val="tx2"/>
              </a:solidFill>
              <a:ln w="28575"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30" name="Freeform 29"/>
          <p:cNvSpPr/>
          <p:nvPr/>
        </p:nvSpPr>
        <p:spPr>
          <a:xfrm>
            <a:off x="145693" y="4833501"/>
            <a:ext cx="611713" cy="428987"/>
          </a:xfrm>
          <a:custGeom>
            <a:avLst/>
            <a:gdLst>
              <a:gd name="connsiteX0" fmla="*/ 0 w 978694"/>
              <a:gd name="connsiteY0" fmla="*/ 831057 h 831057"/>
              <a:gd name="connsiteX1" fmla="*/ 657225 w 978694"/>
              <a:gd name="connsiteY1" fmla="*/ 647700 h 831057"/>
              <a:gd name="connsiteX2" fmla="*/ 709612 w 978694"/>
              <a:gd name="connsiteY2" fmla="*/ 673894 h 831057"/>
              <a:gd name="connsiteX3" fmla="*/ 769144 w 978694"/>
              <a:gd name="connsiteY3" fmla="*/ 733425 h 831057"/>
              <a:gd name="connsiteX4" fmla="*/ 821531 w 978694"/>
              <a:gd name="connsiteY4" fmla="*/ 733425 h 831057"/>
              <a:gd name="connsiteX5" fmla="*/ 866775 w 978694"/>
              <a:gd name="connsiteY5" fmla="*/ 747713 h 831057"/>
              <a:gd name="connsiteX6" fmla="*/ 909637 w 978694"/>
              <a:gd name="connsiteY6" fmla="*/ 745332 h 831057"/>
              <a:gd name="connsiteX7" fmla="*/ 942975 w 978694"/>
              <a:gd name="connsiteY7" fmla="*/ 757238 h 831057"/>
              <a:gd name="connsiteX8" fmla="*/ 962025 w 978694"/>
              <a:gd name="connsiteY8" fmla="*/ 747713 h 831057"/>
              <a:gd name="connsiteX9" fmla="*/ 978694 w 978694"/>
              <a:gd name="connsiteY9" fmla="*/ 690563 h 831057"/>
              <a:gd name="connsiteX10" fmla="*/ 919162 w 978694"/>
              <a:gd name="connsiteY10" fmla="*/ 581025 h 831057"/>
              <a:gd name="connsiteX11" fmla="*/ 912019 w 978694"/>
              <a:gd name="connsiteY11" fmla="*/ 507207 h 831057"/>
              <a:gd name="connsiteX12" fmla="*/ 895350 w 978694"/>
              <a:gd name="connsiteY12" fmla="*/ 471488 h 831057"/>
              <a:gd name="connsiteX13" fmla="*/ 890587 w 978694"/>
              <a:gd name="connsiteY13" fmla="*/ 383382 h 831057"/>
              <a:gd name="connsiteX14" fmla="*/ 833437 w 978694"/>
              <a:gd name="connsiteY14" fmla="*/ 204788 h 831057"/>
              <a:gd name="connsiteX15" fmla="*/ 800100 w 978694"/>
              <a:gd name="connsiteY15" fmla="*/ 176213 h 831057"/>
              <a:gd name="connsiteX16" fmla="*/ 769144 w 978694"/>
              <a:gd name="connsiteY16" fmla="*/ 85725 h 831057"/>
              <a:gd name="connsiteX17" fmla="*/ 757237 w 978694"/>
              <a:gd name="connsiteY17" fmla="*/ 50007 h 831057"/>
              <a:gd name="connsiteX18" fmla="*/ 740569 w 978694"/>
              <a:gd name="connsiteY18" fmla="*/ 0 h 831057"/>
              <a:gd name="connsiteX19" fmla="*/ 528637 w 978694"/>
              <a:gd name="connsiteY19" fmla="*/ 83344 h 831057"/>
              <a:gd name="connsiteX20" fmla="*/ 485775 w 978694"/>
              <a:gd name="connsiteY20" fmla="*/ 123825 h 831057"/>
              <a:gd name="connsiteX21" fmla="*/ 471487 w 978694"/>
              <a:gd name="connsiteY21" fmla="*/ 178594 h 831057"/>
              <a:gd name="connsiteX22" fmla="*/ 471487 w 978694"/>
              <a:gd name="connsiteY22" fmla="*/ 221457 h 831057"/>
              <a:gd name="connsiteX23" fmla="*/ 461962 w 978694"/>
              <a:gd name="connsiteY23" fmla="*/ 242888 h 831057"/>
              <a:gd name="connsiteX24" fmla="*/ 421481 w 978694"/>
              <a:gd name="connsiteY24" fmla="*/ 278607 h 831057"/>
              <a:gd name="connsiteX25" fmla="*/ 411956 w 978694"/>
              <a:gd name="connsiteY25" fmla="*/ 302419 h 831057"/>
              <a:gd name="connsiteX26" fmla="*/ 411956 w 978694"/>
              <a:gd name="connsiteY26" fmla="*/ 302419 h 831057"/>
              <a:gd name="connsiteX27" fmla="*/ 435769 w 978694"/>
              <a:gd name="connsiteY27" fmla="*/ 307182 h 831057"/>
              <a:gd name="connsiteX28" fmla="*/ 457200 w 978694"/>
              <a:gd name="connsiteY28" fmla="*/ 326232 h 831057"/>
              <a:gd name="connsiteX29" fmla="*/ 435769 w 978694"/>
              <a:gd name="connsiteY29" fmla="*/ 369094 h 831057"/>
              <a:gd name="connsiteX30" fmla="*/ 466725 w 978694"/>
              <a:gd name="connsiteY30" fmla="*/ 400050 h 831057"/>
              <a:gd name="connsiteX31" fmla="*/ 461962 w 978694"/>
              <a:gd name="connsiteY31" fmla="*/ 431007 h 831057"/>
              <a:gd name="connsiteX32" fmla="*/ 426244 w 978694"/>
              <a:gd name="connsiteY32" fmla="*/ 433388 h 831057"/>
              <a:gd name="connsiteX33" fmla="*/ 373856 w 978694"/>
              <a:gd name="connsiteY33" fmla="*/ 483394 h 831057"/>
              <a:gd name="connsiteX34" fmla="*/ 330994 w 978694"/>
              <a:gd name="connsiteY34" fmla="*/ 507207 h 831057"/>
              <a:gd name="connsiteX35" fmla="*/ 309562 w 978694"/>
              <a:gd name="connsiteY35" fmla="*/ 526257 h 831057"/>
              <a:gd name="connsiteX36" fmla="*/ 283369 w 978694"/>
              <a:gd name="connsiteY36" fmla="*/ 526257 h 831057"/>
              <a:gd name="connsiteX37" fmla="*/ 235744 w 978694"/>
              <a:gd name="connsiteY37" fmla="*/ 523875 h 831057"/>
              <a:gd name="connsiteX38" fmla="*/ 178594 w 978694"/>
              <a:gd name="connsiteY38" fmla="*/ 547688 h 831057"/>
              <a:gd name="connsiteX39" fmla="*/ 123825 w 978694"/>
              <a:gd name="connsiteY39" fmla="*/ 569119 h 831057"/>
              <a:gd name="connsiteX40" fmla="*/ 123825 w 978694"/>
              <a:gd name="connsiteY40" fmla="*/ 569119 h 831057"/>
              <a:gd name="connsiteX41" fmla="*/ 109537 w 978694"/>
              <a:gd name="connsiteY41" fmla="*/ 633413 h 831057"/>
              <a:gd name="connsiteX42" fmla="*/ 109537 w 978694"/>
              <a:gd name="connsiteY42" fmla="*/ 633413 h 831057"/>
              <a:gd name="connsiteX43" fmla="*/ 140494 w 978694"/>
              <a:gd name="connsiteY43" fmla="*/ 640557 h 831057"/>
              <a:gd name="connsiteX44" fmla="*/ 147637 w 978694"/>
              <a:gd name="connsiteY44" fmla="*/ 671513 h 831057"/>
              <a:gd name="connsiteX45" fmla="*/ 138112 w 978694"/>
              <a:gd name="connsiteY45" fmla="*/ 702469 h 831057"/>
              <a:gd name="connsiteX46" fmla="*/ 0 w 978694"/>
              <a:gd name="connsiteY46" fmla="*/ 831057 h 831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978694" h="831057">
                <a:moveTo>
                  <a:pt x="0" y="831057"/>
                </a:moveTo>
                <a:lnTo>
                  <a:pt x="657225" y="647700"/>
                </a:lnTo>
                <a:lnTo>
                  <a:pt x="709612" y="673894"/>
                </a:lnTo>
                <a:lnTo>
                  <a:pt x="769144" y="733425"/>
                </a:lnTo>
                <a:lnTo>
                  <a:pt x="821531" y="733425"/>
                </a:lnTo>
                <a:lnTo>
                  <a:pt x="866775" y="747713"/>
                </a:lnTo>
                <a:lnTo>
                  <a:pt x="909637" y="745332"/>
                </a:lnTo>
                <a:lnTo>
                  <a:pt x="942975" y="757238"/>
                </a:lnTo>
                <a:lnTo>
                  <a:pt x="962025" y="747713"/>
                </a:lnTo>
                <a:lnTo>
                  <a:pt x="978694" y="690563"/>
                </a:lnTo>
                <a:lnTo>
                  <a:pt x="919162" y="581025"/>
                </a:lnTo>
                <a:lnTo>
                  <a:pt x="912019" y="507207"/>
                </a:lnTo>
                <a:lnTo>
                  <a:pt x="895350" y="471488"/>
                </a:lnTo>
                <a:lnTo>
                  <a:pt x="890587" y="383382"/>
                </a:lnTo>
                <a:lnTo>
                  <a:pt x="833437" y="204788"/>
                </a:lnTo>
                <a:lnTo>
                  <a:pt x="800100" y="176213"/>
                </a:lnTo>
                <a:lnTo>
                  <a:pt x="769144" y="85725"/>
                </a:lnTo>
                <a:lnTo>
                  <a:pt x="757237" y="50007"/>
                </a:lnTo>
                <a:lnTo>
                  <a:pt x="740569" y="0"/>
                </a:lnTo>
                <a:lnTo>
                  <a:pt x="528637" y="83344"/>
                </a:lnTo>
                <a:lnTo>
                  <a:pt x="485775" y="123825"/>
                </a:lnTo>
                <a:lnTo>
                  <a:pt x="471487" y="178594"/>
                </a:lnTo>
                <a:lnTo>
                  <a:pt x="471487" y="221457"/>
                </a:lnTo>
                <a:lnTo>
                  <a:pt x="461962" y="242888"/>
                </a:lnTo>
                <a:lnTo>
                  <a:pt x="421481" y="278607"/>
                </a:lnTo>
                <a:lnTo>
                  <a:pt x="411956" y="302419"/>
                </a:lnTo>
                <a:lnTo>
                  <a:pt x="411956" y="302419"/>
                </a:lnTo>
                <a:lnTo>
                  <a:pt x="435769" y="307182"/>
                </a:lnTo>
                <a:lnTo>
                  <a:pt x="457200" y="326232"/>
                </a:lnTo>
                <a:lnTo>
                  <a:pt x="435769" y="369094"/>
                </a:lnTo>
                <a:lnTo>
                  <a:pt x="466725" y="400050"/>
                </a:lnTo>
                <a:lnTo>
                  <a:pt x="461962" y="431007"/>
                </a:lnTo>
                <a:lnTo>
                  <a:pt x="426244" y="433388"/>
                </a:lnTo>
                <a:lnTo>
                  <a:pt x="373856" y="483394"/>
                </a:lnTo>
                <a:lnTo>
                  <a:pt x="330994" y="507207"/>
                </a:lnTo>
                <a:lnTo>
                  <a:pt x="309562" y="526257"/>
                </a:lnTo>
                <a:lnTo>
                  <a:pt x="283369" y="526257"/>
                </a:lnTo>
                <a:lnTo>
                  <a:pt x="235744" y="523875"/>
                </a:lnTo>
                <a:lnTo>
                  <a:pt x="178594" y="547688"/>
                </a:lnTo>
                <a:lnTo>
                  <a:pt x="123825" y="569119"/>
                </a:lnTo>
                <a:lnTo>
                  <a:pt x="123825" y="569119"/>
                </a:lnTo>
                <a:lnTo>
                  <a:pt x="109537" y="633413"/>
                </a:lnTo>
                <a:lnTo>
                  <a:pt x="109537" y="633413"/>
                </a:lnTo>
                <a:lnTo>
                  <a:pt x="140494" y="640557"/>
                </a:lnTo>
                <a:lnTo>
                  <a:pt x="147637" y="671513"/>
                </a:lnTo>
                <a:lnTo>
                  <a:pt x="138112" y="702469"/>
                </a:lnTo>
                <a:lnTo>
                  <a:pt x="0" y="83105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GB" sz="1200" b="1" dirty="0">
                <a:solidFill>
                  <a:prstClr val="white"/>
                </a:solidFill>
                <a:ea typeface="ＭＳ Ｐゴシック" charset="-128"/>
              </a:rPr>
              <a:t>         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38146" y="5247810"/>
            <a:ext cx="867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</a:rPr>
              <a:t>Regulatory &amp;</a:t>
            </a:r>
          </a:p>
          <a:p>
            <a:r>
              <a:rPr lang="en-US" sz="1000" i="1" dirty="0">
                <a:solidFill>
                  <a:schemeClr val="bg1"/>
                </a:solidFill>
              </a:rPr>
              <a:t>Innovation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8192" y="1321470"/>
            <a:ext cx="226138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</a:rPr>
              <a:t>Enable</a:t>
            </a:r>
            <a:r>
              <a:rPr lang="en-US" sz="1400" dirty="0">
                <a:solidFill>
                  <a:schemeClr val="bg1"/>
                </a:solidFill>
              </a:rPr>
              <a:t> Shift to Collaborative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Care Models, Drive Quality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Improvement, and Reduce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Medical Spend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711070" y="2731248"/>
            <a:ext cx="20766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</a:rPr>
              <a:t>Drive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Care and Quality Shift From Payers to Providers To  Support New Clinical Models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742995" y="4008303"/>
            <a:ext cx="203339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</a:rPr>
              <a:t>Deliver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Patient Engagement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To Improve Experience,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Inform Patient, and Drive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Contract Performance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977340" y="5674119"/>
            <a:ext cx="242996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>
                <a:solidFill>
                  <a:schemeClr val="bg1"/>
                </a:solidFill>
              </a:rPr>
              <a:t>Innovate</a:t>
            </a:r>
            <a:r>
              <a:rPr lang="en-US" sz="1400" b="1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</a:rPr>
              <a:t>With Solutions 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For State &amp; Regulatory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</a:rPr>
              <a:t>Initiatives and HIT Investments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2957856" y="1238955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CM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63299" y="1949706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Collaborative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and Configurable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Care Management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4044805" y="1238955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i="1" dirty="0">
                <a:solidFill>
                  <a:schemeClr val="accent1"/>
                </a:solidFill>
              </a:rPr>
              <a:t>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550248" y="1949706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Mobile Clinician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Platform for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Offline Care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5132834" y="1238955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UM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4638277" y="1949706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Robust Utilization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Management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Capability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87780" y="1247083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AG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712273" y="1957834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Appeals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and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Grievances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073380" y="2603657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PH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578823" y="3314408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Population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Health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Management</a:t>
            </a:r>
          </a:p>
        </p:txBody>
      </p:sp>
      <p:cxnSp>
        <p:nvCxnSpPr>
          <p:cNvPr id="47" name="Straight Connector 46"/>
          <p:cNvCxnSpPr/>
          <p:nvPr/>
        </p:nvCxnSpPr>
        <p:spPr>
          <a:xfrm>
            <a:off x="3859614" y="1987633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4926386" y="1981124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>
            <a:off x="6040040" y="1987633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Rounded Rectangle 57"/>
          <p:cNvSpPr/>
          <p:nvPr/>
        </p:nvSpPr>
        <p:spPr>
          <a:xfrm>
            <a:off x="7265139" y="1238567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PA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6770582" y="1949318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Integrated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Predictive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Analytics</a:t>
            </a:r>
          </a:p>
        </p:txBody>
      </p:sp>
      <p:cxnSp>
        <p:nvCxnSpPr>
          <p:cNvPr id="60" name="Straight Connector 59"/>
          <p:cNvCxnSpPr/>
          <p:nvPr/>
        </p:nvCxnSpPr>
        <p:spPr>
          <a:xfrm>
            <a:off x="7069774" y="1979117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" name="Rounded Rectangle 60"/>
          <p:cNvSpPr/>
          <p:nvPr/>
        </p:nvSpPr>
        <p:spPr>
          <a:xfrm>
            <a:off x="7365637" y="2599860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i="1" dirty="0">
                <a:solidFill>
                  <a:schemeClr val="accent1"/>
                </a:solidFill>
              </a:rPr>
              <a:t>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P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6871080" y="3310611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Mobile Provider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For Care Coord.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and Transitions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219314" y="2602618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BD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5758148" y="3310611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Big Data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Population Health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Analytics</a:t>
            </a:r>
          </a:p>
        </p:txBody>
      </p:sp>
      <p:cxnSp>
        <p:nvCxnSpPr>
          <p:cNvPr id="65" name="Straight Connector 64"/>
          <p:cNvCxnSpPr/>
          <p:nvPr/>
        </p:nvCxnSpPr>
        <p:spPr>
          <a:xfrm>
            <a:off x="4954961" y="3333528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>
            <a:off x="6020990" y="3340037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Rounded Rectangle 67"/>
          <p:cNvSpPr/>
          <p:nvPr/>
        </p:nvSpPr>
        <p:spPr>
          <a:xfrm>
            <a:off x="4101424" y="3968628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MP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640258" y="4676621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Member Portal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For Integrated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Health Record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5189984" y="3965870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i="1" dirty="0">
                <a:solidFill>
                  <a:schemeClr val="accent1"/>
                </a:solidFill>
              </a:rPr>
              <a:t>m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M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695427" y="4676621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Mobile Member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To Engage Care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And Monitor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5783987" y="4676621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Member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Incentive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Solutions</a:t>
            </a:r>
          </a:p>
        </p:txBody>
      </p:sp>
      <p:cxnSp>
        <p:nvCxnSpPr>
          <p:cNvPr id="74" name="Straight Connector 73"/>
          <p:cNvCxnSpPr/>
          <p:nvPr/>
        </p:nvCxnSpPr>
        <p:spPr>
          <a:xfrm>
            <a:off x="7129908" y="3331394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ounded Rectangle 74"/>
          <p:cNvSpPr/>
          <p:nvPr/>
        </p:nvSpPr>
        <p:spPr>
          <a:xfrm>
            <a:off x="5139456" y="2607068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DIR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4678290" y="3315061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DIRECT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Messaging for EHR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Integration</a:t>
            </a:r>
          </a:p>
        </p:txBody>
      </p:sp>
      <p:cxnSp>
        <p:nvCxnSpPr>
          <p:cNvPr id="77" name="Straight Connector 76"/>
          <p:cNvCxnSpPr/>
          <p:nvPr/>
        </p:nvCxnSpPr>
        <p:spPr>
          <a:xfrm>
            <a:off x="4983536" y="4705017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6068615" y="4711526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9" name="Rounded Rectangle 78"/>
          <p:cNvSpPr/>
          <p:nvPr/>
        </p:nvSpPr>
        <p:spPr>
          <a:xfrm>
            <a:off x="6278544" y="3965870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INC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3606867" y="6097706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Social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Coordination for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SDoH Initiatives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4114495" y="5389713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SDH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5189984" y="5389713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HIT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4704952" y="6100464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Health IT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Integration with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HIE (ADT,C-CDA)</a:t>
            </a:r>
          </a:p>
        </p:txBody>
      </p:sp>
      <p:cxnSp>
        <p:nvCxnSpPr>
          <p:cNvPr id="84" name="Straight Connector 83"/>
          <p:cNvCxnSpPr/>
          <p:nvPr/>
        </p:nvCxnSpPr>
        <p:spPr>
          <a:xfrm>
            <a:off x="4983536" y="6145637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9" name="Rounded Rectangle 88"/>
          <p:cNvSpPr/>
          <p:nvPr/>
        </p:nvSpPr>
        <p:spPr>
          <a:xfrm>
            <a:off x="8276211" y="1238567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CRM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7781654" y="1949318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Integrated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Customer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Service</a:t>
            </a:r>
          </a:p>
        </p:txBody>
      </p:sp>
      <p:cxnSp>
        <p:nvCxnSpPr>
          <p:cNvPr id="91" name="Straight Connector 90"/>
          <p:cNvCxnSpPr/>
          <p:nvPr/>
        </p:nvCxnSpPr>
        <p:spPr>
          <a:xfrm>
            <a:off x="8080846" y="1979117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" name="Rectangle 91"/>
          <p:cNvSpPr/>
          <p:nvPr/>
        </p:nvSpPr>
        <p:spPr>
          <a:xfrm>
            <a:off x="8129079" y="3965870"/>
            <a:ext cx="910145" cy="26709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b="1" dirty="0">
                <a:solidFill>
                  <a:schemeClr val="tx2">
                    <a:lumMod val="50000"/>
                  </a:schemeClr>
                </a:solidFill>
              </a:rPr>
              <a:t>LEGEND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8285044" y="4308202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1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Generally</a:t>
            </a:r>
          </a:p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Available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8272444" y="4991007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1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In </a:t>
            </a:r>
          </a:p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Beta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8272444" y="5654032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sz="11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On</a:t>
            </a:r>
          </a:p>
          <a:p>
            <a:pPr algn="ctr"/>
            <a:r>
              <a:rPr lang="en-US" sz="1100" b="1" dirty="0">
                <a:solidFill>
                  <a:schemeClr val="accent2">
                    <a:lumMod val="75000"/>
                  </a:schemeClr>
                </a:solidFill>
              </a:rPr>
              <a:t>Roadmap</a:t>
            </a:r>
          </a:p>
        </p:txBody>
      </p:sp>
      <p:sp>
        <p:nvSpPr>
          <p:cNvPr id="96" name="Oval 95"/>
          <p:cNvSpPr/>
          <p:nvPr/>
        </p:nvSpPr>
        <p:spPr>
          <a:xfrm>
            <a:off x="3416713" y="1259568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7" name="Oval 96"/>
          <p:cNvSpPr/>
          <p:nvPr/>
        </p:nvSpPr>
        <p:spPr>
          <a:xfrm>
            <a:off x="4505949" y="1259568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8" name="Oval 97"/>
          <p:cNvSpPr/>
          <p:nvPr/>
        </p:nvSpPr>
        <p:spPr>
          <a:xfrm>
            <a:off x="5579707" y="1259568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9" name="Oval 98"/>
          <p:cNvSpPr/>
          <p:nvPr/>
        </p:nvSpPr>
        <p:spPr>
          <a:xfrm>
            <a:off x="6651609" y="1272097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0" name="Oval 99"/>
          <p:cNvSpPr/>
          <p:nvPr/>
        </p:nvSpPr>
        <p:spPr>
          <a:xfrm>
            <a:off x="7725319" y="1262697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Oval 100"/>
          <p:cNvSpPr/>
          <p:nvPr/>
        </p:nvSpPr>
        <p:spPr>
          <a:xfrm>
            <a:off x="8741545" y="1252913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Oval 101"/>
          <p:cNvSpPr/>
          <p:nvPr/>
        </p:nvSpPr>
        <p:spPr>
          <a:xfrm>
            <a:off x="4529992" y="2625664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3" name="Oval 102"/>
          <p:cNvSpPr/>
          <p:nvPr/>
        </p:nvSpPr>
        <p:spPr>
          <a:xfrm>
            <a:off x="7821903" y="2622235"/>
            <a:ext cx="135511" cy="123111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5594130" y="2632655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Oval 104"/>
          <p:cNvSpPr/>
          <p:nvPr/>
        </p:nvSpPr>
        <p:spPr>
          <a:xfrm>
            <a:off x="6675542" y="2624237"/>
            <a:ext cx="135511" cy="123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6" name="Oval 105"/>
          <p:cNvSpPr/>
          <p:nvPr/>
        </p:nvSpPr>
        <p:spPr>
          <a:xfrm>
            <a:off x="4559916" y="3993554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7" name="Oval 106"/>
          <p:cNvSpPr/>
          <p:nvPr/>
        </p:nvSpPr>
        <p:spPr>
          <a:xfrm>
            <a:off x="5667324" y="3993554"/>
            <a:ext cx="135511" cy="1231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8" name="Oval 107"/>
          <p:cNvSpPr/>
          <p:nvPr/>
        </p:nvSpPr>
        <p:spPr>
          <a:xfrm>
            <a:off x="6731115" y="3995314"/>
            <a:ext cx="135511" cy="123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9" name="Oval 108"/>
          <p:cNvSpPr/>
          <p:nvPr/>
        </p:nvSpPr>
        <p:spPr>
          <a:xfrm>
            <a:off x="4586885" y="5414639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0" name="Oval 109"/>
          <p:cNvSpPr/>
          <p:nvPr/>
        </p:nvSpPr>
        <p:spPr>
          <a:xfrm>
            <a:off x="5667323" y="5414639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Oval 110"/>
          <p:cNvSpPr/>
          <p:nvPr/>
        </p:nvSpPr>
        <p:spPr>
          <a:xfrm>
            <a:off x="8737510" y="5685197"/>
            <a:ext cx="135511" cy="123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" name="Oval 111"/>
          <p:cNvSpPr/>
          <p:nvPr/>
        </p:nvSpPr>
        <p:spPr>
          <a:xfrm>
            <a:off x="8735847" y="4339367"/>
            <a:ext cx="135511" cy="123111"/>
          </a:xfrm>
          <a:prstGeom prst="ellipse">
            <a:avLst/>
          </a:prstGeom>
          <a:solidFill>
            <a:srgbClr val="00B0F0"/>
          </a:solidFill>
          <a:ln>
            <a:solidFill>
              <a:srgbClr val="00B05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3" name="Oval 112"/>
          <p:cNvSpPr/>
          <p:nvPr/>
        </p:nvSpPr>
        <p:spPr>
          <a:xfrm>
            <a:off x="8737515" y="5025152"/>
            <a:ext cx="135511" cy="123111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Rounded Rectangle 113"/>
          <p:cNvSpPr/>
          <p:nvPr/>
        </p:nvSpPr>
        <p:spPr>
          <a:xfrm>
            <a:off x="6302323" y="5374818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Rx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5817291" y="6085569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Pharmacy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Module with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MTM</a:t>
            </a:r>
          </a:p>
        </p:txBody>
      </p:sp>
      <p:cxnSp>
        <p:nvCxnSpPr>
          <p:cNvPr id="116" name="Straight Connector 115"/>
          <p:cNvCxnSpPr/>
          <p:nvPr/>
        </p:nvCxnSpPr>
        <p:spPr>
          <a:xfrm>
            <a:off x="6095875" y="6130742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7" name="Oval 116"/>
          <p:cNvSpPr/>
          <p:nvPr/>
        </p:nvSpPr>
        <p:spPr>
          <a:xfrm>
            <a:off x="6779662" y="5399744"/>
            <a:ext cx="135511" cy="123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2" name="Rounded Rectangle 141"/>
          <p:cNvSpPr/>
          <p:nvPr/>
        </p:nvSpPr>
        <p:spPr>
          <a:xfrm>
            <a:off x="7290748" y="5375588"/>
            <a:ext cx="635000" cy="52863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152400" dist="88900" dir="5400000" sx="90000" sy="-19000" rotWithShape="0">
              <a:schemeClr val="bg1">
                <a:alpha val="93000"/>
              </a:scheme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b="1" dirty="0">
                <a:solidFill>
                  <a:schemeClr val="accent2">
                    <a:lumMod val="75000"/>
                  </a:schemeClr>
                </a:solidFill>
              </a:rPr>
              <a:t>EVV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6805716" y="6077630"/>
            <a:ext cx="165025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</a:rPr>
              <a:t>Electronic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Visit 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</a:rPr>
              <a:t>Verification</a:t>
            </a:r>
          </a:p>
        </p:txBody>
      </p:sp>
      <p:cxnSp>
        <p:nvCxnSpPr>
          <p:cNvPr id="144" name="Straight Connector 143"/>
          <p:cNvCxnSpPr/>
          <p:nvPr/>
        </p:nvCxnSpPr>
        <p:spPr>
          <a:xfrm>
            <a:off x="7084300" y="6122803"/>
            <a:ext cx="3117" cy="491161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5" name="Oval 144"/>
          <p:cNvSpPr/>
          <p:nvPr/>
        </p:nvSpPr>
        <p:spPr>
          <a:xfrm>
            <a:off x="7768087" y="5400514"/>
            <a:ext cx="135511" cy="1231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8" name="Title 1"/>
          <p:cNvSpPr txBox="1">
            <a:spLocks/>
          </p:cNvSpPr>
          <p:nvPr/>
        </p:nvSpPr>
        <p:spPr>
          <a:xfrm>
            <a:off x="517525" y="245371"/>
            <a:ext cx="8108950" cy="766762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>
              <a:spcBef>
                <a:spcPct val="0"/>
              </a:spcBef>
              <a:buNone/>
              <a:defRPr sz="2800" b="0" i="0">
                <a:solidFill>
                  <a:srgbClr val="A5002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>
                <a:solidFill>
                  <a:srgbClr val="216187"/>
                </a:solidFill>
              </a:rPr>
              <a:t>GuidingCare8 I</a:t>
            </a:r>
            <a:r>
              <a:rPr lang="en-US" dirty="0"/>
              <a:t>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Expanded Module Set: High Level 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					  Product Roadmap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11876" y="6516306"/>
            <a:ext cx="3800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884241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PRAPARE</a:t>
            </a:r>
            <a:br>
              <a:rPr lang="en-US" dirty="0"/>
            </a:br>
            <a:r>
              <a:rPr lang="en-US" dirty="0"/>
              <a:t>A Case Study </a:t>
            </a:r>
          </a:p>
        </p:txBody>
      </p:sp>
    </p:spTree>
    <p:extLst>
      <p:ext uri="{BB962C8B-B14F-4D97-AF65-F5344CB8AC3E}">
        <p14:creationId xmlns:p14="http://schemas.microsoft.com/office/powerpoint/2010/main" val="2441304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/>
          <p:cNvSpPr/>
          <p:nvPr/>
        </p:nvSpPr>
        <p:spPr>
          <a:xfrm>
            <a:off x="577850" y="1227544"/>
            <a:ext cx="7821567" cy="824776"/>
          </a:xfrm>
          <a:prstGeom prst="roundRect">
            <a:avLst/>
          </a:prstGeom>
          <a:solidFill>
            <a:srgbClr val="2B7EB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PRAPARE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7850" y="1246048"/>
            <a:ext cx="7772400" cy="749688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PRAPARE = Protocol for Responding to and Assessing Patient Assets, Risks and Experiences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2046" y="4148915"/>
            <a:ext cx="3558204" cy="1874961"/>
          </a:xfrm>
          <a:prstGeom prst="rect">
            <a:avLst/>
          </a:prstGeom>
        </p:spPr>
      </p:pic>
      <p:sp>
        <p:nvSpPr>
          <p:cNvPr id="7" name="Text Placeholder 3"/>
          <p:cNvSpPr txBox="1">
            <a:spLocks/>
          </p:cNvSpPr>
          <p:nvPr/>
        </p:nvSpPr>
        <p:spPr>
          <a:xfrm>
            <a:off x="532130" y="2071936"/>
            <a:ext cx="7913005" cy="3319830"/>
          </a:xfrm>
          <a:prstGeom prst="rect">
            <a:avLst/>
          </a:prstGeom>
        </p:spPr>
        <p:txBody>
          <a:bodyPr vert="horz"/>
          <a:lstStyle>
            <a:lvl1pPr marL="342900" indent="-342900" algn="l" defTabSz="4572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Tx/>
              <a:buBlip>
                <a:blip r:embed="rId3"/>
              </a:buBlip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1pPr>
            <a:lvl2pPr marL="740664" indent="-28575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98002E"/>
              </a:buClr>
              <a:buFont typeface="Courier New"/>
              <a:buChar char="o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002E"/>
              </a:buClr>
              <a:buFont typeface="Lucida Grande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98002E"/>
              </a:buClr>
              <a:buFont typeface="Arial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>
                <a:srgbClr val="98002E"/>
              </a:buClr>
              <a:buFont typeface="Lucida Grande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dirty="0">
                <a:solidFill>
                  <a:schemeClr val="tx1"/>
                </a:solidFill>
              </a:rPr>
              <a:t>Unique partnership between AlohaCare and Waianae Coast Comprehensive Health Center (WCCHC) on the island of Oahu in Hawaii</a:t>
            </a:r>
            <a:endParaRPr lang="en-US" sz="1600" dirty="0"/>
          </a:p>
          <a:p>
            <a:r>
              <a:rPr lang="en-US" sz="1600" dirty="0"/>
              <a:t>Leveraging Social Determinants of Health (SDoH) as part of a holistic approach to Population Health enabling clinical and nonclinical care in partnership with  community-based organizations</a:t>
            </a:r>
          </a:p>
          <a:p>
            <a:r>
              <a:rPr lang="en-US" sz="1600" dirty="0">
                <a:solidFill>
                  <a:schemeClr val="tx1"/>
                </a:solidFill>
              </a:rPr>
              <a:t> AlohaCare/Waianae population is a safety net population with multiple SDoH determinants in play</a:t>
            </a:r>
          </a:p>
          <a:p>
            <a:pPr lvl="1"/>
            <a:r>
              <a:rPr lang="en-US" sz="1600" dirty="0">
                <a:solidFill>
                  <a:schemeClr val="tx1"/>
                </a:solidFill>
              </a:rPr>
              <a:t>Poverty and/or income insecurity </a:t>
            </a:r>
          </a:p>
          <a:p>
            <a:pPr lvl="1" fontAlgn="base"/>
            <a:r>
              <a:rPr lang="en-US" sz="1600" dirty="0">
                <a:solidFill>
                  <a:schemeClr val="tx1"/>
                </a:solidFill>
              </a:rPr>
              <a:t>Physical activity</a:t>
            </a:r>
          </a:p>
          <a:p>
            <a:pPr lvl="1" fontAlgn="base"/>
            <a:r>
              <a:rPr lang="en-US" sz="1600" dirty="0">
                <a:solidFill>
                  <a:schemeClr val="tx1"/>
                </a:solidFill>
              </a:rPr>
              <a:t>High school education </a:t>
            </a:r>
          </a:p>
          <a:p>
            <a:pPr lvl="1" fontAlgn="base"/>
            <a:r>
              <a:rPr lang="en-US" sz="1600" dirty="0">
                <a:solidFill>
                  <a:schemeClr val="tx1"/>
                </a:solidFill>
              </a:rPr>
              <a:t>Smoking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813325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 and Key Success Factors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789305" y="1221740"/>
            <a:ext cx="4043680" cy="4093638"/>
          </a:xfrm>
        </p:spPr>
        <p:txBody>
          <a:bodyPr/>
          <a:lstStyle/>
          <a:p>
            <a:r>
              <a:rPr lang="en-US" sz="1800" dirty="0"/>
              <a:t>Key Objective </a:t>
            </a:r>
          </a:p>
          <a:p>
            <a:pPr lvl="1"/>
            <a:r>
              <a:rPr lang="en-US" sz="1600" dirty="0"/>
              <a:t>Identify the most complex patients using the PRAPARE risk assessment model </a:t>
            </a:r>
          </a:p>
          <a:p>
            <a:pPr lvl="1"/>
            <a:r>
              <a:rPr lang="en-US" sz="1600" dirty="0"/>
              <a:t>Develop cost-savings method</a:t>
            </a:r>
          </a:p>
          <a:p>
            <a:pPr lvl="1"/>
            <a:r>
              <a:rPr lang="en-US" sz="1600" dirty="0"/>
              <a:t>Maintain and/or improve the overall quality of care</a:t>
            </a:r>
          </a:p>
          <a:p>
            <a:r>
              <a:rPr lang="en-US" sz="1800" dirty="0"/>
              <a:t>Success due to a well-planned balance of people, processes, and IT (GuidingCare™)</a:t>
            </a:r>
          </a:p>
        </p:txBody>
      </p:sp>
      <p:sp>
        <p:nvSpPr>
          <p:cNvPr id="4" name="Rectangle: Rounded Corners 3"/>
          <p:cNvSpPr/>
          <p:nvPr/>
        </p:nvSpPr>
        <p:spPr>
          <a:xfrm>
            <a:off x="670560" y="5203618"/>
            <a:ext cx="8016240" cy="103632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“Research demonstrates that improving population health and achieving health equity will require broader approaches that address social, economic, and environmental factors that influence health”  </a:t>
            </a:r>
            <a:r>
              <a:rPr lang="en-US" sz="1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{</a:t>
            </a:r>
            <a:r>
              <a:rPr lang="en-US" sz="11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Kaiser Family Foundation}</a:t>
            </a:r>
          </a:p>
        </p:txBody>
      </p:sp>
      <p:sp>
        <p:nvSpPr>
          <p:cNvPr id="8" name="Rectangle: Rounded Corners 7"/>
          <p:cNvSpPr/>
          <p:nvPr/>
        </p:nvSpPr>
        <p:spPr>
          <a:xfrm>
            <a:off x="5201920" y="1320800"/>
            <a:ext cx="3119120" cy="371856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2B7EB0"/>
                </a:solidFill>
              </a:rPr>
              <a:t>PEOPLE </a:t>
            </a:r>
          </a:p>
          <a:p>
            <a:pPr algn="ctr"/>
            <a:r>
              <a:rPr lang="en-US" sz="1100" b="1" dirty="0">
                <a:solidFill>
                  <a:srgbClr val="2B7EB0"/>
                </a:solidFill>
              </a:rPr>
              <a:t>(Extended Care Team)</a:t>
            </a:r>
          </a:p>
          <a:p>
            <a:pPr algn="ctr"/>
            <a:r>
              <a:rPr lang="en-US" sz="2400" b="1" dirty="0">
                <a:solidFill>
                  <a:srgbClr val="2B7EB0"/>
                </a:solidFill>
              </a:rPr>
              <a:t>+</a:t>
            </a:r>
          </a:p>
          <a:p>
            <a:pPr algn="ctr"/>
            <a:r>
              <a:rPr lang="en-US" sz="2400" b="1" dirty="0">
                <a:solidFill>
                  <a:srgbClr val="2B7EB0"/>
                </a:solidFill>
              </a:rPr>
              <a:t>PROCESS</a:t>
            </a:r>
          </a:p>
          <a:p>
            <a:pPr algn="ctr"/>
            <a:r>
              <a:rPr lang="en-US" sz="1100" b="1" dirty="0">
                <a:solidFill>
                  <a:srgbClr val="2B7EB0"/>
                </a:solidFill>
              </a:rPr>
              <a:t>(Member Assessment, Primary care, Care Managers)</a:t>
            </a:r>
          </a:p>
          <a:p>
            <a:pPr algn="ctr"/>
            <a:r>
              <a:rPr lang="en-US" sz="2400" b="1" dirty="0">
                <a:solidFill>
                  <a:srgbClr val="2B7EB0"/>
                </a:solidFill>
              </a:rPr>
              <a:t>+</a:t>
            </a:r>
          </a:p>
          <a:p>
            <a:pPr algn="ctr"/>
            <a:r>
              <a:rPr lang="en-US" sz="2400" b="1" dirty="0">
                <a:solidFill>
                  <a:srgbClr val="2B7EB0"/>
                </a:solidFill>
              </a:rPr>
              <a:t>IT</a:t>
            </a:r>
          </a:p>
          <a:p>
            <a:pPr algn="ctr"/>
            <a:r>
              <a:rPr lang="en-US" sz="1100" b="1" dirty="0">
                <a:solidFill>
                  <a:srgbClr val="2B7EB0"/>
                </a:solidFill>
              </a:rPr>
              <a:t>(Guiding Care)</a:t>
            </a:r>
          </a:p>
          <a:p>
            <a:pPr algn="ctr"/>
            <a:r>
              <a:rPr lang="en-US" sz="2400" b="1" dirty="0">
                <a:solidFill>
                  <a:srgbClr val="2B7EB0"/>
                </a:solidFill>
              </a:rPr>
              <a:t>=</a:t>
            </a:r>
          </a:p>
          <a:p>
            <a:pPr algn="ctr"/>
            <a:r>
              <a:rPr lang="en-US" sz="2400" b="1" dirty="0">
                <a:solidFill>
                  <a:srgbClr val="2B7EB0"/>
                </a:solidFill>
              </a:rPr>
              <a:t>PARTNERSHIP</a:t>
            </a:r>
          </a:p>
          <a:p>
            <a:pPr algn="ctr"/>
            <a:r>
              <a:rPr lang="en-US" sz="1100" b="1" dirty="0">
                <a:solidFill>
                  <a:srgbClr val="2B7EB0"/>
                </a:solidFill>
              </a:rPr>
              <a:t>(AlohaCare, WCCHC)</a:t>
            </a:r>
          </a:p>
        </p:txBody>
      </p:sp>
    </p:spTree>
    <p:extLst>
      <p:ext uri="{BB962C8B-B14F-4D97-AF65-F5344CB8AC3E}">
        <p14:creationId xmlns:p14="http://schemas.microsoft.com/office/powerpoint/2010/main" val="1465598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42451</TotalTime>
  <Words>795</Words>
  <Application>Microsoft Office PowerPoint</Application>
  <PresentationFormat>On-screen Show (4:3)</PresentationFormat>
  <Paragraphs>207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ＭＳ Ｐゴシック</vt:lpstr>
      <vt:lpstr>Arial</vt:lpstr>
      <vt:lpstr>Calibri</vt:lpstr>
      <vt:lpstr>Courier New</vt:lpstr>
      <vt:lpstr>Helvetica</vt:lpstr>
      <vt:lpstr>Lucida Grande</vt:lpstr>
      <vt:lpstr>Times New Roman</vt:lpstr>
      <vt:lpstr>Office Theme</vt:lpstr>
      <vt:lpstr>PowerPoint Presentation</vt:lpstr>
      <vt:lpstr>Agenda </vt:lpstr>
      <vt:lpstr>About Altruista Health I Evolution</vt:lpstr>
      <vt:lpstr>About Altruista Health I Today</vt:lpstr>
      <vt:lpstr>National Scale I Key Metrics </vt:lpstr>
      <vt:lpstr>PowerPoint Presentation</vt:lpstr>
      <vt:lpstr>PRAPARE A Case Study </vt:lpstr>
      <vt:lpstr>PRAPARE</vt:lpstr>
      <vt:lpstr>Objectives and Key Success Factors</vt:lpstr>
      <vt:lpstr>Altruista GuidingSigns</vt:lpstr>
      <vt:lpstr>SDoH Supports New Payment Models</vt:lpstr>
      <vt:lpstr>Conclusion – Effective Population Health Management</vt:lpstr>
    </vt:vector>
  </TitlesOfParts>
  <Company>Grow Sales,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etryon@altruistahealth.com</dc:creator>
  <cp:lastModifiedBy>Jean Prater</cp:lastModifiedBy>
  <cp:revision>753</cp:revision>
  <dcterms:created xsi:type="dcterms:W3CDTF">2013-12-19T15:38:07Z</dcterms:created>
  <dcterms:modified xsi:type="dcterms:W3CDTF">2017-05-19T04:05:23Z</dcterms:modified>
</cp:coreProperties>
</file>