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on Umidi" initials="BU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6271"/>
  </p:normalViewPr>
  <p:slideViewPr>
    <p:cSldViewPr snapToGrid="0" snapToObjects="1">
      <p:cViewPr>
        <p:scale>
          <a:sx n="120" d="100"/>
          <a:sy n="120" d="100"/>
        </p:scale>
        <p:origin x="258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6443-7719-644F-A317-B8282800419F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1B52-33EE-5D43-B6FF-7F16FE5FD6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234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6443-7719-644F-A317-B8282800419F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1B52-33EE-5D43-B6FF-7F16FE5FD6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5770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6443-7719-644F-A317-B8282800419F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1B52-33EE-5D43-B6FF-7F16FE5FD6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105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6443-7719-644F-A317-B8282800419F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1B52-33EE-5D43-B6FF-7F16FE5FD6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521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6443-7719-644F-A317-B8282800419F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1B52-33EE-5D43-B6FF-7F16FE5FD6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644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6443-7719-644F-A317-B8282800419F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1B52-33EE-5D43-B6FF-7F16FE5FD6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294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6443-7719-644F-A317-B8282800419F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1B52-33EE-5D43-B6FF-7F16FE5FD6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66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6443-7719-644F-A317-B8282800419F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1B52-33EE-5D43-B6FF-7F16FE5FD6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041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6443-7719-644F-A317-B8282800419F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1B52-33EE-5D43-B6FF-7F16FE5FD6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2482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6443-7719-644F-A317-B8282800419F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1B52-33EE-5D43-B6FF-7F16FE5FD6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558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6443-7719-644F-A317-B8282800419F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1B52-33EE-5D43-B6FF-7F16FE5FD6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095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C6443-7719-644F-A317-B8282800419F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E1B52-33EE-5D43-B6FF-7F16FE5FD6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2925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Cyber Security in </a:t>
            </a:r>
            <a:r>
              <a:rPr lang="en-US" dirty="0" err="1" smtClean="0"/>
              <a:t>HealthIT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 Longworth</a:t>
            </a:r>
          </a:p>
          <a:p>
            <a:r>
              <a:rPr lang="en-US" dirty="0" smtClean="0"/>
              <a:t>Independent Security Consultant</a:t>
            </a:r>
          </a:p>
          <a:p>
            <a:r>
              <a:rPr lang="en-US" dirty="0" err="1" smtClean="0"/>
              <a:t>mlongwth@gmail.com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6064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 Longworth</a:t>
            </a:r>
          </a:p>
          <a:p>
            <a:r>
              <a:rPr lang="en-US" dirty="0"/>
              <a:t>Independent Security Consultant</a:t>
            </a:r>
          </a:p>
          <a:p>
            <a:r>
              <a:rPr lang="en-US" dirty="0" err="1"/>
              <a:t>mlongwth@gmail.com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715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I?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008117" y="1486475"/>
            <a:ext cx="1154431" cy="1141111"/>
          </a:xfrm>
        </p:spPr>
      </p:pic>
      <p:sp>
        <p:nvSpPr>
          <p:cNvPr id="7" name="TextBox 6"/>
          <p:cNvSpPr txBox="1"/>
          <p:nvPr/>
        </p:nvSpPr>
        <p:spPr>
          <a:xfrm>
            <a:off x="2554014" y="1690688"/>
            <a:ext cx="3573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CIA Telecommunications Engineer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688662" y="2057030"/>
            <a:ext cx="3481440" cy="202630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70102" y="2887012"/>
            <a:ext cx="5266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Invented </a:t>
            </a:r>
            <a:r>
              <a:rPr lang="en-US" dirty="0" err="1" smtClean="0"/>
              <a:t>NetWitness</a:t>
            </a:r>
            <a:r>
              <a:rPr lang="en-US" dirty="0" smtClean="0"/>
              <a:t>: Network Forensics Analysis Tool</a:t>
            </a:r>
          </a:p>
          <a:p>
            <a:pPr algn="ctr"/>
            <a:r>
              <a:rPr lang="en-US" dirty="0" smtClean="0"/>
              <a:t>(Spyware)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307953" y="3669391"/>
            <a:ext cx="1560576" cy="156057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70102" y="4037169"/>
            <a:ext cx="52666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Worked with the Intelligence Community to develop Forensics (spyware) and Counter-forensics (counterintelligence) solutions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708197" y="5258353"/>
            <a:ext cx="1808217" cy="105995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384047" y="5394978"/>
            <a:ext cx="526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Challenged to investigate Health IT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5583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276" r="6712"/>
          <a:stretch/>
        </p:blipFill>
        <p:spPr>
          <a:xfrm>
            <a:off x="0" y="357352"/>
            <a:ext cx="12223531" cy="64113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38704" y="5444359"/>
            <a:ext cx="2806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SECURITY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32329" y="5528439"/>
            <a:ext cx="2806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SECURITY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149068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Error</a:t>
            </a:r>
          </a:p>
          <a:p>
            <a:r>
              <a:rPr lang="en-US" dirty="0" smtClean="0"/>
              <a:t>Spy v. Spy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Criminal: Health IT </a:t>
            </a:r>
          </a:p>
          <a:p>
            <a:pPr lvl="1"/>
            <a:r>
              <a:rPr lang="en-US" dirty="0" smtClean="0"/>
              <a:t>Anthem (78m), </a:t>
            </a:r>
            <a:r>
              <a:rPr lang="en-US" dirty="0" err="1" smtClean="0"/>
              <a:t>Premera</a:t>
            </a:r>
            <a:r>
              <a:rPr lang="en-US" dirty="0" smtClean="0"/>
              <a:t> (11m), UCLA (4.5m), CareFirst (1.1m)</a:t>
            </a:r>
          </a:p>
          <a:p>
            <a:pPr lvl="1"/>
            <a:r>
              <a:rPr lang="en-US" dirty="0" smtClean="0"/>
              <a:t>In 2015: 43 reported hacker incidents, 110m breached records[1]</a:t>
            </a:r>
          </a:p>
          <a:p>
            <a:pPr lvl="1"/>
            <a:r>
              <a:rPr lang="en-US" dirty="0" smtClean="0"/>
              <a:t>Hacking, Theft/Loss (Laptop)</a:t>
            </a:r>
          </a:p>
          <a:p>
            <a:pPr lvl="1"/>
            <a:r>
              <a:rPr lang="en-US" dirty="0" smtClean="0"/>
              <a:t>PHI is worth money… you all have 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92469" y="6390290"/>
            <a:ext cx="5693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[1] https://</a:t>
            </a:r>
            <a:r>
              <a:rPr lang="en-US" dirty="0" err="1" smtClean="0"/>
              <a:t>ocrportal.hhs.gov</a:t>
            </a:r>
            <a:r>
              <a:rPr lang="en-US" dirty="0" smtClean="0"/>
              <a:t>/</a:t>
            </a:r>
            <a:r>
              <a:rPr lang="en-US" dirty="0" err="1" smtClean="0"/>
              <a:t>ocr</a:t>
            </a:r>
            <a:r>
              <a:rPr lang="en-US" dirty="0" smtClean="0"/>
              <a:t>/breach/</a:t>
            </a:r>
            <a:r>
              <a:rPr lang="en-US" dirty="0" err="1" smtClean="0"/>
              <a:t>breach_report.jsf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0529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Wait… It’s Worse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FDA / HHS warning on Medical Devices </a:t>
            </a:r>
          </a:p>
          <a:p>
            <a:pPr lvl="1"/>
            <a:r>
              <a:rPr lang="en-US" dirty="0" smtClean="0"/>
              <a:t>FDA Warning (</a:t>
            </a:r>
            <a:r>
              <a:rPr lang="en-US" dirty="0" err="1" smtClean="0"/>
              <a:t>Hospira’s</a:t>
            </a:r>
            <a:r>
              <a:rPr lang="en-US" dirty="0" smtClean="0"/>
              <a:t> </a:t>
            </a:r>
            <a:r>
              <a:rPr lang="en-US" dirty="0" err="1" smtClean="0"/>
              <a:t>LifeCare</a:t>
            </a:r>
            <a:r>
              <a:rPr lang="en-US" dirty="0" smtClean="0"/>
              <a:t> PCA3 and PCA5 Infusion Pump Systems)</a:t>
            </a:r>
          </a:p>
          <a:p>
            <a:endParaRPr lang="en-US" dirty="0"/>
          </a:p>
          <a:p>
            <a:r>
              <a:rPr lang="en-US" dirty="0" smtClean="0"/>
              <a:t>FDA / HHS warning on Medical Mobile Application</a:t>
            </a:r>
          </a:p>
          <a:p>
            <a:endParaRPr lang="en-US" dirty="0"/>
          </a:p>
          <a:p>
            <a:r>
              <a:rPr lang="en-US" dirty="0" smtClean="0"/>
              <a:t>Security errors can cost you:</a:t>
            </a:r>
          </a:p>
          <a:p>
            <a:pPr lvl="1"/>
            <a:r>
              <a:rPr lang="en-US" dirty="0" smtClean="0"/>
              <a:t>Money:  Hard Losses, Reputation Losses, Remediation Losses, Penalties</a:t>
            </a:r>
          </a:p>
          <a:p>
            <a:pPr lvl="1"/>
            <a:r>
              <a:rPr lang="en-US" dirty="0" smtClean="0"/>
              <a:t>Life: Medical Devices hacked could lead to death or serious injury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0036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 Yeah, and Also…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EMR systems still being adopted</a:t>
            </a:r>
          </a:p>
          <a:p>
            <a:pPr lvl="1"/>
            <a:r>
              <a:rPr lang="en-US" dirty="0" smtClean="0"/>
              <a:t>ICD-10 Conversions</a:t>
            </a:r>
          </a:p>
          <a:p>
            <a:pPr lvl="1"/>
            <a:r>
              <a:rPr lang="en-US" dirty="0" smtClean="0"/>
              <a:t>Interoperability</a:t>
            </a:r>
          </a:p>
          <a:p>
            <a:r>
              <a:rPr lang="en-US" dirty="0" smtClean="0"/>
              <a:t>Communications systems lag other industries (</a:t>
            </a:r>
            <a:r>
              <a:rPr lang="en-US" dirty="0" err="1" smtClean="0"/>
              <a:t>Ponemon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Patient Capture systems: </a:t>
            </a:r>
            <a:r>
              <a:rPr lang="en-US" dirty="0" err="1" smtClean="0"/>
              <a:t>ZocDoc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BYOD</a:t>
            </a:r>
          </a:p>
          <a:p>
            <a:r>
              <a:rPr lang="en-US" dirty="0" smtClean="0"/>
              <a:t>Cloud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701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People are Saying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a Risk Assessment</a:t>
            </a:r>
          </a:p>
          <a:p>
            <a:endParaRPr lang="en-US" dirty="0" smtClean="0"/>
          </a:p>
          <a:p>
            <a:r>
              <a:rPr lang="en-US" dirty="0" smtClean="0"/>
              <a:t>Follow good cybersecurity hygiene</a:t>
            </a:r>
          </a:p>
          <a:p>
            <a:endParaRPr lang="en-US" dirty="0" smtClean="0"/>
          </a:p>
          <a:p>
            <a:r>
              <a:rPr lang="en-US" dirty="0" smtClean="0"/>
              <a:t>Don’t use default passwords</a:t>
            </a:r>
          </a:p>
          <a:p>
            <a:endParaRPr lang="en-US" dirty="0" smtClean="0"/>
          </a:p>
          <a:p>
            <a:r>
              <a:rPr lang="en-US" dirty="0" smtClean="0"/>
              <a:t>Isolate things in your network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10920" y="1132285"/>
            <a:ext cx="2957941" cy="16037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28489" y="2668930"/>
            <a:ext cx="3527011" cy="14695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40820" y="4138518"/>
            <a:ext cx="2328041" cy="2328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3624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do?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276" r="6712"/>
          <a:stretch/>
        </p:blipFill>
        <p:spPr>
          <a:xfrm>
            <a:off x="5662844" y="1879874"/>
            <a:ext cx="5690956" cy="29849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92554" y="4211746"/>
            <a:ext cx="1306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SECURITY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428787" y="4396412"/>
            <a:ext cx="1306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SECURITY</a:t>
            </a:r>
            <a:endParaRPr lang="en-US" sz="20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504609" y="1961101"/>
            <a:ext cx="4007024" cy="2619977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4511633" y="3016469"/>
            <a:ext cx="964257" cy="735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211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REALLY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</a:t>
            </a:r>
            <a:r>
              <a:rPr lang="en-US" dirty="0"/>
              <a:t>Management Framework from NIST / NIST </a:t>
            </a:r>
            <a:r>
              <a:rPr lang="en-US" dirty="0" smtClean="0"/>
              <a:t>800-66</a:t>
            </a:r>
          </a:p>
          <a:p>
            <a:pPr lvl="1"/>
            <a:r>
              <a:rPr lang="en-US" dirty="0" smtClean="0"/>
              <a:t>Get Organized</a:t>
            </a:r>
          </a:p>
          <a:p>
            <a:pPr lvl="1"/>
            <a:r>
              <a:rPr lang="en-US" dirty="0" smtClean="0"/>
              <a:t>Get Structured</a:t>
            </a:r>
          </a:p>
          <a:p>
            <a:pPr lvl="1"/>
            <a:r>
              <a:rPr lang="en-US" dirty="0" smtClean="0"/>
              <a:t>Prioritize</a:t>
            </a:r>
          </a:p>
          <a:p>
            <a:pPr lvl="1"/>
            <a:r>
              <a:rPr lang="en-US" dirty="0" smtClean="0"/>
              <a:t>Advance Maturity</a:t>
            </a:r>
          </a:p>
          <a:p>
            <a:endParaRPr lang="en-US" dirty="0" smtClean="0"/>
          </a:p>
          <a:p>
            <a:r>
              <a:rPr lang="en-US" dirty="0" smtClean="0"/>
              <a:t>HIMS </a:t>
            </a:r>
            <a:r>
              <a:rPr lang="en-US" dirty="0"/>
              <a:t>Risk Assessment </a:t>
            </a:r>
            <a:r>
              <a:rPr lang="en-US" dirty="0" smtClean="0"/>
              <a:t>Toolkit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Other </a:t>
            </a:r>
            <a:r>
              <a:rPr lang="en-US" dirty="0"/>
              <a:t>tool kits</a:t>
            </a:r>
          </a:p>
        </p:txBody>
      </p:sp>
    </p:spTree>
    <p:extLst>
      <p:ext uri="{BB962C8B-B14F-4D97-AF65-F5344CB8AC3E}">
        <p14:creationId xmlns:p14="http://schemas.microsoft.com/office/powerpoint/2010/main" xmlns="" val="124452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278</Words>
  <Application>Microsoft Office PowerPoint</Application>
  <PresentationFormat>Custom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Cyber Security in HealthIT</vt:lpstr>
      <vt:lpstr>Who Am I?</vt:lpstr>
      <vt:lpstr>Slide 3</vt:lpstr>
      <vt:lpstr>Where are we now?</vt:lpstr>
      <vt:lpstr>But Wait… It’s Worse</vt:lpstr>
      <vt:lpstr>Oh Yeah, and Also…</vt:lpstr>
      <vt:lpstr>What People are Saying To Do</vt:lpstr>
      <vt:lpstr>What can you do?</vt:lpstr>
      <vt:lpstr>What Can you REALLY Do?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Security in HealthIT</dc:title>
  <dc:creator>Mark Longworth</dc:creator>
  <cp:lastModifiedBy>Alex Dryden</cp:lastModifiedBy>
  <cp:revision>12</cp:revision>
  <dcterms:created xsi:type="dcterms:W3CDTF">2015-09-17T00:06:26Z</dcterms:created>
  <dcterms:modified xsi:type="dcterms:W3CDTF">2015-09-23T19:32:52Z</dcterms:modified>
</cp:coreProperties>
</file>