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4" Type="http://schemas.openxmlformats.org/package/2006/relationships/metadata/core-properties" Target="docProps/core.xml"/><Relationship Id="rId5" Type="http://schemas.openxmlformats.org/officeDocument/2006/relationships/extended-properties" Target="docProps/app.xml"/><Relationship Id="rId1" Type="http://schemas.microsoft.com/office/2011/relationships/webextensiontaskpanes" Target="ppt/webextensions/taskpanes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61" r:id="rId3"/>
    <p:sldId id="262" r:id="rId4"/>
    <p:sldId id="257" r:id="rId5"/>
    <p:sldId id="259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37"/>
    <p:restoredTop sz="94643"/>
  </p:normalViewPr>
  <p:slideViewPr>
    <p:cSldViewPr snapToGrid="0" snapToObjects="1">
      <p:cViewPr varScale="1">
        <p:scale>
          <a:sx n="71" d="100"/>
          <a:sy n="71" d="100"/>
        </p:scale>
        <p:origin x="176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82D5E-4B92-254C-8E82-8D6C556EA394}" type="datetimeFigureOut">
              <a:rPr lang="en-US" smtClean="0"/>
              <a:t>1/18/18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724CA-A7FB-BA45-A146-3ADEA697A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692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F4131-1C0B-B64C-9D8E-B8DDF2269F62}" type="datetimeFigureOut">
              <a:rPr lang="en-US" smtClean="0"/>
              <a:t>1/18/18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FE1A8-DB6E-DB45-9E42-4B0B326DF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FE1A8-DB6E-DB45-9E42-4B0B326DFB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5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FC21-146D-694D-A14F-8822ADC5AEC9}" type="datetime1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6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71E8-3558-5842-B6DE-96A4382DC125}" type="datetime1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AAD9-2EC3-904A-925C-5A7543686630}" type="datetime1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6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55A-CAA7-F74B-80C2-B5E67FDA6C61}" type="datetime1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8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CCDF-3CCB-5146-81C2-8C6333A2AABF}" type="datetime1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7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2590-A7D7-3644-A6DD-4408D4E2B574}" type="datetime1">
              <a:rPr lang="en-US" smtClean="0"/>
              <a:t>1/18/18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24C3C-21D0-4D45-9B55-03D5241DF563}" type="datetime1">
              <a:rPr lang="en-US" smtClean="0"/>
              <a:t>1/18/18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A13A-81B7-284C-8F28-2E2145A60771}" type="datetime1">
              <a:rPr lang="en-US" smtClean="0"/>
              <a:t>1/18/18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1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D888-FF37-DF4B-B9EA-CB9E5657EF5F}" type="datetime1">
              <a:rPr lang="en-US" smtClean="0"/>
              <a:t>1/18/18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5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317B-0B4E-6743-99B0-C3BE30DE1DDD}" type="datetime1">
              <a:rPr lang="en-US" smtClean="0"/>
              <a:t>1/18/18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6976-5A5F-5C47-A2A2-6543937E3214}" type="datetime1">
              <a:rPr lang="en-US" smtClean="0"/>
              <a:t>1/18/18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8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1D8A4-2417-FC43-8303-A316231FF3E4}" type="datetime1">
              <a:rPr lang="en-US" smtClean="0"/>
              <a:t>1/18/18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E0880-96C2-FF42-A9C8-4291A2CBF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4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echrepublic.com/article/the-eu-general-data-protection-regulation-gdpr-the-smart-persons-guid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healthit.gov/sites/default/files/jsr-17-task-002_aiforhealthandhealthcare12122017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jmc.com/newsroom/survey-quantifies-precision-medicine-awareness-among-health-system-leader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hyperledger.org/about" TargetMode="External"/><Relationship Id="rId3" Type="http://schemas.openxmlformats.org/officeDocument/2006/relationships/hyperlink" Target="https://hashedhealth.com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ts.businesswire.com/ct/CT?id=smartlink&amp;url=http%3A%2F%2Fhlth.co%2F&amp;esheet=51693042&amp;newsitemid=20171003006084&amp;lan=en-US&amp;anchor=HLTH&amp;index=5&amp;md5=802ef17ebb8943acb862ed2d14ad29cf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dkasim@santesy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2018: Uncertainty &amp; Change Meet Innovation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HealthTechNet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Discussion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January 19, 2018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Deanne Kasim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Santesys Solutions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143" y="5098164"/>
            <a:ext cx="1709610" cy="1003883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HealthTechNet</a:t>
            </a:r>
            <a:r>
              <a:rPr lang="en-US" dirty="0" smtClean="0"/>
              <a:t> January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4389" y="6356350"/>
            <a:ext cx="2743200" cy="365125"/>
          </a:xfrm>
        </p:spPr>
        <p:txBody>
          <a:bodyPr/>
          <a:lstStyle/>
          <a:p>
            <a:fld id="{E58E0880-96C2-FF42-A9C8-4291A2CBF3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It’s Not Just the Tech, It’s Uncertainty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Leaves many questions about the future of U.S. healthcare system</a:t>
            </a:r>
          </a:p>
          <a:p>
            <a:pPr lvl="1"/>
            <a:r>
              <a:rPr lang="en-US" dirty="0" smtClean="0"/>
              <a:t>Forthcoming dismantlement of ACA provisions?</a:t>
            </a:r>
          </a:p>
          <a:p>
            <a:pPr lvl="1"/>
            <a:r>
              <a:rPr lang="en-US" dirty="0" smtClean="0"/>
              <a:t>Future of expanded Medicaid?</a:t>
            </a:r>
          </a:p>
          <a:p>
            <a:pPr lvl="1"/>
            <a:r>
              <a:rPr lang="en-US" dirty="0" smtClean="0"/>
              <a:t>Effect of more probable increase in the uninsured rate?</a:t>
            </a:r>
          </a:p>
          <a:p>
            <a:r>
              <a:rPr lang="en-US" b="1" dirty="0" smtClean="0"/>
              <a:t>Will (real) progress happen on drug prices?</a:t>
            </a:r>
          </a:p>
          <a:p>
            <a:pPr lvl="1"/>
            <a:r>
              <a:rPr lang="en-US" dirty="0" smtClean="0"/>
              <a:t>This whole sector needs to be disrupted </a:t>
            </a:r>
            <a:r>
              <a:rPr lang="mr-IN" dirty="0" smtClean="0"/>
              <a:t>–</a:t>
            </a:r>
            <a:r>
              <a:rPr lang="en-US" dirty="0" smtClean="0"/>
              <a:t> not just by Amazon</a:t>
            </a:r>
          </a:p>
          <a:p>
            <a:pPr lvl="1"/>
            <a:r>
              <a:rPr lang="en-US" dirty="0" smtClean="0"/>
              <a:t>Role of the “middlemen” (PBMs, wholesalers) under scrutiny</a:t>
            </a:r>
          </a:p>
          <a:p>
            <a:pPr lvl="1"/>
            <a:r>
              <a:rPr lang="en-US" dirty="0" smtClean="0"/>
              <a:t>Value-based contracting for drugs growing trend for insurers and employers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5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That Pesky Cybersecurity, Confidentiality Thing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Expect more sophisticated attacks for ransom</a:t>
            </a:r>
          </a:p>
          <a:p>
            <a:pPr lvl="1"/>
            <a:r>
              <a:rPr lang="en-US" dirty="0" smtClean="0"/>
              <a:t>“</a:t>
            </a:r>
            <a:r>
              <a:rPr lang="mr-IN" dirty="0" smtClean="0"/>
              <a:t>…</a:t>
            </a:r>
            <a:r>
              <a:rPr lang="en-US" dirty="0" smtClean="0"/>
              <a:t>20% </a:t>
            </a:r>
            <a:r>
              <a:rPr lang="en-US" dirty="0"/>
              <a:t>or more of a CIO's time will be spent on cybersecurity. If you look at the trends over the past 20 years, in 1996, my worst threat was MIT freshmen. Today, it's state-sponsored cyberterrorism, </a:t>
            </a:r>
            <a:r>
              <a:rPr lang="en-US" dirty="0" err="1"/>
              <a:t>hactivism</a:t>
            </a:r>
            <a:r>
              <a:rPr lang="en-US" dirty="0"/>
              <a:t> and organized </a:t>
            </a:r>
            <a:r>
              <a:rPr lang="en-US" dirty="0" smtClean="0"/>
              <a:t>crime” </a:t>
            </a:r>
            <a:r>
              <a:rPr lang="mr-IN" dirty="0" smtClean="0"/>
              <a:t>–</a:t>
            </a:r>
            <a:r>
              <a:rPr lang="en-US" dirty="0" smtClean="0"/>
              <a:t> John </a:t>
            </a:r>
            <a:r>
              <a:rPr lang="en-US" dirty="0" err="1" smtClean="0"/>
              <a:t>Halamka</a:t>
            </a:r>
            <a:r>
              <a:rPr lang="en-US" dirty="0" smtClean="0"/>
              <a:t>, CIO, Beth Israel Deaconess </a:t>
            </a:r>
            <a:endParaRPr lang="en-US" dirty="0"/>
          </a:p>
          <a:p>
            <a:r>
              <a:rPr lang="en-US" b="1" dirty="0" smtClean="0"/>
              <a:t>E.U. and the General Data Protection Regulation (GDPR)</a:t>
            </a:r>
            <a:endParaRPr lang="en-US" b="1" dirty="0" smtClean="0"/>
          </a:p>
          <a:p>
            <a:pPr lvl="2"/>
            <a:r>
              <a:rPr lang="en-US" dirty="0" smtClean="0">
                <a:hlinkClick r:id="rId2"/>
              </a:rPr>
              <a:t>E.U.’s GDPR </a:t>
            </a:r>
            <a:r>
              <a:rPr lang="en-US" dirty="0" smtClean="0"/>
              <a:t>goes into effect May 25, 2018 </a:t>
            </a:r>
            <a:r>
              <a:rPr lang="mr-IN" dirty="0" smtClean="0"/>
              <a:t>–</a:t>
            </a:r>
            <a:r>
              <a:rPr lang="en-US" dirty="0" smtClean="0"/>
              <a:t> will U.S. look at this model?</a:t>
            </a:r>
          </a:p>
          <a:p>
            <a:pPr lvl="2"/>
            <a:r>
              <a:rPr lang="en-US" b="1" dirty="0" smtClean="0"/>
              <a:t>Under GDPR, before processing ANY personal data, business must ask explicit permission from individual. In PLAIN language </a:t>
            </a:r>
            <a:r>
              <a:rPr lang="en-US" dirty="0" smtClean="0"/>
              <a:t>(not legalese)</a:t>
            </a:r>
          </a:p>
          <a:p>
            <a:pPr lvl="2"/>
            <a:r>
              <a:rPr lang="en-US" dirty="0" smtClean="0"/>
              <a:t>Violation = greater of 4% of annual global revenue or 20M Euros </a:t>
            </a:r>
          </a:p>
          <a:p>
            <a:pPr lvl="2"/>
            <a:r>
              <a:rPr lang="en-US" b="1" dirty="0" smtClean="0"/>
              <a:t>Pertains to all companies handling data even if not based in E.U.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Artificial Intelligence (AI) </a:t>
            </a:r>
            <a:r>
              <a:rPr lang="mr-IN" b="1" dirty="0" smtClean="0"/>
              <a:t>–</a:t>
            </a:r>
            <a:r>
              <a:rPr lang="en-US" b="1" dirty="0" smtClean="0"/>
              <a:t> Let’s Get Real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Separating frenzy from reality</a:t>
            </a:r>
          </a:p>
          <a:p>
            <a:pPr lvl="1"/>
            <a:r>
              <a:rPr lang="en-US" dirty="0" smtClean="0"/>
              <a:t>Some investors pressuring small companies to put AI in the mix (keeping up with the Joneses vs. real value)</a:t>
            </a:r>
          </a:p>
          <a:p>
            <a:r>
              <a:rPr lang="en-US" dirty="0" smtClean="0"/>
              <a:t>What is driving real adoption now? Findings from the </a:t>
            </a:r>
            <a:r>
              <a:rPr lang="en-US" dirty="0" smtClean="0">
                <a:hlinkClick r:id="rId2"/>
              </a:rPr>
              <a:t>JASON Report (Dec 2017)</a:t>
            </a:r>
            <a:endParaRPr lang="en-US" dirty="0" smtClean="0"/>
          </a:p>
          <a:p>
            <a:pPr lvl="1"/>
            <a:r>
              <a:rPr lang="en-US" dirty="0" smtClean="0"/>
              <a:t>Updating, replacing legacy infrastructure that cannot support AI</a:t>
            </a:r>
          </a:p>
          <a:p>
            <a:pPr lvl="1"/>
            <a:r>
              <a:rPr lang="en-US" dirty="0" smtClean="0"/>
              <a:t>Ubiquity of networked, smart devices within society</a:t>
            </a:r>
          </a:p>
          <a:p>
            <a:pPr lvl="1"/>
            <a:r>
              <a:rPr lang="en-US" dirty="0" smtClean="0"/>
              <a:t>Acclimation to convenience and at-home services (i.e., Amazon)</a:t>
            </a:r>
            <a:endParaRPr lang="en-US" dirty="0"/>
          </a:p>
          <a:p>
            <a:r>
              <a:rPr lang="en-US" dirty="0" smtClean="0"/>
              <a:t>Creating real use cases that fit AI-powered solutions into workflow</a:t>
            </a:r>
          </a:p>
          <a:p>
            <a:pPr lvl="1"/>
            <a:r>
              <a:rPr lang="en-US" dirty="0" smtClean="0"/>
              <a:t>For analytics this is an imperative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7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ea typeface="Arial" charset="0"/>
                <a:cs typeface="Arial" charset="0"/>
              </a:rPr>
              <a:t>Getting Comfortable with Precision Medicine</a:t>
            </a:r>
            <a:endParaRPr lang="en-US" dirty="0"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Arial" charset="0"/>
                <a:cs typeface="Arial" charset="0"/>
              </a:rPr>
              <a:t>“Approximately 160 hospitals, health systems will be highly likely to purchase precision medicine solutions in 2018” - HIMSS Analytics</a:t>
            </a:r>
          </a:p>
          <a:p>
            <a:pPr lvl="1"/>
            <a:r>
              <a:rPr lang="en-US" dirty="0" smtClean="0">
                <a:ea typeface="Arial" charset="0"/>
                <a:cs typeface="Arial" charset="0"/>
              </a:rPr>
              <a:t>Oncology </a:t>
            </a:r>
            <a:r>
              <a:rPr lang="mr-IN" dirty="0" smtClean="0">
                <a:ea typeface="Arial" charset="0"/>
                <a:cs typeface="Arial" charset="0"/>
              </a:rPr>
              <a:t>–</a:t>
            </a:r>
            <a:r>
              <a:rPr lang="en-US" dirty="0" smtClean="0">
                <a:ea typeface="Arial" charset="0"/>
                <a:cs typeface="Arial" charset="0"/>
              </a:rPr>
              <a:t> top focus area</a:t>
            </a:r>
          </a:p>
          <a:p>
            <a:r>
              <a:rPr lang="en-US" dirty="0" smtClean="0">
                <a:ea typeface="Arial" charset="0"/>
                <a:cs typeface="Arial" charset="0"/>
              </a:rPr>
              <a:t>A precision medicine solution must address:</a:t>
            </a:r>
          </a:p>
          <a:p>
            <a:pPr lvl="1"/>
            <a:r>
              <a:rPr lang="en-US" dirty="0"/>
              <a:t>Clinical trial matching</a:t>
            </a:r>
          </a:p>
          <a:p>
            <a:pPr lvl="1"/>
            <a:r>
              <a:rPr lang="en-US" dirty="0"/>
              <a:t>Clinical decision support</a:t>
            </a:r>
          </a:p>
          <a:p>
            <a:pPr lvl="1"/>
            <a:r>
              <a:rPr lang="en-US" dirty="0"/>
              <a:t>Molecular tumor board support</a:t>
            </a:r>
          </a:p>
          <a:p>
            <a:pPr lvl="1"/>
            <a:r>
              <a:rPr lang="en-US" dirty="0"/>
              <a:t>Data sharing across networks</a:t>
            </a:r>
          </a:p>
          <a:p>
            <a:pPr lvl="1"/>
            <a:r>
              <a:rPr lang="en-US" dirty="0"/>
              <a:t>Data warehousing and </a:t>
            </a:r>
            <a:r>
              <a:rPr lang="en-US" dirty="0" smtClean="0"/>
              <a:t>analytics</a:t>
            </a:r>
          </a:p>
          <a:p>
            <a:pPr lvl="2"/>
            <a:r>
              <a:rPr lang="en-US" dirty="0" smtClean="0"/>
              <a:t>(Source: </a:t>
            </a:r>
            <a:r>
              <a:rPr lang="en-US" dirty="0" smtClean="0">
                <a:hlinkClick r:id="rId2"/>
              </a:rPr>
              <a:t>2017 survey </a:t>
            </a:r>
            <a:r>
              <a:rPr lang="en-US" dirty="0" smtClean="0"/>
              <a:t>by The Health Management Academy)</a:t>
            </a:r>
            <a:endParaRPr lang="en-US" dirty="0"/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4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Blockchain </a:t>
            </a:r>
            <a:r>
              <a:rPr lang="mr-IN" b="1" dirty="0" smtClean="0"/>
              <a:t>–</a:t>
            </a:r>
            <a:r>
              <a:rPr lang="en-US" b="1" dirty="0" smtClean="0"/>
              <a:t> The “It” IT of the moment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/>
          <a:lstStyle/>
          <a:p>
            <a:r>
              <a:rPr lang="en-US" dirty="0" smtClean="0"/>
              <a:t>“Blockchain </a:t>
            </a:r>
            <a:r>
              <a:rPr lang="en-US" dirty="0"/>
              <a:t>is now similar to </a:t>
            </a:r>
            <a:r>
              <a:rPr lang="en-US" dirty="0" smtClean="0"/>
              <a:t>AI in 2016</a:t>
            </a:r>
            <a:r>
              <a:rPr lang="mr-IN" dirty="0" smtClean="0"/>
              <a:t>…</a:t>
            </a:r>
            <a:r>
              <a:rPr lang="en-US" dirty="0" smtClean="0"/>
              <a:t>will </a:t>
            </a:r>
            <a:r>
              <a:rPr lang="en-US" dirty="0"/>
              <a:t>soon be the functionality every security vendor </a:t>
            </a:r>
            <a:r>
              <a:rPr lang="en-US" dirty="0" smtClean="0"/>
              <a:t>(wants)” </a:t>
            </a:r>
            <a:r>
              <a:rPr lang="mr-IN" dirty="0" smtClean="0"/>
              <a:t>–</a:t>
            </a:r>
            <a:r>
              <a:rPr lang="en-US" dirty="0" smtClean="0"/>
              <a:t> Forrester Research</a:t>
            </a:r>
          </a:p>
          <a:p>
            <a:r>
              <a:rPr lang="en-US" dirty="0" smtClean="0"/>
              <a:t>Developing actionable use cases for healthcare</a:t>
            </a:r>
          </a:p>
          <a:p>
            <a:pPr lvl="1"/>
            <a:r>
              <a:rPr lang="en-US" dirty="0" smtClean="0"/>
              <a:t>Malware and ransomware protection via binary reputation checks</a:t>
            </a:r>
          </a:p>
          <a:p>
            <a:pPr lvl="1"/>
            <a:r>
              <a:rPr lang="en-US" dirty="0" smtClean="0"/>
              <a:t>Claims, payment and clinical data clearinghouse platforms (Cognizant, Change Healthcare building this out)</a:t>
            </a:r>
          </a:p>
          <a:p>
            <a:pPr lvl="1"/>
            <a:r>
              <a:rPr lang="en-US" dirty="0" err="1" smtClean="0"/>
              <a:t>IoT</a:t>
            </a:r>
            <a:r>
              <a:rPr lang="en-US" dirty="0" smtClean="0"/>
              <a:t> (supply chain, clinical wearables)</a:t>
            </a:r>
          </a:p>
          <a:p>
            <a:r>
              <a:rPr lang="en-US" dirty="0" smtClean="0"/>
              <a:t>Watch these groups for more developments</a:t>
            </a:r>
          </a:p>
          <a:p>
            <a:pPr lvl="1"/>
            <a:r>
              <a:rPr lang="en-US" dirty="0" smtClean="0">
                <a:hlinkClick r:id="rId2"/>
              </a:rPr>
              <a:t>Hyperledger</a:t>
            </a:r>
            <a:r>
              <a:rPr lang="en-US" dirty="0" smtClean="0"/>
              <a:t> (open </a:t>
            </a:r>
            <a:r>
              <a:rPr lang="en-US" dirty="0"/>
              <a:t>source collaborative effort </a:t>
            </a:r>
            <a:r>
              <a:rPr lang="en-US" dirty="0" smtClean="0"/>
              <a:t>sponsored by Linux Foundation)</a:t>
            </a:r>
          </a:p>
          <a:p>
            <a:pPr lvl="1"/>
            <a:r>
              <a:rPr lang="en-US" dirty="0" smtClean="0">
                <a:hlinkClick r:id="rId3"/>
              </a:rPr>
              <a:t>Hashed Health </a:t>
            </a:r>
            <a:r>
              <a:rPr lang="en-US" dirty="0" smtClean="0"/>
              <a:t>(consortium of healthcare companies)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Questions, Follow 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Deanne Kasim, Santesys Solutions</a:t>
            </a:r>
          </a:p>
          <a:p>
            <a:pPr lvl="1"/>
            <a:r>
              <a:rPr lang="en-US" dirty="0" smtClean="0">
                <a:hlinkClick r:id="rId2"/>
              </a:rPr>
              <a:t>dkasim@santesys.net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Don’t Miss the Future of Healthcare </a:t>
            </a:r>
            <a:r>
              <a:rPr lang="mr-IN" b="1" dirty="0" smtClean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HLTH event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May 6-9, 2018 at the Aria, Las Vegas! </a:t>
            </a:r>
            <a:r>
              <a:rPr lang="en-US" dirty="0" smtClean="0"/>
              <a:t>(SANTESYS150) gets you registration discount!</a:t>
            </a:r>
          </a:p>
          <a:p>
            <a:r>
              <a:rPr lang="en-US" dirty="0" smtClean="0">
                <a:hlinkClick r:id="rId3"/>
              </a:rPr>
              <a:t>The HLTH</a:t>
            </a:r>
            <a:r>
              <a:rPr lang="en-US" dirty="0"/>
              <a:t> </a:t>
            </a:r>
            <a:r>
              <a:rPr lang="en-US" dirty="0" smtClean="0"/>
              <a:t>event covers innovation </a:t>
            </a:r>
            <a:r>
              <a:rPr lang="en-US" dirty="0"/>
              <a:t>in healthcare that is driving substantial reduction in costs and dramatic increase in quality. </a:t>
            </a:r>
            <a:r>
              <a:rPr lang="en-US" dirty="0" smtClean="0"/>
              <a:t>Convening government, pharma, biotech, payers, providers and investors.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0880-96C2-FF42-A9C8-4291A2CBF3B2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195" y="3433499"/>
            <a:ext cx="4285340" cy="56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472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Relationship Id="rId2" Type="http://schemas.microsoft.com/office/2011/relationships/webextension" Target="webextension2.xml"/><Relationship Id="rId3" Type="http://schemas.microsoft.com/office/2011/relationships/webextension" Target="webextension3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  <wetp:taskpane dockstate="right" visibility="0" width="350" row="0">
    <wetp:webextensionref xmlns:r="http://schemas.openxmlformats.org/officeDocument/2006/relationships" r:id="rId2"/>
  </wetp:taskpane>
  <wetp:taskpane dockstate="right" visibility="0" width="350" row="0">
    <wetp:webextensionref xmlns:r="http://schemas.openxmlformats.org/officeDocument/2006/relationships" r:id="rId3"/>
  </wetp:taskpane>
</wetp:taskpanes>
</file>

<file path=ppt/webextensions/webextension1.xml><?xml version="1.0" encoding="utf-8"?>
<we:webextension xmlns:we="http://schemas.microsoft.com/office/webextensions/webextension/2010/11" id="{8E564D4B-CB87-1E4C-A11C-CD359B93D475}">
  <we:reference id="wa104178141" version="3.0.6.9" store="en-US" storeType="OMEX"/>
  <we:alternateReferences>
    <we:reference id="wa104178141" version="3.0.6.9" store="wa104178141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681694C0-879C-0747-B173-AF6DEFA15885}">
  <we:reference id="wa104380907" version="1.0.0.0" store="en-US" storeType="OMEX"/>
  <we:alternateReferences>
    <we:reference id="WA104380907" version="1.0.0.0" store="WA104380907" storeType="OMEX"/>
  </we:alternateReferences>
  <we:properties/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D05BDE01-06EB-F24A-AC11-3E83824FCCC6}">
  <we:reference id="wa104380169" version="1.1.0.0" store="en-US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566</Words>
  <Application>Microsoft Macintosh PowerPoint</Application>
  <PresentationFormat>Widescreen</PresentationFormat>
  <Paragraphs>67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Mangal</vt:lpstr>
      <vt:lpstr>Arial</vt:lpstr>
      <vt:lpstr>Office Theme</vt:lpstr>
      <vt:lpstr>2018: Uncertainty &amp; Change Meet Innovation</vt:lpstr>
      <vt:lpstr>It’s Not Just the Tech, It’s Uncertainty</vt:lpstr>
      <vt:lpstr>That Pesky Cybersecurity, Confidentiality Thing</vt:lpstr>
      <vt:lpstr>Artificial Intelligence (AI) – Let’s Get Real</vt:lpstr>
      <vt:lpstr>Getting Comfortable with Precision Medicine</vt:lpstr>
      <vt:lpstr>Blockchain – The “It” IT of the moment</vt:lpstr>
      <vt:lpstr>Questions, Follow Up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Deanne Kasim</dc:creator>
  <cp:lastModifiedBy>Deanne Kasim</cp:lastModifiedBy>
  <cp:revision>15</cp:revision>
  <dcterms:created xsi:type="dcterms:W3CDTF">2018-01-17T21:19:11Z</dcterms:created>
  <dcterms:modified xsi:type="dcterms:W3CDTF">2018-01-18T18:20:13Z</dcterms:modified>
</cp:coreProperties>
</file>