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7" r:id="rId2"/>
    <p:sldId id="310" r:id="rId3"/>
    <p:sldId id="259" r:id="rId4"/>
    <p:sldId id="313" r:id="rId5"/>
    <p:sldId id="261" r:id="rId6"/>
    <p:sldId id="280" r:id="rId7"/>
    <p:sldId id="281" r:id="rId8"/>
    <p:sldId id="282" r:id="rId9"/>
    <p:sldId id="283" r:id="rId10"/>
    <p:sldId id="288" r:id="rId11"/>
    <p:sldId id="295" r:id="rId12"/>
    <p:sldId id="263" r:id="rId13"/>
    <p:sldId id="327" r:id="rId14"/>
    <p:sldId id="269" r:id="rId15"/>
    <p:sldId id="273" r:id="rId16"/>
    <p:sldId id="275" r:id="rId17"/>
    <p:sldId id="276" r:id="rId18"/>
    <p:sldId id="298" r:id="rId19"/>
    <p:sldId id="299" r:id="rId20"/>
    <p:sldId id="300" r:id="rId21"/>
    <p:sldId id="316" r:id="rId22"/>
    <p:sldId id="305" r:id="rId23"/>
    <p:sldId id="303" r:id="rId24"/>
    <p:sldId id="304"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7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5ADDE13-20E0-4CD0-983C-3E078BE5A749}" type="datetimeFigureOut">
              <a:rPr lang="en-US" smtClean="0"/>
              <a:pPr/>
              <a:t>7/18/2018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3A2CFE1-1B4E-49B3-9543-8509C7A62343}" type="slidenum">
              <a:rPr lang="en-US" smtClean="0"/>
              <a:pPr/>
              <a:t>‹#›</a:t>
            </a:fld>
            <a:endParaRPr lang="en-US"/>
          </a:p>
        </p:txBody>
      </p:sp>
    </p:spTree>
    <p:extLst>
      <p:ext uri="{BB962C8B-B14F-4D97-AF65-F5344CB8AC3E}">
        <p14:creationId xmlns:p14="http://schemas.microsoft.com/office/powerpoint/2010/main" val="2239811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6886EADD-5D70-4CB7-A7E1-E48233C3727F}" type="slidenum">
              <a:rPr lang="en-US" altLang="en-US">
                <a:solidFill>
                  <a:prstClr val="black"/>
                </a:solidFill>
              </a:rPr>
              <a:pPr eaLnBrk="1" hangingPunct="1"/>
              <a:t>1</a:t>
            </a:fld>
            <a:endParaRPr lang="en-US" altLang="en-US" dirty="0">
              <a:solidFill>
                <a:prstClr val="black"/>
              </a:solidFill>
            </a:endParaRPr>
          </a:p>
        </p:txBody>
      </p:sp>
      <p:sp>
        <p:nvSpPr>
          <p:cNvPr id="10243" name="Rectangle 2"/>
          <p:cNvSpPr>
            <a:spLocks noGrp="1" noRot="1" noChangeAspect="1" noChangeArrowheads="1" noTextEdit="1"/>
          </p:cNvSpPr>
          <p:nvPr>
            <p:ph type="sldImg"/>
          </p:nvPr>
        </p:nvSpPr>
        <p:spPr>
          <a:xfrm>
            <a:off x="407988" y="698500"/>
            <a:ext cx="6194425" cy="34845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p>
        </p:txBody>
      </p:sp>
    </p:spTree>
    <p:extLst>
      <p:ext uri="{BB962C8B-B14F-4D97-AF65-F5344CB8AC3E}">
        <p14:creationId xmlns:p14="http://schemas.microsoft.com/office/powerpoint/2010/main" val="48510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407988" y="698500"/>
            <a:ext cx="6194425" cy="3484563"/>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D45E8BE9-FE50-4F54-9A53-004E74A2A479}" type="slidenum">
              <a:rPr lang="en-US" altLang="en-US">
                <a:solidFill>
                  <a:prstClr val="black"/>
                </a:solidFill>
              </a:rPr>
              <a:pPr eaLnBrk="1" hangingPunct="1"/>
              <a:t>2</a:t>
            </a:fld>
            <a:endParaRPr lang="en-US" altLang="en-US" dirty="0">
              <a:solidFill>
                <a:prstClr val="black"/>
              </a:solidFill>
            </a:endParaRPr>
          </a:p>
        </p:txBody>
      </p:sp>
    </p:spTree>
    <p:extLst>
      <p:ext uri="{BB962C8B-B14F-4D97-AF65-F5344CB8AC3E}">
        <p14:creationId xmlns:p14="http://schemas.microsoft.com/office/powerpoint/2010/main" val="3178758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407988" y="698500"/>
            <a:ext cx="6194425" cy="3484563"/>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D45E8BE9-FE50-4F54-9A53-004E74A2A479}" type="slidenum">
              <a:rPr lang="en-US" altLang="en-US">
                <a:solidFill>
                  <a:prstClr val="black"/>
                </a:solidFill>
              </a:rPr>
              <a:pPr eaLnBrk="1" hangingPunct="1"/>
              <a:t>3</a:t>
            </a:fld>
            <a:endParaRPr lang="en-US" altLang="en-US" dirty="0">
              <a:solidFill>
                <a:prstClr val="black"/>
              </a:solidFill>
            </a:endParaRPr>
          </a:p>
        </p:txBody>
      </p:sp>
    </p:spTree>
    <p:extLst>
      <p:ext uri="{BB962C8B-B14F-4D97-AF65-F5344CB8AC3E}">
        <p14:creationId xmlns:p14="http://schemas.microsoft.com/office/powerpoint/2010/main" val="1308585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407988" y="698500"/>
            <a:ext cx="6194425" cy="3484563"/>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D45E8BE9-FE50-4F54-9A53-004E74A2A479}" type="slidenum">
              <a:rPr lang="en-US" altLang="en-US">
                <a:solidFill>
                  <a:prstClr val="black"/>
                </a:solidFill>
              </a:rPr>
              <a:pPr eaLnBrk="1" hangingPunct="1"/>
              <a:t>4</a:t>
            </a:fld>
            <a:endParaRPr lang="en-US" altLang="en-US" dirty="0">
              <a:solidFill>
                <a:prstClr val="black"/>
              </a:solidFill>
            </a:endParaRPr>
          </a:p>
        </p:txBody>
      </p:sp>
    </p:spTree>
    <p:extLst>
      <p:ext uri="{BB962C8B-B14F-4D97-AF65-F5344CB8AC3E}">
        <p14:creationId xmlns:p14="http://schemas.microsoft.com/office/powerpoint/2010/main" val="4074550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HCC = CHF, metastatic cancer etc.</a:t>
            </a:r>
          </a:p>
        </p:txBody>
      </p:sp>
      <p:sp>
        <p:nvSpPr>
          <p:cNvPr id="4" name="Slide Number Placeholder 3"/>
          <p:cNvSpPr>
            <a:spLocks noGrp="1"/>
          </p:cNvSpPr>
          <p:nvPr>
            <p:ph type="sldNum" sz="quarter" idx="10"/>
          </p:nvPr>
        </p:nvSpPr>
        <p:spPr/>
        <p:txBody>
          <a:bodyPr/>
          <a:lstStyle/>
          <a:p>
            <a:fld id="{381BEDCC-68B2-41F9-924B-1E2C58C63832}" type="slidenum">
              <a:rPr lang="en-US" smtClean="0"/>
              <a:pPr/>
              <a:t>5</a:t>
            </a:fld>
            <a:endParaRPr lang="en-US" dirty="0"/>
          </a:p>
        </p:txBody>
      </p:sp>
    </p:spTree>
    <p:extLst>
      <p:ext uri="{BB962C8B-B14F-4D97-AF65-F5344CB8AC3E}">
        <p14:creationId xmlns:p14="http://schemas.microsoft.com/office/powerpoint/2010/main" val="2936815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1BEDCC-68B2-41F9-924B-1E2C58C63832}" type="slidenum">
              <a:rPr lang="en-US" smtClean="0"/>
              <a:pPr/>
              <a:t>6</a:t>
            </a:fld>
            <a:endParaRPr lang="en-US" dirty="0"/>
          </a:p>
        </p:txBody>
      </p:sp>
    </p:spTree>
    <p:extLst>
      <p:ext uri="{BB962C8B-B14F-4D97-AF65-F5344CB8AC3E}">
        <p14:creationId xmlns:p14="http://schemas.microsoft.com/office/powerpoint/2010/main" val="1858635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We are all snowflakes.</a:t>
            </a:r>
            <a:endParaRPr lang="en-US" dirty="0"/>
          </a:p>
        </p:txBody>
      </p:sp>
      <p:sp>
        <p:nvSpPr>
          <p:cNvPr id="4" name="Slide Number Placeholder 3"/>
          <p:cNvSpPr>
            <a:spLocks noGrp="1"/>
          </p:cNvSpPr>
          <p:nvPr>
            <p:ph type="sldNum" sz="quarter" idx="10"/>
          </p:nvPr>
        </p:nvSpPr>
        <p:spPr/>
        <p:txBody>
          <a:bodyPr/>
          <a:lstStyle/>
          <a:p>
            <a:fld id="{381BEDCC-68B2-41F9-924B-1E2C58C63832}" type="slidenum">
              <a:rPr lang="en-US" smtClean="0"/>
              <a:pPr/>
              <a:t>7</a:t>
            </a:fld>
            <a:endParaRPr lang="en-US" dirty="0"/>
          </a:p>
        </p:txBody>
      </p:sp>
    </p:spTree>
    <p:extLst>
      <p:ext uri="{BB962C8B-B14F-4D97-AF65-F5344CB8AC3E}">
        <p14:creationId xmlns:p14="http://schemas.microsoft.com/office/powerpoint/2010/main" val="3538598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arenR"/>
            </a:pPr>
            <a:r>
              <a:rPr lang="en-US" baseline="0" dirty="0"/>
              <a:t>We are all snowflakes!</a:t>
            </a:r>
          </a:p>
          <a:p>
            <a:pPr marL="232943" indent="-232943">
              <a:buAutoNum type="arabicParenR"/>
            </a:pPr>
            <a:r>
              <a:rPr lang="en-US" baseline="0" dirty="0"/>
              <a:t>Many disease combinations would meet the criteria for a “rare disease” with the 10</a:t>
            </a:r>
            <a:r>
              <a:rPr lang="en-US" baseline="30000" dirty="0"/>
              <a:t>th</a:t>
            </a:r>
            <a:r>
              <a:rPr lang="en-US" baseline="0" dirty="0"/>
              <a:t> DC being below 200,000 (actually about 184,000). This represents about 48% the population.</a:t>
            </a:r>
          </a:p>
          <a:p>
            <a:pPr marL="232943" indent="-232943">
              <a:buAutoNum type="arabicParenR"/>
            </a:pPr>
            <a:r>
              <a:rPr lang="en-US" baseline="0" dirty="0"/>
              <a:t>Meeting the needs of “rare patients” is the “North Star” for improved health.</a:t>
            </a:r>
          </a:p>
          <a:p>
            <a:pPr marL="232943" indent="-232943">
              <a:buAutoNum type="arabicParenR"/>
            </a:pPr>
            <a:r>
              <a:rPr lang="en-US" baseline="0" dirty="0"/>
              <a:t>Even the largest providers will frequently encounter patients for which they do not have extensive data. Similar patients are distributed across the nation and across time. </a:t>
            </a:r>
          </a:p>
          <a:p>
            <a:pPr marL="232943" indent="-232943">
              <a:buAutoNum type="arabicParenR"/>
            </a:pPr>
            <a:r>
              <a:rPr lang="en-US" baseline="0" dirty="0"/>
              <a:t>These findings point out the need for a large and highly collaborative network that supports </a:t>
            </a:r>
            <a:r>
              <a:rPr lang="en-US" b="1" baseline="0" dirty="0"/>
              <a:t>decentralized</a:t>
            </a:r>
            <a:r>
              <a:rPr lang="en-US" baseline="0" dirty="0"/>
              <a:t> problem solving. </a:t>
            </a:r>
            <a:endParaRPr lang="en-US" dirty="0"/>
          </a:p>
        </p:txBody>
      </p:sp>
      <p:sp>
        <p:nvSpPr>
          <p:cNvPr id="4" name="Slide Number Placeholder 3"/>
          <p:cNvSpPr>
            <a:spLocks noGrp="1"/>
          </p:cNvSpPr>
          <p:nvPr>
            <p:ph type="sldNum" sz="quarter" idx="10"/>
          </p:nvPr>
        </p:nvSpPr>
        <p:spPr/>
        <p:txBody>
          <a:bodyPr/>
          <a:lstStyle/>
          <a:p>
            <a:fld id="{381BEDCC-68B2-41F9-924B-1E2C58C63832}" type="slidenum">
              <a:rPr lang="en-US" smtClean="0"/>
              <a:pPr/>
              <a:t>9</a:t>
            </a:fld>
            <a:endParaRPr lang="en-US" dirty="0"/>
          </a:p>
        </p:txBody>
      </p:sp>
    </p:spTree>
    <p:extLst>
      <p:ext uri="{BB962C8B-B14F-4D97-AF65-F5344CB8AC3E}">
        <p14:creationId xmlns:p14="http://schemas.microsoft.com/office/powerpoint/2010/main" val="3511097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Shared across all HCCs.</a:t>
            </a:r>
          </a:p>
          <a:p>
            <a:endParaRPr lang="en-US" dirty="0"/>
          </a:p>
          <a:p>
            <a:r>
              <a:rPr lang="en-US" b="1" dirty="0"/>
              <a:t>File Type</a:t>
            </a:r>
            <a:r>
              <a:rPr lang="en-US" dirty="0"/>
              <a:t> </a:t>
            </a:r>
            <a:r>
              <a:rPr lang="en-US" b="1" dirty="0"/>
              <a:t>MZ Sample</a:t>
            </a:r>
            <a:r>
              <a:rPr lang="en-US" dirty="0"/>
              <a:t> </a:t>
            </a:r>
            <a:r>
              <a:rPr lang="en-US" b="1" dirty="0"/>
              <a:t>MZ -MCPSample</a:t>
            </a:r>
            <a:r>
              <a:rPr lang="en-US" dirty="0"/>
              <a:t> </a:t>
            </a:r>
            <a:r>
              <a:rPr lang="en-US" b="1" dirty="0"/>
              <a:t># Total HCCs</a:t>
            </a:r>
            <a:r>
              <a:rPr lang="en-US" dirty="0"/>
              <a:t> </a:t>
            </a:r>
            <a:r>
              <a:rPr lang="en-US" b="1" dirty="0"/>
              <a:t># Shared HCCs </a:t>
            </a:r>
            <a:r>
              <a:rPr lang="en-US" dirty="0"/>
              <a:t> </a:t>
            </a:r>
            <a:r>
              <a:rPr lang="en-US" b="1" dirty="0"/>
              <a:t>Proportion of Shared HCCs </a:t>
            </a:r>
            <a:r>
              <a:rPr lang="en-US" dirty="0"/>
              <a:t> </a:t>
            </a:r>
            <a:r>
              <a:rPr lang="en-US" b="1" dirty="0"/>
              <a:t>Lower 97.5%</a:t>
            </a:r>
            <a:r>
              <a:rPr lang="en-US" dirty="0"/>
              <a:t> </a:t>
            </a:r>
            <a:r>
              <a:rPr lang="en-US" b="1" dirty="0"/>
              <a:t>Upper 97.5%</a:t>
            </a:r>
            <a:r>
              <a:rPr lang="en-US" dirty="0"/>
              <a:t> </a:t>
            </a:r>
            <a:r>
              <a:rPr lang="en-US" b="1" dirty="0"/>
              <a:t># Total HCCs</a:t>
            </a:r>
            <a:r>
              <a:rPr lang="en-US" dirty="0"/>
              <a:t> </a:t>
            </a:r>
            <a:r>
              <a:rPr lang="en-US" b="1" dirty="0"/>
              <a:t># Shared HCCs </a:t>
            </a:r>
            <a:r>
              <a:rPr lang="en-US" dirty="0"/>
              <a:t> </a:t>
            </a:r>
            <a:r>
              <a:rPr lang="en-US" b="1" dirty="0"/>
              <a:t>Proportion of Shared HCCs </a:t>
            </a:r>
            <a:r>
              <a:rPr lang="en-US" dirty="0"/>
              <a:t> </a:t>
            </a:r>
            <a:r>
              <a:rPr lang="en-US" b="1" dirty="0"/>
              <a:t>Lower 97.5%</a:t>
            </a:r>
            <a:r>
              <a:rPr lang="en-US" dirty="0"/>
              <a:t> </a:t>
            </a:r>
            <a:r>
              <a:rPr lang="en-US" b="1" dirty="0"/>
              <a:t>Upper 97.5%</a:t>
            </a:r>
            <a:r>
              <a:rPr lang="en-US" dirty="0"/>
              <a:t> </a:t>
            </a:r>
            <a:r>
              <a:rPr lang="en-US" b="1" dirty="0"/>
              <a:t>IP</a:t>
            </a:r>
            <a:r>
              <a:rPr lang="en-US" dirty="0"/>
              <a:t>                               1,927                                   406 0.211 0.162 0.254                                 2,006                                     294 0.147 0.109 0.184 </a:t>
            </a:r>
            <a:r>
              <a:rPr lang="en-US" b="1" dirty="0"/>
              <a:t>OP</a:t>
            </a:r>
            <a:r>
              <a:rPr lang="en-US" dirty="0"/>
              <a:t>                               1,512                                   298 0.197 0.154 0.237                                 1,463                                     162 0.111 0.072 0.150 </a:t>
            </a:r>
            <a:r>
              <a:rPr lang="en-US" b="1" dirty="0"/>
              <a:t>PB</a:t>
            </a:r>
            <a:r>
              <a:rPr lang="en-US" dirty="0"/>
              <a:t>                               3,237                                   804 0.248 0.212 0.284                                 3,269                                     614 0.188 0.157 0.219 </a:t>
            </a:r>
            <a:r>
              <a:rPr lang="en-US" b="1" dirty="0"/>
              <a:t>ALL</a:t>
            </a:r>
            <a:r>
              <a:rPr lang="en-US" dirty="0"/>
              <a:t>                               3,785                                   994 0.263 0.229 0.295                                 3,798                                     752 0.198 0.168 0.230                                                                   </a:t>
            </a:r>
            <a:r>
              <a:rPr lang="en-US" b="1" dirty="0"/>
              <a:t>File Type</a:t>
            </a:r>
            <a:r>
              <a:rPr lang="en-US" dirty="0"/>
              <a:t> </a:t>
            </a:r>
            <a:r>
              <a:rPr lang="en-US" b="1" dirty="0"/>
              <a:t>DZ Sample</a:t>
            </a:r>
            <a:r>
              <a:rPr lang="en-US" dirty="0"/>
              <a:t> </a:t>
            </a:r>
            <a:r>
              <a:rPr lang="en-US" b="1" dirty="0"/>
              <a:t>DZ-MCP Sample</a:t>
            </a:r>
            <a:r>
              <a:rPr lang="en-US" dirty="0"/>
              <a:t> </a:t>
            </a:r>
            <a:r>
              <a:rPr lang="en-US" b="1" dirty="0"/>
              <a:t># Total HCCs</a:t>
            </a:r>
            <a:r>
              <a:rPr lang="en-US" dirty="0"/>
              <a:t> </a:t>
            </a:r>
            <a:r>
              <a:rPr lang="en-US" b="1" dirty="0"/>
              <a:t># Shared HCCs </a:t>
            </a:r>
            <a:r>
              <a:rPr lang="en-US" dirty="0"/>
              <a:t> </a:t>
            </a:r>
            <a:r>
              <a:rPr lang="en-US" b="1" dirty="0"/>
              <a:t>Proportion of Shared HCCs </a:t>
            </a:r>
            <a:r>
              <a:rPr lang="en-US" dirty="0"/>
              <a:t> </a:t>
            </a:r>
            <a:r>
              <a:rPr lang="en-US" b="1" dirty="0"/>
              <a:t>Lower 97.5%</a:t>
            </a:r>
            <a:r>
              <a:rPr lang="en-US" dirty="0"/>
              <a:t> </a:t>
            </a:r>
            <a:r>
              <a:rPr lang="en-US" b="1" dirty="0"/>
              <a:t>Upper 97.5%</a:t>
            </a:r>
            <a:r>
              <a:rPr lang="en-US" dirty="0"/>
              <a:t> </a:t>
            </a:r>
            <a:r>
              <a:rPr lang="en-US" b="1" dirty="0"/>
              <a:t># Total HCCs</a:t>
            </a:r>
            <a:r>
              <a:rPr lang="en-US" dirty="0"/>
              <a:t> </a:t>
            </a:r>
            <a:r>
              <a:rPr lang="en-US" b="1" dirty="0"/>
              <a:t># Shared HCCs </a:t>
            </a:r>
            <a:r>
              <a:rPr lang="en-US" dirty="0"/>
              <a:t> </a:t>
            </a:r>
            <a:r>
              <a:rPr lang="en-US" b="1" dirty="0"/>
              <a:t>Proportion of Shared HCCs </a:t>
            </a:r>
            <a:r>
              <a:rPr lang="en-US" dirty="0"/>
              <a:t> </a:t>
            </a:r>
            <a:r>
              <a:rPr lang="en-US" b="1" dirty="0"/>
              <a:t>Lower 97.5%</a:t>
            </a:r>
            <a:r>
              <a:rPr lang="en-US" dirty="0"/>
              <a:t> </a:t>
            </a:r>
            <a:r>
              <a:rPr lang="en-US" b="1" dirty="0"/>
              <a:t>Upper 97.5%</a:t>
            </a:r>
            <a:r>
              <a:rPr lang="en-US" dirty="0"/>
              <a:t> </a:t>
            </a:r>
            <a:r>
              <a:rPr lang="en-US" b="1" dirty="0"/>
              <a:t>IP</a:t>
            </a:r>
            <a:r>
              <a:rPr lang="en-US" dirty="0"/>
              <a:t>                               2,049                                   344 0.168 0.131 0.206                                 2,144                                     308 0.144 0.105 0.185 </a:t>
            </a:r>
            <a:r>
              <a:rPr lang="en-US" b="1" dirty="0"/>
              <a:t>OP</a:t>
            </a:r>
            <a:r>
              <a:rPr lang="en-US" dirty="0"/>
              <a:t>                               1,585                                   252 0.159 0.121 0.197                                 1,572                                     174 0.111 0.077 0.145 </a:t>
            </a:r>
            <a:r>
              <a:rPr lang="en-US" b="1" dirty="0"/>
              <a:t>PB</a:t>
            </a:r>
            <a:r>
              <a:rPr lang="en-US" dirty="0"/>
              <a:t>                               3,407                                   814 0.239 0.203 0.275                                 3,441                                     634 0.184 0.152 0.218 </a:t>
            </a:r>
            <a:r>
              <a:rPr lang="en-US" b="1" dirty="0"/>
              <a:t>All</a:t>
            </a:r>
            <a:r>
              <a:rPr lang="en-US" dirty="0"/>
              <a:t>                               3,966                               1,016 0.256 0.221 0.290                                 4,017                                     876 0.218 0.187 0.250                                                                   </a:t>
            </a:r>
            <a:r>
              <a:rPr lang="en-US" b="1" dirty="0"/>
              <a:t>File Type</a:t>
            </a:r>
            <a:r>
              <a:rPr lang="en-US" dirty="0"/>
              <a:t> </a:t>
            </a:r>
            <a:r>
              <a:rPr lang="en-US" b="1" dirty="0"/>
              <a:t>Proportion comparison p-values</a:t>
            </a:r>
            <a:r>
              <a:rPr lang="en-US" dirty="0"/>
              <a:t>             </a:t>
            </a:r>
            <a:r>
              <a:rPr lang="en-US" b="1" dirty="0"/>
              <a:t> </a:t>
            </a:r>
            <a:r>
              <a:rPr lang="en-US" dirty="0"/>
              <a:t> </a:t>
            </a:r>
            <a:r>
              <a:rPr lang="en-US" b="1" dirty="0"/>
              <a:t>MZ/MZ-MCP</a:t>
            </a:r>
            <a:r>
              <a:rPr lang="en-US" dirty="0"/>
              <a:t> </a:t>
            </a:r>
            <a:r>
              <a:rPr lang="en-US" b="1" dirty="0"/>
              <a:t>MZ/DZ </a:t>
            </a:r>
            <a:r>
              <a:rPr lang="en-US" dirty="0"/>
              <a:t> </a:t>
            </a:r>
            <a:r>
              <a:rPr lang="en-US" b="1" dirty="0"/>
              <a:t>DZ/DZ-MCP </a:t>
            </a:r>
            <a:r>
              <a:rPr lang="en-US" dirty="0"/>
              <a:t> </a:t>
            </a:r>
            <a:r>
              <a:rPr lang="en-US" b="1" dirty="0"/>
              <a:t>MZ-MCP/DZ-MCP</a:t>
            </a:r>
            <a:r>
              <a:rPr lang="en-US" dirty="0"/>
              <a:t>             </a:t>
            </a:r>
            <a:r>
              <a:rPr lang="en-US" b="1" dirty="0"/>
              <a:t>IP</a:t>
            </a:r>
            <a:r>
              <a:rPr lang="en-US" dirty="0"/>
              <a:t> 0.0000 0.001 0.031 0.791             </a:t>
            </a:r>
            <a:r>
              <a:rPr lang="en-US" b="1" dirty="0"/>
              <a:t>OP</a:t>
            </a:r>
            <a:r>
              <a:rPr lang="en-US" dirty="0"/>
              <a:t> 0.0000 0.006 0.000 0.997             </a:t>
            </a:r>
            <a:r>
              <a:rPr lang="en-US" b="1" dirty="0"/>
              <a:t>PB</a:t>
            </a:r>
            <a:r>
              <a:rPr lang="en-US" dirty="0"/>
              <a:t> 0.0000 0.369 0.000 0.707             </a:t>
            </a:r>
            <a:r>
              <a:rPr lang="en-US" b="1" dirty="0"/>
              <a:t>All</a:t>
            </a:r>
            <a:r>
              <a:rPr lang="en-US" dirty="0"/>
              <a:t> 0.0000 0.518 0.000 0.029                                                         </a:t>
            </a:r>
          </a:p>
        </p:txBody>
      </p:sp>
      <p:sp>
        <p:nvSpPr>
          <p:cNvPr id="4" name="Slide Number Placeholder 3"/>
          <p:cNvSpPr>
            <a:spLocks noGrp="1"/>
          </p:cNvSpPr>
          <p:nvPr>
            <p:ph type="sldNum" sz="quarter" idx="10"/>
          </p:nvPr>
        </p:nvSpPr>
        <p:spPr/>
        <p:txBody>
          <a:bodyPr/>
          <a:lstStyle/>
          <a:p>
            <a:fld id="{381BEDCC-68B2-41F9-924B-1E2C58C63832}" type="slidenum">
              <a:rPr lang="en-US" smtClean="0"/>
              <a:pPr/>
              <a:t>14</a:t>
            </a:fld>
            <a:endParaRPr lang="en-US" dirty="0"/>
          </a:p>
        </p:txBody>
      </p:sp>
    </p:spTree>
    <p:extLst>
      <p:ext uri="{BB962C8B-B14F-4D97-AF65-F5344CB8AC3E}">
        <p14:creationId xmlns:p14="http://schemas.microsoft.com/office/powerpoint/2010/main" val="219575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F103C-6F6E-40EA-A5BC-958A6F5E06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141332-A5B8-4F03-964F-909B2F0EB7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9E26A0-5871-453E-9A8B-D5CBE097D0FB}"/>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B23A95B9-4022-46C7-B103-85BE95A265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201C6-AF3B-4015-9A03-732815AA1F52}"/>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155684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FC42C-4D1D-4F48-8997-B81E58F05F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ED9EE8-BCBD-4985-939B-B98DFF4D80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CD49B-901D-4331-82D6-40E561102A48}"/>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FB528FCD-3010-4403-AA8E-2E8D7F158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757AE8-E427-4C71-B4A9-64A6F9C27F67}"/>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362189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7D6345-2351-4567-BFB1-5B07E6E65D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BA709C-F454-4BD1-879F-4CABFD2A32C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73D72F-7B9C-4A19-A641-F7E09BDF314C}"/>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6FF3E71C-F3E5-4F32-88D6-8D76FA3CD3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B5CAE7-6784-4945-841E-CDE61186F39B}"/>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414203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E9382-B9E4-445F-B8EA-45E4C8C013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B0619F-B3D5-4AE4-AEEE-2E231ED07C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E971D-79B0-48D5-A513-31E75320633B}"/>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7B7D05B5-6EE2-46D7-A77C-DC847F31E4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F9E38-BC86-4CA2-B94A-192F78927C54}"/>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3344229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E0886-053E-44A6-8828-5EB3703AE9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82C812-80DC-4466-8A02-D11A452D47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2934480-45BC-433A-86C2-C8366162D3D3}"/>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2AB4F2CC-766F-40A8-89EA-BC4F33158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94B17-CE05-4995-8CBA-13E2068750EC}"/>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70370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905F-3D22-4A05-9833-75D37F50F3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7F5875-A138-42B8-A665-F77CBC2A174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49867E-B9DC-4504-96EC-1CC7B65858E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A2D195-E424-4B2B-869F-6637A19902A4}"/>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6" name="Footer Placeholder 5">
            <a:extLst>
              <a:ext uri="{FF2B5EF4-FFF2-40B4-BE49-F238E27FC236}">
                <a16:creationId xmlns:a16="http://schemas.microsoft.com/office/drawing/2014/main" id="{86A0F7C2-AABF-4298-B91A-0A8793F19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4F5D1C-F51F-405A-A521-A717891D3D22}"/>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326508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1982-3D8D-4CB3-A6B2-6D2DE9A44A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05E35-A119-4229-A2C1-59442C29E7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50A2AA6-3183-4620-B75C-63BD107DA25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A7ED81-356F-47EB-B00E-E0FF316003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1E2054-949A-455E-967D-C1CE4EB13A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691295-C54C-42CC-8690-3754CA508D16}"/>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8" name="Footer Placeholder 7">
            <a:extLst>
              <a:ext uri="{FF2B5EF4-FFF2-40B4-BE49-F238E27FC236}">
                <a16:creationId xmlns:a16="http://schemas.microsoft.com/office/drawing/2014/main" id="{77830297-5D07-49CB-8FFE-C30190746F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9DF460-F0C0-47EB-8223-B132783C2D99}"/>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3604539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F04CA-F7D0-457F-AEC7-0AABA15FB9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945838-7A2D-4FB7-A21E-8E61EEC7CC44}"/>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4" name="Footer Placeholder 3">
            <a:extLst>
              <a:ext uri="{FF2B5EF4-FFF2-40B4-BE49-F238E27FC236}">
                <a16:creationId xmlns:a16="http://schemas.microsoft.com/office/drawing/2014/main" id="{3D405CA2-4497-41B1-B2B0-DFFD786797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910B45-E996-485E-8B1D-A23253F67C8B}"/>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135659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61213-E56C-4BBD-939E-7C13395453CE}"/>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3" name="Footer Placeholder 2">
            <a:extLst>
              <a:ext uri="{FF2B5EF4-FFF2-40B4-BE49-F238E27FC236}">
                <a16:creationId xmlns:a16="http://schemas.microsoft.com/office/drawing/2014/main" id="{8EDEB32D-FCEA-49B7-907E-D43DF6DE99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A9477A-D749-4FE7-9994-EAFFFB394334}"/>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409121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73B1-2950-46DF-A37B-FE989F64E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8E931E-6B6F-4CEB-93DE-E75FA07051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7B9DAA-A3DB-4FC0-8C94-4C754DE4C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A49830-E475-4EC1-B0FC-04DE92C3BD29}"/>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6" name="Footer Placeholder 5">
            <a:extLst>
              <a:ext uri="{FF2B5EF4-FFF2-40B4-BE49-F238E27FC236}">
                <a16:creationId xmlns:a16="http://schemas.microsoft.com/office/drawing/2014/main" id="{8AB71B3D-F292-4528-B2DC-D1B75D017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EC1AD2-FBD5-43AA-8B6B-7D92921CF38D}"/>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429327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8C12-D094-467D-95C6-9A7230AEBE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9882BE-BDFE-43A0-B473-8F2FCB3309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DC5A5D-6A22-4513-8AD0-1B531DE2A4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9BB578-A26E-4FE5-BF33-5DB7A052E9DD}"/>
              </a:ext>
            </a:extLst>
          </p:cNvPr>
          <p:cNvSpPr>
            <a:spLocks noGrp="1"/>
          </p:cNvSpPr>
          <p:nvPr>
            <p:ph type="dt" sz="half" idx="10"/>
          </p:nvPr>
        </p:nvSpPr>
        <p:spPr/>
        <p:txBody>
          <a:bodyPr/>
          <a:lstStyle/>
          <a:p>
            <a:fld id="{CAAE3B59-6C7A-4C7B-90A8-E91C6E2C1891}" type="datetimeFigureOut">
              <a:rPr lang="en-US" smtClean="0"/>
              <a:pPr/>
              <a:t>7/18/2018</a:t>
            </a:fld>
            <a:endParaRPr lang="en-US"/>
          </a:p>
        </p:txBody>
      </p:sp>
      <p:sp>
        <p:nvSpPr>
          <p:cNvPr id="6" name="Footer Placeholder 5">
            <a:extLst>
              <a:ext uri="{FF2B5EF4-FFF2-40B4-BE49-F238E27FC236}">
                <a16:creationId xmlns:a16="http://schemas.microsoft.com/office/drawing/2014/main" id="{084562D2-C39A-43A4-9105-BE02A1AFE2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3A4DFA-B8AF-43D9-A647-CFB41F858E4B}"/>
              </a:ext>
            </a:extLst>
          </p:cNvPr>
          <p:cNvSpPr>
            <a:spLocks noGrp="1"/>
          </p:cNvSpPr>
          <p:nvPr>
            <p:ph type="sldNum" sz="quarter" idx="12"/>
          </p:nvPr>
        </p:nvSpPr>
        <p:spPr/>
        <p:txBody>
          <a:bodyPr/>
          <a:lstStyle/>
          <a:p>
            <a:fld id="{079193F2-47AD-44CF-B83E-560E87BC1991}" type="slidenum">
              <a:rPr lang="en-US" smtClean="0"/>
              <a:pPr/>
              <a:t>‹#›</a:t>
            </a:fld>
            <a:endParaRPr lang="en-US"/>
          </a:p>
        </p:txBody>
      </p:sp>
    </p:spTree>
    <p:extLst>
      <p:ext uri="{BB962C8B-B14F-4D97-AF65-F5344CB8AC3E}">
        <p14:creationId xmlns:p14="http://schemas.microsoft.com/office/powerpoint/2010/main" val="71593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A275A2-E49F-4B2A-B036-709A8E8AE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F143E2-B495-4F5B-8DC6-BB1E4352E2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2204A-40BF-4536-A70C-50F2A49BC3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E3B59-6C7A-4C7B-90A8-E91C6E2C1891}" type="datetimeFigureOut">
              <a:rPr lang="en-US" smtClean="0"/>
              <a:pPr/>
              <a:t>7/18/2018</a:t>
            </a:fld>
            <a:endParaRPr lang="en-US"/>
          </a:p>
        </p:txBody>
      </p:sp>
      <p:sp>
        <p:nvSpPr>
          <p:cNvPr id="5" name="Footer Placeholder 4">
            <a:extLst>
              <a:ext uri="{FF2B5EF4-FFF2-40B4-BE49-F238E27FC236}">
                <a16:creationId xmlns:a16="http://schemas.microsoft.com/office/drawing/2014/main" id="{BC29CBEE-0812-4E5D-9ACC-2D546DBC85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B20402-5544-472B-84B8-E7E493B98B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193F2-47AD-44CF-B83E-560E87BC1991}" type="slidenum">
              <a:rPr lang="en-US" smtClean="0"/>
              <a:pPr/>
              <a:t>‹#›</a:t>
            </a:fld>
            <a:endParaRPr lang="en-US"/>
          </a:p>
        </p:txBody>
      </p:sp>
    </p:spTree>
    <p:extLst>
      <p:ext uri="{BB962C8B-B14F-4D97-AF65-F5344CB8AC3E}">
        <p14:creationId xmlns:p14="http://schemas.microsoft.com/office/powerpoint/2010/main" val="28186269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cbi.nlm.nih.gov/pubmed/25658666" TargetMode="External"/><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1W5SeBYERNI" TargetMode="External"/><Relationship Id="rId2" Type="http://schemas.openxmlformats.org/officeDocument/2006/relationships/hyperlink" Target="https://www.ncbi.nlm.nih.gov/pubmed/2247252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pcori.org/research-results/patient-centered-outcomes-research" TargetMode="External"/><Relationship Id="rId2" Type="http://schemas.openxmlformats.org/officeDocument/2006/relationships/hyperlink" Target="https://www.ncbi.nlm.nih.gov/pubmed/28845354" TargetMode="External"/><Relationship Id="rId1" Type="http://schemas.openxmlformats.org/officeDocument/2006/relationships/slideLayout" Target="../slideLayouts/slideLayout2.xml"/><Relationship Id="rId5" Type="http://schemas.openxmlformats.org/officeDocument/2006/relationships/hyperlink" Target="https://echo.unm.edu/" TargetMode="External"/><Relationship Id="rId4" Type="http://schemas.openxmlformats.org/officeDocument/2006/relationships/hyperlink" Target="https://ohdsi.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ncbi.nlm.nih.gov/pubmed/2565866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cbi.nlm.nih.gov/pubmed/23113637" TargetMode="External"/><Relationship Id="rId2" Type="http://schemas.openxmlformats.org/officeDocument/2006/relationships/hyperlink" Target="http://www.ncbi.nlm.nih.gov/pubmed/2124118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pubmed/1549344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9205" y="852257"/>
            <a:ext cx="11753125" cy="1686758"/>
          </a:xfrm>
        </p:spPr>
        <p:txBody>
          <a:bodyPr vert="horz" lIns="91440" tIns="45720" rIns="91440" bIns="45720" rtlCol="0" anchor="b">
            <a:normAutofit/>
          </a:bodyPr>
          <a:lstStyle/>
          <a:p>
            <a:r>
              <a:rPr lang="en-US" sz="4000" dirty="0"/>
              <a:t>What Is Disease-Space, and What Are Its Implications for Predictive Medicine and Healthcare Innovation?</a:t>
            </a:r>
            <a:endParaRPr lang="en-US" altLang="en-US" sz="4000" dirty="0"/>
          </a:p>
        </p:txBody>
      </p:sp>
      <p:sp>
        <p:nvSpPr>
          <p:cNvPr id="3075" name="Rectangle 3"/>
          <p:cNvSpPr>
            <a:spLocks noGrp="1" noChangeArrowheads="1"/>
          </p:cNvSpPr>
          <p:nvPr>
            <p:ph type="subTitle" idx="1"/>
          </p:nvPr>
        </p:nvSpPr>
        <p:spPr>
          <a:xfrm>
            <a:off x="2362200" y="3886200"/>
            <a:ext cx="7620000" cy="1752600"/>
          </a:xfrm>
        </p:spPr>
        <p:txBody>
          <a:bodyPr/>
          <a:lstStyle/>
          <a:p>
            <a:pPr lvl="0" eaLnBrk="1" hangingPunct="1">
              <a:lnSpc>
                <a:spcPct val="80000"/>
              </a:lnSpc>
              <a:buClr>
                <a:srgbClr val="D16349"/>
              </a:buClr>
              <a:buSzPct val="85000"/>
              <a:defRPr/>
            </a:pPr>
            <a:r>
              <a:rPr lang="en-US" altLang="en-US" sz="3000" spc="250" dirty="0">
                <a:latin typeface="Calibri" panose="020F0502020204030204" pitchFamily="34" charset="0"/>
                <a:ea typeface="ＭＳ Ｐゴシック" pitchFamily="-112" charset="-128"/>
              </a:rPr>
              <a:t>James Sorace MD MS</a:t>
            </a:r>
          </a:p>
          <a:p>
            <a:pPr>
              <a:spcBef>
                <a:spcPct val="0"/>
              </a:spcBef>
            </a:pPr>
            <a:r>
              <a:rPr lang="en-US" altLang="en-US" sz="2200" dirty="0"/>
              <a:t>jamessorace1@gmail.com</a:t>
            </a:r>
          </a:p>
          <a:p>
            <a:pPr>
              <a:spcBef>
                <a:spcPct val="0"/>
              </a:spcBef>
            </a:pPr>
            <a:r>
              <a:rPr lang="en-US" altLang="en-US" sz="2200" dirty="0"/>
              <a:t>410-802-7340</a:t>
            </a:r>
          </a:p>
          <a:p>
            <a:pPr eaLnBrk="1" hangingPunct="1">
              <a:spcBef>
                <a:spcPct val="0"/>
              </a:spcBef>
            </a:pPr>
            <a:endParaRPr lang="en-US" altLang="en-US" sz="3000" dirty="0"/>
          </a:p>
        </p:txBody>
      </p:sp>
    </p:spTree>
    <p:extLst>
      <p:ext uri="{BB962C8B-B14F-4D97-AF65-F5344CB8AC3E}">
        <p14:creationId xmlns:p14="http://schemas.microsoft.com/office/powerpoint/2010/main" val="308883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We Prioritize  Prevalent Conditions?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a:t>Restricting analysis  to the 20 most prevalent HCCs yields 53,476 DCs covering 40% of the population and 27% of expenditures.</a:t>
            </a:r>
          </a:p>
          <a:p>
            <a:pPr>
              <a:buFont typeface="Wingdings" panose="05000000000000000000" pitchFamily="2" charset="2"/>
              <a:buChar char="§"/>
            </a:pPr>
            <a:r>
              <a:rPr lang="en-US" sz="2400" dirty="0"/>
              <a:t>Prioritizing quality interventions based on prevalent diseases may yield benefits but they may be less than the anticipated.  </a:t>
            </a:r>
          </a:p>
          <a:p>
            <a:pPr marL="0" indent="0">
              <a:buNone/>
            </a:pPr>
            <a:endParaRPr lang="en-US" sz="2400" dirty="0"/>
          </a:p>
        </p:txBody>
      </p:sp>
    </p:spTree>
    <p:extLst>
      <p:ext uri="{BB962C8B-B14F-4D97-AF65-F5344CB8AC3E}">
        <p14:creationId xmlns:p14="http://schemas.microsoft.com/office/powerpoint/2010/main" val="284763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algn="ctr">
              <a:defRPr/>
            </a:pPr>
            <a:r>
              <a:rPr lang="en-US" dirty="0"/>
              <a:t>Project 1 Conclusions</a:t>
            </a:r>
          </a:p>
        </p:txBody>
      </p:sp>
      <p:sp>
        <p:nvSpPr>
          <p:cNvPr id="41987" name="Content Placeholder 2"/>
          <p:cNvSpPr>
            <a:spLocks noGrp="1"/>
          </p:cNvSpPr>
          <p:nvPr>
            <p:ph idx="1"/>
          </p:nvPr>
        </p:nvSpPr>
        <p:spPr>
          <a:xfrm>
            <a:off x="1825625" y="1802167"/>
            <a:ext cx="8504238" cy="4297008"/>
          </a:xfrm>
        </p:spPr>
        <p:txBody>
          <a:bodyPr>
            <a:normAutofit lnSpcReduction="10000"/>
          </a:bodyPr>
          <a:lstStyle/>
          <a:p>
            <a:pPr eaLnBrk="1" hangingPunct="1">
              <a:buFont typeface="Wingdings" panose="05000000000000000000" pitchFamily="2" charset="2"/>
              <a:buChar char="§"/>
            </a:pPr>
            <a:r>
              <a:rPr lang="en-US" altLang="en-US" sz="2500" dirty="0">
                <a:ea typeface="ＭＳ Ｐゴシック" pitchFamily="34" charset="-128"/>
              </a:rPr>
              <a:t>Medicare’s DS is a “long tailed” distribution even with a coarse coding schema.</a:t>
            </a:r>
          </a:p>
          <a:p>
            <a:pPr lvl="1" eaLnBrk="1" hangingPunct="1">
              <a:buFont typeface="Wingdings" panose="05000000000000000000" pitchFamily="2" charset="2"/>
              <a:buChar char="§"/>
            </a:pPr>
            <a:r>
              <a:rPr lang="en-US" altLang="en-US" sz="2500" dirty="0">
                <a:ea typeface="ＭＳ Ｐゴシック" pitchFamily="34" charset="-128"/>
              </a:rPr>
              <a:t>Concept of a normal distribution does not apply. </a:t>
            </a:r>
          </a:p>
          <a:p>
            <a:pPr lvl="1" eaLnBrk="1" hangingPunct="1">
              <a:buFont typeface="Wingdings" panose="05000000000000000000" pitchFamily="2" charset="2"/>
              <a:buChar char="§"/>
            </a:pPr>
            <a:r>
              <a:rPr lang="en-US" altLang="en-US" sz="2500" dirty="0">
                <a:ea typeface="ＭＳ Ｐゴシック" pitchFamily="34" charset="-128"/>
              </a:rPr>
              <a:t>No useful mean or variance.</a:t>
            </a:r>
          </a:p>
          <a:p>
            <a:pPr eaLnBrk="1" hangingPunct="1">
              <a:buFont typeface="Wingdings" panose="05000000000000000000" pitchFamily="2" charset="2"/>
              <a:buChar char="§"/>
            </a:pPr>
            <a:r>
              <a:rPr lang="en-US" altLang="en-US" sz="2500" dirty="0">
                <a:ea typeface="ＭＳ Ｐゴシック" pitchFamily="34" charset="-128"/>
              </a:rPr>
              <a:t>There is no “average” or “typical” complex patient.</a:t>
            </a:r>
          </a:p>
          <a:p>
            <a:pPr lvl="1" eaLnBrk="1" hangingPunct="1">
              <a:buFont typeface="Wingdings" panose="05000000000000000000" pitchFamily="2" charset="2"/>
              <a:buChar char="§"/>
            </a:pPr>
            <a:r>
              <a:rPr lang="en-US" altLang="en-US" sz="2500" dirty="0">
                <a:ea typeface="ＭＳ Ｐゴシック" pitchFamily="34" charset="-128"/>
              </a:rPr>
              <a:t>Rare patients are common. Very similar to patients with rare diseases.</a:t>
            </a:r>
          </a:p>
          <a:p>
            <a:pPr lvl="1" eaLnBrk="1" hangingPunct="1">
              <a:buFont typeface="Wingdings" panose="05000000000000000000" pitchFamily="2" charset="2"/>
              <a:buChar char="§"/>
            </a:pPr>
            <a:r>
              <a:rPr lang="en-US" altLang="en-US" sz="2500" dirty="0">
                <a:ea typeface="ＭＳ Ｐゴシック" pitchFamily="34" charset="-128"/>
              </a:rPr>
              <a:t>Current quality measures based on prevalence may yield benefits but they will be limited.</a:t>
            </a:r>
          </a:p>
          <a:p>
            <a:pPr lvl="1" eaLnBrk="1" hangingPunct="1">
              <a:buFont typeface="Wingdings" panose="05000000000000000000" pitchFamily="2" charset="2"/>
              <a:buChar char="§"/>
            </a:pPr>
            <a:r>
              <a:rPr lang="en-US" altLang="en-US" sz="2500" dirty="0">
                <a:ea typeface="ＭＳ Ｐゴシック" pitchFamily="34" charset="-128"/>
              </a:rPr>
              <a:t>May need to share information about a specific patient nationally across several patients/providers to inform care.</a:t>
            </a:r>
          </a:p>
          <a:p>
            <a:pPr lvl="1" eaLnBrk="1" hangingPunct="1"/>
            <a:endParaRPr lang="en-US" altLang="en-US" sz="2500" dirty="0">
              <a:ea typeface="ＭＳ Ｐゴシック" pitchFamily="34" charset="-128"/>
            </a:endParaRPr>
          </a:p>
          <a:p>
            <a:pPr lvl="1" eaLnBrk="1" hangingPunct="1"/>
            <a:endParaRPr lang="en-US" altLang="en-US" dirty="0">
              <a:ea typeface="ＭＳ Ｐゴシック" pitchFamily="34" charset="-128"/>
            </a:endParaRPr>
          </a:p>
          <a:p>
            <a:pPr lvl="1" eaLnBrk="1" hangingPunct="1">
              <a:buNone/>
            </a:pPr>
            <a:endParaRPr lang="en-US" altLang="en-US" sz="2800" dirty="0">
              <a:ea typeface="ＭＳ Ｐゴシック" pitchFamily="34" charset="-128"/>
            </a:endParaRPr>
          </a:p>
        </p:txBody>
      </p:sp>
    </p:spTree>
    <p:extLst>
      <p:ext uri="{BB962C8B-B14F-4D97-AF65-F5344CB8AC3E}">
        <p14:creationId xmlns:p14="http://schemas.microsoft.com/office/powerpoint/2010/main" val="420025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Project 2: ASPE/CMS Twin Study</a:t>
            </a:r>
          </a:p>
        </p:txBody>
      </p:sp>
      <p:sp>
        <p:nvSpPr>
          <p:cNvPr id="3" name="Content Placeholder 2"/>
          <p:cNvSpPr>
            <a:spLocks noGrp="1"/>
          </p:cNvSpPr>
          <p:nvPr>
            <p:ph idx="1"/>
          </p:nvPr>
        </p:nvSpPr>
        <p:spPr/>
        <p:txBody>
          <a:bodyPr/>
          <a:lstStyle/>
          <a:p>
            <a:pPr marL="0" indent="0">
              <a:buNone/>
            </a:pPr>
            <a:endParaRPr lang="en-US" altLang="en-US" sz="2400" dirty="0">
              <a:ea typeface="ＭＳ Ｐゴシック" pitchFamily="34" charset="-128"/>
            </a:endParaRPr>
          </a:p>
          <a:p>
            <a:pPr>
              <a:buFont typeface="Wingdings" panose="05000000000000000000" pitchFamily="2" charset="2"/>
              <a:buChar char="§"/>
            </a:pPr>
            <a:r>
              <a:rPr lang="en-US" altLang="en-US" sz="2400" dirty="0">
                <a:ea typeface="ＭＳ Ｐゴシック" pitchFamily="34" charset="-128"/>
              </a:rPr>
              <a:t>In collaboration with VCU’s Mid-Atlantic Twin Registry, we matched 396 pairs of MZ or “Identical” twins and 378 pairs of DZ or “Fraternal” twins to their Medicare claims data from 1991 through 2011.</a:t>
            </a:r>
          </a:p>
          <a:p>
            <a:pPr>
              <a:buFont typeface="Wingdings" panose="05000000000000000000" pitchFamily="2" charset="2"/>
              <a:buChar char="§"/>
            </a:pPr>
            <a:r>
              <a:rPr lang="en-US" altLang="en-US" sz="2400" dirty="0">
                <a:ea typeface="ＭＳ Ｐゴシック" pitchFamily="34" charset="-128"/>
              </a:rPr>
              <a:t>Studied pairs were predominantly white, male and Mid-Atlantic, and only included individuals in which both members survived to age 65.</a:t>
            </a:r>
          </a:p>
          <a:p>
            <a:pPr marL="0" indent="0" eaLnBrk="1" hangingPunct="1">
              <a:buSzPct val="85000"/>
              <a:buNone/>
            </a:pPr>
            <a:endParaRPr lang="en-US" altLang="en-US" sz="2400" dirty="0">
              <a:solidFill>
                <a:prstClr val="black"/>
              </a:solidFill>
              <a:ea typeface="ＭＳ Ｐゴシック" pitchFamily="34" charset="-128"/>
            </a:endParaRPr>
          </a:p>
          <a:p>
            <a:pPr marL="0" indent="0">
              <a:buNone/>
            </a:pPr>
            <a:endParaRPr lang="en-US" altLang="en-US" dirty="0">
              <a:ea typeface="ＭＳ Ｐゴシック" pitchFamily="34" charset="-128"/>
            </a:endParaRPr>
          </a:p>
          <a:p>
            <a:pPr marL="0" indent="0">
              <a:buNone/>
            </a:pPr>
            <a:endParaRPr lang="en-US" dirty="0"/>
          </a:p>
        </p:txBody>
      </p:sp>
    </p:spTree>
    <p:extLst>
      <p:ext uri="{BB962C8B-B14F-4D97-AF65-F5344CB8AC3E}">
        <p14:creationId xmlns:p14="http://schemas.microsoft.com/office/powerpoint/2010/main" val="2496865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B2E23-907E-483F-BF1B-2941322A17E8}"/>
              </a:ext>
            </a:extLst>
          </p:cNvPr>
          <p:cNvSpPr>
            <a:spLocks noGrp="1"/>
          </p:cNvSpPr>
          <p:nvPr>
            <p:ph type="title"/>
          </p:nvPr>
        </p:nvSpPr>
        <p:spPr/>
        <p:txBody>
          <a:bodyPr/>
          <a:lstStyle/>
          <a:p>
            <a:pPr algn="ctr"/>
            <a:r>
              <a:rPr lang="en-US" dirty="0"/>
              <a:t>MCP Methodology VS Traditional Twin Study</a:t>
            </a:r>
          </a:p>
        </p:txBody>
      </p:sp>
      <p:graphicFrame>
        <p:nvGraphicFramePr>
          <p:cNvPr id="4" name="Content Placeholder 3">
            <a:extLst>
              <a:ext uri="{FF2B5EF4-FFF2-40B4-BE49-F238E27FC236}">
                <a16:creationId xmlns:a16="http://schemas.microsoft.com/office/drawing/2014/main" id="{DC8F83DF-0955-4024-8E00-B1177B52C6BE}"/>
              </a:ext>
            </a:extLst>
          </p:cNvPr>
          <p:cNvGraphicFramePr>
            <a:graphicFrameLocks noGrp="1"/>
          </p:cNvGraphicFramePr>
          <p:nvPr>
            <p:ph idx="1"/>
            <p:extLst>
              <p:ext uri="{D42A27DB-BD31-4B8C-83A1-F6EECF244321}">
                <p14:modId xmlns:p14="http://schemas.microsoft.com/office/powerpoint/2010/main" val="632331123"/>
              </p:ext>
            </p:extLst>
          </p:nvPr>
        </p:nvGraphicFramePr>
        <p:xfrm>
          <a:off x="838200" y="1825625"/>
          <a:ext cx="10515600" cy="30175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106768320"/>
                    </a:ext>
                  </a:extLst>
                </a:gridCol>
                <a:gridCol w="2628900">
                  <a:extLst>
                    <a:ext uri="{9D8B030D-6E8A-4147-A177-3AD203B41FA5}">
                      <a16:colId xmlns:a16="http://schemas.microsoft.com/office/drawing/2014/main" val="3537773270"/>
                    </a:ext>
                  </a:extLst>
                </a:gridCol>
                <a:gridCol w="2628900">
                  <a:extLst>
                    <a:ext uri="{9D8B030D-6E8A-4147-A177-3AD203B41FA5}">
                      <a16:colId xmlns:a16="http://schemas.microsoft.com/office/drawing/2014/main" val="1085552408"/>
                    </a:ext>
                  </a:extLst>
                </a:gridCol>
                <a:gridCol w="2628900">
                  <a:extLst>
                    <a:ext uri="{9D8B030D-6E8A-4147-A177-3AD203B41FA5}">
                      <a16:colId xmlns:a16="http://schemas.microsoft.com/office/drawing/2014/main" val="3376456735"/>
                    </a:ext>
                  </a:extLst>
                </a:gridCol>
              </a:tblGrid>
              <a:tr h="370840">
                <a:tc>
                  <a:txBody>
                    <a:bodyPr/>
                    <a:lstStyle/>
                    <a:p>
                      <a:pPr algn="ctr"/>
                      <a:r>
                        <a:rPr lang="en-US" sz="2800" dirty="0"/>
                        <a:t>Group</a:t>
                      </a:r>
                    </a:p>
                  </a:txBody>
                  <a:tcPr/>
                </a:tc>
                <a:tc>
                  <a:txBody>
                    <a:bodyPr/>
                    <a:lstStyle/>
                    <a:p>
                      <a:pPr algn="ctr"/>
                      <a:r>
                        <a:rPr lang="en-US" sz="2800" dirty="0"/>
                        <a:t>“Familial Genetics”</a:t>
                      </a:r>
                    </a:p>
                  </a:txBody>
                  <a:tcPr/>
                </a:tc>
                <a:tc>
                  <a:txBody>
                    <a:bodyPr/>
                    <a:lstStyle/>
                    <a:p>
                      <a:pPr algn="ctr"/>
                      <a:r>
                        <a:rPr lang="en-US" sz="2800" dirty="0"/>
                        <a:t>Shared Family Environment</a:t>
                      </a:r>
                    </a:p>
                  </a:txBody>
                  <a:tcPr/>
                </a:tc>
                <a:tc>
                  <a:txBody>
                    <a:bodyPr/>
                    <a:lstStyle/>
                    <a:p>
                      <a:pPr algn="ctr"/>
                      <a:r>
                        <a:rPr lang="en-US" sz="2800" dirty="0"/>
                        <a:t>Controls For Demographics</a:t>
                      </a:r>
                    </a:p>
                  </a:txBody>
                  <a:tcPr/>
                </a:tc>
                <a:extLst>
                  <a:ext uri="{0D108BD9-81ED-4DB2-BD59-A6C34878D82A}">
                    <a16:rowId xmlns:a16="http://schemas.microsoft.com/office/drawing/2014/main" val="3688616611"/>
                  </a:ext>
                </a:extLst>
              </a:tr>
              <a:tr h="370840">
                <a:tc>
                  <a:txBody>
                    <a:bodyPr/>
                    <a:lstStyle/>
                    <a:p>
                      <a:pPr algn="ctr"/>
                      <a:r>
                        <a:rPr lang="en-US" sz="2800" dirty="0"/>
                        <a:t>MZ</a:t>
                      </a:r>
                    </a:p>
                  </a:txBody>
                  <a:tcPr/>
                </a:tc>
                <a:tc>
                  <a:txBody>
                    <a:bodyPr/>
                    <a:lstStyle/>
                    <a:p>
                      <a:pPr algn="ctr"/>
                      <a:r>
                        <a:rPr lang="en-US" sz="2800" dirty="0"/>
                        <a:t>100%</a:t>
                      </a:r>
                    </a:p>
                  </a:txBody>
                  <a:tcPr/>
                </a:tc>
                <a:tc>
                  <a:txBody>
                    <a:bodyPr/>
                    <a:lstStyle/>
                    <a:p>
                      <a:pPr algn="ctr"/>
                      <a:r>
                        <a:rPr lang="en-US" sz="2800" dirty="0"/>
                        <a:t>Yes</a:t>
                      </a:r>
                    </a:p>
                  </a:txBody>
                  <a:tcPr/>
                </a:tc>
                <a:tc>
                  <a:txBody>
                    <a:bodyPr/>
                    <a:lstStyle/>
                    <a:p>
                      <a:pPr algn="ctr"/>
                      <a:r>
                        <a:rPr lang="en-US" sz="2800" dirty="0"/>
                        <a:t>No</a:t>
                      </a:r>
                    </a:p>
                  </a:txBody>
                  <a:tcPr/>
                </a:tc>
                <a:extLst>
                  <a:ext uri="{0D108BD9-81ED-4DB2-BD59-A6C34878D82A}">
                    <a16:rowId xmlns:a16="http://schemas.microsoft.com/office/drawing/2014/main" val="2935487958"/>
                  </a:ext>
                </a:extLst>
              </a:tr>
              <a:tr h="370840">
                <a:tc>
                  <a:txBody>
                    <a:bodyPr/>
                    <a:lstStyle/>
                    <a:p>
                      <a:pPr algn="ctr"/>
                      <a:r>
                        <a:rPr lang="en-US" sz="2800" dirty="0"/>
                        <a:t>DZ</a:t>
                      </a:r>
                    </a:p>
                  </a:txBody>
                  <a:tcPr/>
                </a:tc>
                <a:tc>
                  <a:txBody>
                    <a:bodyPr/>
                    <a:lstStyle/>
                    <a:p>
                      <a:pPr algn="ctr"/>
                      <a:r>
                        <a:rPr lang="en-US" sz="2800" dirty="0"/>
                        <a:t>50%</a:t>
                      </a:r>
                    </a:p>
                  </a:txBody>
                  <a:tcPr/>
                </a:tc>
                <a:tc>
                  <a:txBody>
                    <a:bodyPr/>
                    <a:lstStyle/>
                    <a:p>
                      <a:pPr algn="ctr"/>
                      <a:r>
                        <a:rPr lang="en-US" sz="2800" dirty="0"/>
                        <a:t>Yes</a:t>
                      </a:r>
                    </a:p>
                  </a:txBody>
                  <a:tcPr/>
                </a:tc>
                <a:tc>
                  <a:txBody>
                    <a:bodyPr/>
                    <a:lstStyle/>
                    <a:p>
                      <a:pPr algn="ctr"/>
                      <a:r>
                        <a:rPr lang="en-US" sz="2800" dirty="0"/>
                        <a:t>No</a:t>
                      </a:r>
                    </a:p>
                  </a:txBody>
                  <a:tcPr/>
                </a:tc>
                <a:extLst>
                  <a:ext uri="{0D108BD9-81ED-4DB2-BD59-A6C34878D82A}">
                    <a16:rowId xmlns:a16="http://schemas.microsoft.com/office/drawing/2014/main" val="3733279120"/>
                  </a:ext>
                </a:extLst>
              </a:tr>
              <a:tr h="370840">
                <a:tc>
                  <a:txBody>
                    <a:bodyPr/>
                    <a:lstStyle/>
                    <a:p>
                      <a:pPr algn="ctr"/>
                      <a:r>
                        <a:rPr lang="en-US" sz="2800" dirty="0"/>
                        <a:t>MZ-MCP </a:t>
                      </a:r>
                    </a:p>
                  </a:txBody>
                  <a:tcPr/>
                </a:tc>
                <a:tc>
                  <a:txBody>
                    <a:bodyPr/>
                    <a:lstStyle/>
                    <a:p>
                      <a:pPr algn="ctr"/>
                      <a:r>
                        <a:rPr lang="en-US" sz="2800" dirty="0"/>
                        <a:t>0%</a:t>
                      </a:r>
                    </a:p>
                  </a:txBody>
                  <a:tcPr/>
                </a:tc>
                <a:tc>
                  <a:txBody>
                    <a:bodyPr/>
                    <a:lstStyle/>
                    <a:p>
                      <a:pPr algn="ctr"/>
                      <a:r>
                        <a:rPr lang="en-US" sz="2800" dirty="0"/>
                        <a:t>No</a:t>
                      </a:r>
                    </a:p>
                  </a:txBody>
                  <a:tcPr/>
                </a:tc>
                <a:tc>
                  <a:txBody>
                    <a:bodyPr/>
                    <a:lstStyle/>
                    <a:p>
                      <a:pPr algn="ctr"/>
                      <a:r>
                        <a:rPr lang="en-US" sz="2800" dirty="0"/>
                        <a:t>Yes</a:t>
                      </a:r>
                    </a:p>
                  </a:txBody>
                  <a:tcPr/>
                </a:tc>
                <a:extLst>
                  <a:ext uri="{0D108BD9-81ED-4DB2-BD59-A6C34878D82A}">
                    <a16:rowId xmlns:a16="http://schemas.microsoft.com/office/drawing/2014/main" val="2452431376"/>
                  </a:ext>
                </a:extLst>
              </a:tr>
              <a:tr h="370840">
                <a:tc>
                  <a:txBody>
                    <a:bodyPr/>
                    <a:lstStyle/>
                    <a:p>
                      <a:pPr algn="ctr"/>
                      <a:r>
                        <a:rPr lang="en-US" sz="2800" dirty="0"/>
                        <a:t>DZ-MCP</a:t>
                      </a:r>
                    </a:p>
                  </a:txBody>
                  <a:tcPr/>
                </a:tc>
                <a:tc>
                  <a:txBody>
                    <a:bodyPr/>
                    <a:lstStyle/>
                    <a:p>
                      <a:pPr algn="ctr"/>
                      <a:r>
                        <a:rPr lang="en-US" sz="2800" dirty="0"/>
                        <a:t>0%</a:t>
                      </a:r>
                    </a:p>
                  </a:txBody>
                  <a:tcPr/>
                </a:tc>
                <a:tc>
                  <a:txBody>
                    <a:bodyPr/>
                    <a:lstStyle/>
                    <a:p>
                      <a:pPr algn="ctr"/>
                      <a:r>
                        <a:rPr lang="en-US" sz="2800" dirty="0"/>
                        <a:t>No</a:t>
                      </a:r>
                    </a:p>
                  </a:txBody>
                  <a:tcPr/>
                </a:tc>
                <a:tc>
                  <a:txBody>
                    <a:bodyPr/>
                    <a:lstStyle/>
                    <a:p>
                      <a:pPr algn="ctr"/>
                      <a:r>
                        <a:rPr lang="en-US" sz="2800" dirty="0"/>
                        <a:t>Yes</a:t>
                      </a:r>
                    </a:p>
                  </a:txBody>
                  <a:tcPr/>
                </a:tc>
                <a:extLst>
                  <a:ext uri="{0D108BD9-81ED-4DB2-BD59-A6C34878D82A}">
                    <a16:rowId xmlns:a16="http://schemas.microsoft.com/office/drawing/2014/main" val="2030118025"/>
                  </a:ext>
                </a:extLst>
              </a:tr>
            </a:tbl>
          </a:graphicData>
        </a:graphic>
      </p:graphicFrame>
    </p:spTree>
    <p:extLst>
      <p:ext uri="{BB962C8B-B14F-4D97-AF65-F5344CB8AC3E}">
        <p14:creationId xmlns:p14="http://schemas.microsoft.com/office/powerpoint/2010/main" val="1435154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Twin Study Results: Shared HCCs</a:t>
            </a:r>
          </a:p>
        </p:txBody>
      </p:sp>
      <p:sp>
        <p:nvSpPr>
          <p:cNvPr id="3" name="Content Placeholder 2"/>
          <p:cNvSpPr>
            <a:spLocks noGrp="1"/>
          </p:cNvSpPr>
          <p:nvPr>
            <p:ph idx="1"/>
          </p:nvPr>
        </p:nvSpPr>
        <p:spPr>
          <a:xfrm>
            <a:off x="1981200" y="1676401"/>
            <a:ext cx="8229600" cy="4191000"/>
          </a:xfrm>
        </p:spPr>
        <p:txBody>
          <a:bodyPr/>
          <a:lstStyle/>
          <a:p>
            <a:pPr>
              <a:buSzPct val="85000"/>
              <a:buFont typeface="Wingdings" panose="05000000000000000000" pitchFamily="2" charset="2"/>
              <a:buChar char="§"/>
            </a:pPr>
            <a:r>
              <a:rPr lang="en-US" altLang="en-US" sz="2400" dirty="0">
                <a:latin typeface="Calibri" panose="020F0502020204030204" pitchFamily="34" charset="0"/>
                <a:ea typeface="ＭＳ Ｐゴシック" pitchFamily="34" charset="-128"/>
              </a:rPr>
              <a:t>MZ (identical) twins shared </a:t>
            </a:r>
            <a:r>
              <a:rPr lang="en-US" altLang="en-US" sz="2400" b="1" dirty="0">
                <a:latin typeface="Calibri" panose="020F0502020204030204" pitchFamily="34" charset="0"/>
                <a:ea typeface="ＭＳ Ｐゴシック" pitchFamily="34" charset="-128"/>
              </a:rPr>
              <a:t>6.5% more HCCs </a:t>
            </a:r>
            <a:r>
              <a:rPr lang="en-US" altLang="en-US" sz="2400" dirty="0">
                <a:latin typeface="Calibri" panose="020F0502020204030204" pitchFamily="34" charset="0"/>
                <a:ea typeface="ＭＳ Ｐゴシック" pitchFamily="34" charset="-128"/>
              </a:rPr>
              <a:t>than their MZ-MCP (26.3% vs. 19.8%, P&lt;0.001).</a:t>
            </a:r>
          </a:p>
          <a:p>
            <a:pPr>
              <a:buSzPct val="85000"/>
              <a:buFont typeface="Wingdings" panose="05000000000000000000" pitchFamily="2" charset="2"/>
              <a:buChar char="§"/>
            </a:pPr>
            <a:r>
              <a:rPr lang="en-US" altLang="en-US" sz="2400" dirty="0">
                <a:latin typeface="Calibri" panose="020F0502020204030204" pitchFamily="34" charset="0"/>
                <a:ea typeface="ＭＳ Ｐゴシック" pitchFamily="34" charset="-128"/>
              </a:rPr>
              <a:t>DZ (fraternal) twins shared </a:t>
            </a:r>
            <a:r>
              <a:rPr lang="en-US" altLang="en-US" sz="2400" b="1" dirty="0">
                <a:latin typeface="Calibri" panose="020F0502020204030204" pitchFamily="34" charset="0"/>
                <a:ea typeface="ＭＳ Ｐゴシック" pitchFamily="34" charset="-128"/>
              </a:rPr>
              <a:t>3.8% more HCCs </a:t>
            </a:r>
            <a:r>
              <a:rPr lang="en-US" altLang="en-US" sz="2400" dirty="0">
                <a:latin typeface="Calibri" panose="020F0502020204030204" pitchFamily="34" charset="0"/>
                <a:ea typeface="ＭＳ Ｐゴシック" pitchFamily="34" charset="-128"/>
              </a:rPr>
              <a:t>than their DZ-MCP (25.6% vs. 21.8%, P&lt;0.001). </a:t>
            </a:r>
          </a:p>
          <a:p>
            <a:pPr>
              <a:buSzPct val="85000"/>
              <a:buFont typeface="Wingdings" panose="05000000000000000000" pitchFamily="2" charset="2"/>
              <a:buChar char="§"/>
            </a:pPr>
            <a:r>
              <a:rPr lang="en-US" altLang="en-US" sz="2400" dirty="0">
                <a:latin typeface="Calibri" panose="020F0502020204030204" pitchFamily="34" charset="0"/>
                <a:ea typeface="ＭＳ Ｐゴシック" pitchFamily="34" charset="-128"/>
              </a:rPr>
              <a:t>MZ-MCP/DZ-MCP (19.8% vs. 21.8%, p= 0.029)</a:t>
            </a:r>
            <a:endParaRPr lang="en-US" sz="2400" dirty="0">
              <a:latin typeface="Calibri" panose="020F0502020204030204" pitchFamily="34" charset="0"/>
            </a:endParaRPr>
          </a:p>
          <a:p>
            <a:pPr>
              <a:buSzPct val="85000"/>
              <a:buFont typeface="Wingdings" panose="05000000000000000000" pitchFamily="2" charset="2"/>
              <a:buChar char="§"/>
            </a:pPr>
            <a:r>
              <a:rPr lang="en-US" altLang="en-US" sz="2400" dirty="0">
                <a:latin typeface="Calibri" panose="020F0502020204030204" pitchFamily="34" charset="0"/>
                <a:ea typeface="ＭＳ Ｐゴシック" pitchFamily="34" charset="-128"/>
              </a:rPr>
              <a:t>MZ/DZ (26.3% vs. 25.6%, p=0.52)</a:t>
            </a:r>
          </a:p>
        </p:txBody>
      </p:sp>
      <p:sp>
        <p:nvSpPr>
          <p:cNvPr id="4" name="Footer Placeholder 3"/>
          <p:cNvSpPr>
            <a:spLocks noGrp="1"/>
          </p:cNvSpPr>
          <p:nvPr>
            <p:ph type="ftr" sz="quarter" idx="11"/>
          </p:nvPr>
        </p:nvSpPr>
        <p:spPr>
          <a:xfrm>
            <a:off x="1600200" y="6245225"/>
            <a:ext cx="8229600" cy="476250"/>
          </a:xfrm>
        </p:spPr>
        <p:txBody>
          <a:bodyPr/>
          <a:lstStyle/>
          <a:p>
            <a:pPr algn="l">
              <a:defRPr/>
            </a:pPr>
            <a:r>
              <a:rPr lang="en-US" b="1" dirty="0">
                <a:solidFill>
                  <a:srgbClr val="000000"/>
                </a:solidFill>
              </a:rPr>
              <a:t>MZ-MCP: </a:t>
            </a:r>
            <a:r>
              <a:rPr lang="en-US" dirty="0">
                <a:solidFill>
                  <a:srgbClr val="000000"/>
                </a:solidFill>
              </a:rPr>
              <a:t>Monozygotic Twins Matched Control Pairs                                   </a:t>
            </a:r>
            <a:r>
              <a:rPr lang="en-US" b="1" dirty="0">
                <a:solidFill>
                  <a:srgbClr val="000000"/>
                </a:solidFill>
              </a:rPr>
              <a:t>MZ: </a:t>
            </a:r>
            <a:r>
              <a:rPr lang="en-US" dirty="0">
                <a:solidFill>
                  <a:srgbClr val="000000"/>
                </a:solidFill>
              </a:rPr>
              <a:t>Monozygotic Twins </a:t>
            </a:r>
          </a:p>
          <a:p>
            <a:pPr algn="l">
              <a:defRPr/>
            </a:pPr>
            <a:r>
              <a:rPr lang="en-US" b="1" dirty="0">
                <a:solidFill>
                  <a:srgbClr val="000000"/>
                </a:solidFill>
              </a:rPr>
              <a:t>DZ-MCP: </a:t>
            </a:r>
            <a:r>
              <a:rPr lang="en-US" dirty="0">
                <a:solidFill>
                  <a:srgbClr val="000000"/>
                </a:solidFill>
              </a:rPr>
              <a:t>Dizygotic Twins Matched Control Pairs                                            </a:t>
            </a:r>
            <a:r>
              <a:rPr lang="en-US" b="1" dirty="0">
                <a:solidFill>
                  <a:srgbClr val="000000"/>
                </a:solidFill>
              </a:rPr>
              <a:t>DZ: </a:t>
            </a:r>
            <a:r>
              <a:rPr lang="en-US" dirty="0">
                <a:solidFill>
                  <a:srgbClr val="000000"/>
                </a:solidFill>
              </a:rPr>
              <a:t>Dizygotic Twins</a:t>
            </a:r>
          </a:p>
        </p:txBody>
      </p:sp>
      <p:sp>
        <p:nvSpPr>
          <p:cNvPr id="5" name="Slide Number Placeholder 4"/>
          <p:cNvSpPr>
            <a:spLocks noGrp="1"/>
          </p:cNvSpPr>
          <p:nvPr>
            <p:ph type="sldNum" sz="quarter" idx="12"/>
          </p:nvPr>
        </p:nvSpPr>
        <p:spPr/>
        <p:txBody>
          <a:bodyPr/>
          <a:lstStyle/>
          <a:p>
            <a:pPr>
              <a:defRPr/>
            </a:pPr>
            <a:fld id="{F8E3022F-0299-4FCC-A15E-FBA1E81FCAF5}"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42678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Twin Study Disease Correlation Summary</a:t>
            </a:r>
          </a:p>
        </p:txBody>
      </p:sp>
      <p:graphicFrame>
        <p:nvGraphicFramePr>
          <p:cNvPr id="4" name="Content Placeholder 3"/>
          <p:cNvGraphicFramePr>
            <a:graphicFrameLocks noGrp="1"/>
          </p:cNvGraphicFramePr>
          <p:nvPr>
            <p:ph idx="1"/>
            <p:extLst/>
          </p:nvPr>
        </p:nvGraphicFramePr>
        <p:xfrm>
          <a:off x="838200" y="1590676"/>
          <a:ext cx="10772776" cy="1925320"/>
        </p:xfrm>
        <a:graphic>
          <a:graphicData uri="http://schemas.openxmlformats.org/drawingml/2006/table">
            <a:tbl>
              <a:tblPr firstRow="1" bandRow="1">
                <a:tableStyleId>{5C22544A-7EE6-4342-B048-85BDC9FD1C3A}</a:tableStyleId>
              </a:tblPr>
              <a:tblGrid>
                <a:gridCol w="2466975">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2525332">
                  <a:extLst>
                    <a:ext uri="{9D8B030D-6E8A-4147-A177-3AD203B41FA5}">
                      <a16:colId xmlns:a16="http://schemas.microsoft.com/office/drawing/2014/main" val="20003"/>
                    </a:ext>
                  </a:extLst>
                </a:gridCol>
                <a:gridCol w="2418144">
                  <a:extLst>
                    <a:ext uri="{9D8B030D-6E8A-4147-A177-3AD203B41FA5}">
                      <a16:colId xmlns:a16="http://schemas.microsoft.com/office/drawing/2014/main" val="20004"/>
                    </a:ext>
                  </a:extLst>
                </a:gridCol>
              </a:tblGrid>
              <a:tr h="370840">
                <a:tc>
                  <a:txBody>
                    <a:bodyPr/>
                    <a:lstStyle/>
                    <a:p>
                      <a:pPr algn="ctr"/>
                      <a:r>
                        <a:rPr lang="en-US" dirty="0"/>
                        <a:t>HCC (#)</a:t>
                      </a:r>
                    </a:p>
                  </a:txBody>
                  <a:tcPr/>
                </a:tc>
                <a:tc>
                  <a:txBody>
                    <a:bodyPr/>
                    <a:lstStyle/>
                    <a:p>
                      <a:pPr algn="ctr"/>
                      <a:r>
                        <a:rPr lang="en-US" dirty="0"/>
                        <a:t>Arrhythmias (92)</a:t>
                      </a:r>
                    </a:p>
                  </a:txBody>
                  <a:tcPr/>
                </a:tc>
                <a:tc>
                  <a:txBody>
                    <a:bodyPr/>
                    <a:lstStyle/>
                    <a:p>
                      <a:pPr algn="ctr"/>
                      <a:r>
                        <a:rPr lang="en-US" dirty="0"/>
                        <a:t>Stroke (96)</a:t>
                      </a:r>
                    </a:p>
                  </a:txBody>
                  <a:tcPr/>
                </a:tc>
                <a:tc>
                  <a:txBody>
                    <a:bodyPr/>
                    <a:lstStyle/>
                    <a:p>
                      <a:pPr algn="ctr"/>
                      <a:r>
                        <a:rPr lang="en-US" dirty="0"/>
                        <a:t>Diabetes &amp; Renal (15)</a:t>
                      </a:r>
                    </a:p>
                  </a:txBody>
                  <a:tcPr/>
                </a:tc>
                <a:tc>
                  <a:txBody>
                    <a:bodyPr/>
                    <a:lstStyle/>
                    <a:p>
                      <a:pPr algn="ctr"/>
                      <a:r>
                        <a:rPr lang="en-US" dirty="0" err="1"/>
                        <a:t>Pollyneuropathy</a:t>
                      </a:r>
                      <a:r>
                        <a:rPr lang="en-US" dirty="0"/>
                        <a:t> (71)</a:t>
                      </a:r>
                    </a:p>
                  </a:txBody>
                  <a:tcPr/>
                </a:tc>
                <a:extLst>
                  <a:ext uri="{0D108BD9-81ED-4DB2-BD59-A6C34878D82A}">
                    <a16:rowId xmlns:a16="http://schemas.microsoft.com/office/drawing/2014/main" val="10000"/>
                  </a:ext>
                </a:extLst>
              </a:tr>
              <a:tr h="370840">
                <a:tc>
                  <a:txBody>
                    <a:bodyPr/>
                    <a:lstStyle/>
                    <a:p>
                      <a:r>
                        <a:rPr lang="en-US" sz="2800" dirty="0"/>
                        <a:t>MZ vs. MZ-MCP</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extLst>
                  <a:ext uri="{0D108BD9-81ED-4DB2-BD59-A6C34878D82A}">
                    <a16:rowId xmlns:a16="http://schemas.microsoft.com/office/drawing/2014/main" val="10001"/>
                  </a:ext>
                </a:extLst>
              </a:tr>
              <a:tr h="370840">
                <a:tc>
                  <a:txBody>
                    <a:bodyPr/>
                    <a:lstStyle/>
                    <a:p>
                      <a:r>
                        <a:rPr lang="en-US" sz="2800" dirty="0"/>
                        <a:t>MZ vs. DZ</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extLst>
                  <a:ext uri="{0D108BD9-81ED-4DB2-BD59-A6C34878D82A}">
                    <a16:rowId xmlns:a16="http://schemas.microsoft.com/office/drawing/2014/main" val="10002"/>
                  </a:ext>
                </a:extLst>
              </a:tr>
              <a:tr h="370840">
                <a:tc>
                  <a:txBody>
                    <a:bodyPr/>
                    <a:lstStyle/>
                    <a:p>
                      <a:r>
                        <a:rPr lang="en-US" sz="2800" dirty="0"/>
                        <a:t>DZ vs. DZ-MCP</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tc>
                  <a:txBody>
                    <a:bodyPr/>
                    <a:lstStyle/>
                    <a:p>
                      <a:pPr algn="ctr"/>
                      <a:r>
                        <a:rPr lang="en-US" sz="2800" dirty="0"/>
                        <a:t>-</a:t>
                      </a:r>
                    </a:p>
                  </a:txBody>
                  <a:tcPr/>
                </a:tc>
                <a:extLst>
                  <a:ext uri="{0D108BD9-81ED-4DB2-BD59-A6C34878D82A}">
                    <a16:rowId xmlns:a16="http://schemas.microsoft.com/office/drawing/2014/main" val="10003"/>
                  </a:ext>
                </a:extLst>
              </a:tr>
            </a:tbl>
          </a:graphicData>
        </a:graphic>
      </p:graphicFrame>
      <p:sp>
        <p:nvSpPr>
          <p:cNvPr id="3" name="TextBox 2">
            <a:extLst>
              <a:ext uri="{FF2B5EF4-FFF2-40B4-BE49-F238E27FC236}">
                <a16:creationId xmlns:a16="http://schemas.microsoft.com/office/drawing/2014/main" id="{75EBAAE4-16C6-43C1-ABA7-9186332FC39E}"/>
              </a:ext>
            </a:extLst>
          </p:cNvPr>
          <p:cNvSpPr txBox="1"/>
          <p:nvPr/>
        </p:nvSpPr>
        <p:spPr>
          <a:xfrm flipH="1">
            <a:off x="1382149" y="4352192"/>
            <a:ext cx="7295858" cy="830997"/>
          </a:xfrm>
          <a:prstGeom prst="rect">
            <a:avLst/>
          </a:prstGeom>
          <a:noFill/>
        </p:spPr>
        <p:txBody>
          <a:bodyPr wrap="square" rtlCol="0">
            <a:spAutoFit/>
          </a:bodyPr>
          <a:lstStyle/>
          <a:p>
            <a:r>
              <a:rPr lang="en-US" sz="2400" dirty="0"/>
              <a:t>* Not Significant if </a:t>
            </a:r>
            <a:r>
              <a:rPr lang="en-US" altLang="en-US" sz="2400" dirty="0">
                <a:solidFill>
                  <a:prstClr val="black"/>
                </a:solidFill>
                <a:ea typeface="ＭＳ Ｐゴシック" pitchFamily="34" charset="-128"/>
              </a:rPr>
              <a:t>ICD-9-CM code 427.3 (Atrial Fibrillation and Flutter) is excluded from the analysis.</a:t>
            </a:r>
            <a:endParaRPr lang="en-US" sz="2400" dirty="0"/>
          </a:p>
        </p:txBody>
      </p:sp>
    </p:spTree>
    <p:extLst>
      <p:ext uri="{BB962C8B-B14F-4D97-AF65-F5344CB8AC3E}">
        <p14:creationId xmlns:p14="http://schemas.microsoft.com/office/powerpoint/2010/main" val="30957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152400"/>
            <a:ext cx="7924800" cy="914400"/>
          </a:xfrm>
        </p:spPr>
        <p:txBody>
          <a:bodyPr>
            <a:normAutofit/>
          </a:bodyPr>
          <a:lstStyle/>
          <a:p>
            <a:pPr algn="ctr"/>
            <a:r>
              <a:rPr lang="en-US" altLang="en-US" sz="4000" dirty="0">
                <a:ea typeface="ＭＳ Ｐゴシック" pitchFamily="34" charset="-128"/>
              </a:rPr>
              <a:t>Heritability of Medicare Expenditures</a:t>
            </a:r>
          </a:p>
        </p:txBody>
      </p:sp>
      <p:pic>
        <p:nvPicPr>
          <p:cNvPr id="8" name="Picture 2" descr="F:\Acumen\Study 22\PMH\Draft Figures\Figure1.tiff"/>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6149" t="6369" r="7968" b="6077"/>
          <a:stretch/>
        </p:blipFill>
        <p:spPr>
          <a:xfrm>
            <a:off x="4953001" y="1295400"/>
            <a:ext cx="5228443" cy="4267200"/>
          </a:xfrm>
          <a:noFill/>
        </p:spPr>
      </p:pic>
      <p:sp>
        <p:nvSpPr>
          <p:cNvPr id="7" name="Text Placeholder 6"/>
          <p:cNvSpPr>
            <a:spLocks noGrp="1"/>
          </p:cNvSpPr>
          <p:nvPr>
            <p:ph type="body" sz="half" idx="2"/>
          </p:nvPr>
        </p:nvSpPr>
        <p:spPr>
          <a:xfrm>
            <a:off x="1981201" y="1435101"/>
            <a:ext cx="2895600" cy="4691063"/>
          </a:xfrm>
        </p:spPr>
        <p:txBody>
          <a:bodyPr>
            <a:normAutofit/>
          </a:bodyPr>
          <a:lstStyle/>
          <a:p>
            <a:r>
              <a:rPr lang="en-US" altLang="en-US" sz="1800" dirty="0">
                <a:ea typeface="ＭＳ Ｐゴシック" pitchFamily="34" charset="-128"/>
              </a:rPr>
              <a:t>Abbreviations: </a:t>
            </a:r>
          </a:p>
          <a:p>
            <a:r>
              <a:rPr lang="en-US" altLang="en-US" sz="1800" dirty="0">
                <a:ea typeface="ＭＳ Ｐゴシック" pitchFamily="34" charset="-128"/>
              </a:rPr>
              <a:t>MZ: Monozygotic twin group</a:t>
            </a:r>
          </a:p>
          <a:p>
            <a:r>
              <a:rPr lang="en-US" altLang="en-US" sz="1800" dirty="0">
                <a:ea typeface="ＭＳ Ｐゴシック" pitchFamily="34" charset="-128"/>
              </a:rPr>
              <a:t>DZ: Dizygotic twin group</a:t>
            </a:r>
          </a:p>
          <a:p>
            <a:r>
              <a:rPr lang="en-US" altLang="en-US" sz="1800" dirty="0">
                <a:ea typeface="ＭＳ Ｐゴシック" pitchFamily="34" charset="-128"/>
              </a:rPr>
              <a:t>MZ-MCP: Monozygotic matched control pair group</a:t>
            </a:r>
          </a:p>
          <a:p>
            <a:r>
              <a:rPr lang="en-US" altLang="en-US" sz="1800" dirty="0">
                <a:ea typeface="ＭＳ Ｐゴシック" pitchFamily="34" charset="-128"/>
              </a:rPr>
              <a:t>DZ-MCP: Dizygotic matched control pair group</a:t>
            </a:r>
          </a:p>
          <a:p>
            <a:r>
              <a:rPr lang="en-US" altLang="en-US" sz="1800" dirty="0">
                <a:ea typeface="ＭＳ Ｐゴシック" pitchFamily="34" charset="-128"/>
              </a:rPr>
              <a:t>KS-Test: P-values were calculated using the Kolmogorov–Smirnov (KS) test</a:t>
            </a:r>
          </a:p>
          <a:p>
            <a:r>
              <a:rPr lang="en-US" altLang="en-US" sz="1050" dirty="0">
                <a:ea typeface="ＭＳ Ｐゴシック" pitchFamily="34" charset="-128"/>
                <a:cs typeface="+mj-cs"/>
                <a:hlinkClick r:id="rId3"/>
              </a:rPr>
              <a:t>A Comparison of Disease Burden Between Twins and Control Pairs in Medicare: Quantification of Heredity's Role in Human Health.</a:t>
            </a:r>
            <a:br>
              <a:rPr lang="en-US" altLang="en-US" sz="1050" dirty="0">
                <a:ea typeface="ＭＳ Ｐゴシック" pitchFamily="34" charset="-128"/>
                <a:cs typeface="+mj-cs"/>
              </a:rPr>
            </a:br>
            <a:r>
              <a:rPr lang="en-US" altLang="en-US" sz="1050" dirty="0">
                <a:ea typeface="ＭＳ Ｐゴシック" pitchFamily="34" charset="-128"/>
                <a:cs typeface="+mj-cs"/>
              </a:rPr>
              <a:t>Sorace J, Rogers M, Millman M, Rogers D, Price K, Queen S, Worrall C, Kelman J. </a:t>
            </a:r>
            <a:r>
              <a:rPr lang="en-US" altLang="en-US" sz="1050" i="1" dirty="0">
                <a:ea typeface="ＭＳ Ｐゴシック" pitchFamily="34" charset="-128"/>
                <a:cs typeface="+mj-cs"/>
              </a:rPr>
              <a:t>Population Health Management</a:t>
            </a:r>
            <a:r>
              <a:rPr lang="en-US" altLang="en-US" sz="1050" dirty="0">
                <a:ea typeface="ＭＳ Ｐゴシック" pitchFamily="34" charset="-128"/>
                <a:cs typeface="+mj-cs"/>
              </a:rPr>
              <a:t>. 2015 Feb 6. [Epub ahead of print]</a:t>
            </a:r>
            <a:br>
              <a:rPr lang="en-US" altLang="en-US" sz="1050" dirty="0">
                <a:ea typeface="ＭＳ Ｐゴシック" pitchFamily="34" charset="-128"/>
                <a:cs typeface="+mj-cs"/>
              </a:rPr>
            </a:br>
            <a:r>
              <a:rPr lang="en-US" altLang="en-US" sz="1050" dirty="0">
                <a:ea typeface="ＭＳ Ｐゴシック" pitchFamily="34" charset="-128"/>
                <a:cs typeface="+mj-cs"/>
              </a:rPr>
              <a:t>PMID: 25658666</a:t>
            </a:r>
            <a:endParaRPr lang="en-US" altLang="en-US" sz="1050" dirty="0">
              <a:ea typeface="ＭＳ Ｐゴシック" pitchFamily="34" charset="-128"/>
            </a:endParaRPr>
          </a:p>
          <a:p>
            <a:endParaRPr lang="en-US" dirty="0"/>
          </a:p>
        </p:txBody>
      </p:sp>
    </p:spTree>
    <p:extLst>
      <p:ext uri="{BB962C8B-B14F-4D97-AF65-F5344CB8AC3E}">
        <p14:creationId xmlns:p14="http://schemas.microsoft.com/office/powerpoint/2010/main" val="1413868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a:t>Twin Study Conclusions</a:t>
            </a:r>
          </a:p>
        </p:txBody>
      </p:sp>
      <p:sp>
        <p:nvSpPr>
          <p:cNvPr id="27651" name="Content Placeholder 2"/>
          <p:cNvSpPr>
            <a:spLocks noGrp="1"/>
          </p:cNvSpPr>
          <p:nvPr>
            <p:ph idx="1"/>
          </p:nvPr>
        </p:nvSpPr>
        <p:spPr>
          <a:xfrm>
            <a:off x="1420427" y="1527175"/>
            <a:ext cx="9051479" cy="4572000"/>
          </a:xfrm>
        </p:spPr>
        <p:txBody>
          <a:bodyPr>
            <a:noAutofit/>
          </a:bodyPr>
          <a:lstStyle/>
          <a:p>
            <a:pPr>
              <a:buFont typeface="Wingdings" panose="05000000000000000000" pitchFamily="2" charset="2"/>
              <a:buChar char="§"/>
            </a:pPr>
            <a:r>
              <a:rPr lang="en-US" altLang="en-US" sz="2200" dirty="0">
                <a:ea typeface="ＭＳ Ｐゴシック" pitchFamily="34" charset="-128"/>
              </a:rPr>
              <a:t>MCP methodology is viable and gave results that where distinct from and inclusive of those found with the tradition MZ vs. DZ design. </a:t>
            </a:r>
          </a:p>
          <a:p>
            <a:pPr>
              <a:buFont typeface="Wingdings" panose="05000000000000000000" pitchFamily="2" charset="2"/>
              <a:buChar char="§"/>
            </a:pPr>
            <a:r>
              <a:rPr lang="en-US" altLang="en-US" sz="2200" dirty="0">
                <a:ea typeface="ＭＳ Ｐゴシック" pitchFamily="34" charset="-128"/>
              </a:rPr>
              <a:t>The role of heredity is limited in the study population. </a:t>
            </a:r>
          </a:p>
          <a:p>
            <a:pPr>
              <a:buFont typeface="Wingdings" panose="05000000000000000000" pitchFamily="2" charset="2"/>
              <a:buChar char="§"/>
            </a:pPr>
            <a:r>
              <a:rPr lang="en-US" altLang="en-US" sz="2200" dirty="0">
                <a:ea typeface="ＭＳ Ｐゴシック" pitchFamily="34" charset="-128"/>
              </a:rPr>
              <a:t>However, due to multiple comorbidities, heredity may still account for 1 major disease for every 2 to 3 people (crude estimate).</a:t>
            </a:r>
          </a:p>
          <a:p>
            <a:pPr>
              <a:buFont typeface="Wingdings" panose="05000000000000000000" pitchFamily="2" charset="2"/>
              <a:buChar char="§"/>
            </a:pPr>
            <a:r>
              <a:rPr lang="en-US" altLang="en-US" sz="2200" dirty="0">
                <a:ea typeface="ＭＳ Ｐゴシック" pitchFamily="34" charset="-128"/>
              </a:rPr>
              <a:t>Our findings are consistent with others:</a:t>
            </a:r>
          </a:p>
          <a:p>
            <a:pPr lvl="1">
              <a:buFont typeface="Wingdings" panose="05000000000000000000" pitchFamily="2" charset="2"/>
              <a:buChar char="§"/>
            </a:pPr>
            <a:r>
              <a:rPr lang="en-US" altLang="en-US" sz="2200" dirty="0">
                <a:ea typeface="ＭＳ Ｐゴシック" pitchFamily="34" charset="-128"/>
                <a:hlinkClick r:id="rId2"/>
              </a:rPr>
              <a:t>The predictive capacity of personal genome sequencing</a:t>
            </a:r>
            <a:r>
              <a:rPr lang="en-US" altLang="en-US" sz="2200" dirty="0">
                <a:ea typeface="ＭＳ Ｐゴシック" pitchFamily="34" charset="-128"/>
              </a:rPr>
              <a:t>. Roberts NJ, Vogelstein JT, </a:t>
            </a:r>
            <a:r>
              <a:rPr lang="en-US" altLang="en-US" sz="2200" dirty="0" err="1">
                <a:ea typeface="ＭＳ Ｐゴシック" pitchFamily="34" charset="-128"/>
              </a:rPr>
              <a:t>Parmigiani</a:t>
            </a:r>
            <a:r>
              <a:rPr lang="en-US" altLang="en-US" sz="2200" dirty="0">
                <a:ea typeface="ＭＳ Ｐゴシック" pitchFamily="34" charset="-128"/>
              </a:rPr>
              <a:t> G, </a:t>
            </a:r>
            <a:r>
              <a:rPr lang="en-US" altLang="en-US" sz="2200" dirty="0" err="1">
                <a:ea typeface="ＭＳ Ｐゴシック" pitchFamily="34" charset="-128"/>
              </a:rPr>
              <a:t>Kinzler</a:t>
            </a:r>
            <a:r>
              <a:rPr lang="en-US" altLang="en-US" sz="2200" dirty="0">
                <a:ea typeface="ＭＳ Ｐゴシック" pitchFamily="34" charset="-128"/>
              </a:rPr>
              <a:t> KW, Vogelstein B, </a:t>
            </a:r>
            <a:r>
              <a:rPr lang="en-US" altLang="en-US" sz="2200" dirty="0" err="1">
                <a:ea typeface="ＭＳ Ｐゴシック" pitchFamily="34" charset="-128"/>
              </a:rPr>
              <a:t>Velculescu</a:t>
            </a:r>
            <a:r>
              <a:rPr lang="en-US" altLang="en-US" sz="2200" dirty="0">
                <a:ea typeface="ＭＳ Ｐゴシック" pitchFamily="34" charset="-128"/>
              </a:rPr>
              <a:t> VE. Sci </a:t>
            </a:r>
            <a:r>
              <a:rPr lang="en-US" altLang="en-US" sz="2200" dirty="0" err="1">
                <a:ea typeface="ＭＳ Ｐゴシック" pitchFamily="34" charset="-128"/>
              </a:rPr>
              <a:t>Transl</a:t>
            </a:r>
            <a:r>
              <a:rPr lang="en-US" altLang="en-US" sz="2200" dirty="0">
                <a:ea typeface="ＭＳ Ｐゴシック" pitchFamily="34" charset="-128"/>
              </a:rPr>
              <a:t> Med. 2012 May 9;4(133):133ra58. </a:t>
            </a:r>
            <a:r>
              <a:rPr lang="en-US" altLang="en-US" sz="2200" dirty="0" err="1">
                <a:ea typeface="ＭＳ Ｐゴシック" pitchFamily="34" charset="-128"/>
              </a:rPr>
              <a:t>doi</a:t>
            </a:r>
            <a:r>
              <a:rPr lang="en-US" altLang="en-US" sz="2200" dirty="0">
                <a:ea typeface="ＭＳ Ｐゴシック" pitchFamily="34" charset="-128"/>
              </a:rPr>
              <a:t>: 10.1126/scitranslmed.3003380. </a:t>
            </a:r>
            <a:r>
              <a:rPr lang="en-US" altLang="en-US" sz="2200" dirty="0" err="1">
                <a:ea typeface="ＭＳ Ｐゴシック" pitchFamily="34" charset="-128"/>
              </a:rPr>
              <a:t>Epub</a:t>
            </a:r>
            <a:r>
              <a:rPr lang="en-US" altLang="en-US" sz="2200" dirty="0">
                <a:ea typeface="ＭＳ Ｐゴシック" pitchFamily="34" charset="-128"/>
              </a:rPr>
              <a:t> 2012 Apr 2. PMID: 22472521 </a:t>
            </a:r>
          </a:p>
          <a:p>
            <a:pPr lvl="1">
              <a:buFont typeface="Wingdings" panose="05000000000000000000" pitchFamily="2" charset="2"/>
              <a:buChar char="§"/>
            </a:pPr>
            <a:r>
              <a:rPr lang="en-US" altLang="en-US" sz="2200" dirty="0">
                <a:ea typeface="ＭＳ Ｐゴシック" pitchFamily="34" charset="-128"/>
              </a:rPr>
              <a:t>Identically Different: </a:t>
            </a:r>
            <a:r>
              <a:rPr lang="en-US" altLang="en-US" sz="2200" dirty="0">
                <a:ea typeface="ＭＳ Ｐゴシック" pitchFamily="34" charset="-128"/>
                <a:hlinkClick r:id="rId3"/>
              </a:rPr>
              <a:t>https://www.youtube.com/watch?v=1W5SeBYERNI</a:t>
            </a:r>
            <a:endParaRPr lang="en-US" altLang="en-US" sz="2200" dirty="0">
              <a:ea typeface="ＭＳ Ｐゴシック" pitchFamily="34" charset="-128"/>
            </a:endParaRPr>
          </a:p>
          <a:p>
            <a:pPr lvl="2">
              <a:buFont typeface="Wingdings" panose="05000000000000000000" pitchFamily="2" charset="2"/>
              <a:buChar char="§"/>
            </a:pPr>
            <a:r>
              <a:rPr lang="en-US" altLang="en-US" sz="2200" dirty="0">
                <a:ea typeface="ＭＳ Ｐゴシック" pitchFamily="34" charset="-128"/>
              </a:rPr>
              <a:t>Note that new twin study designs include disease discordant pairs.</a:t>
            </a:r>
          </a:p>
        </p:txBody>
      </p:sp>
      <p:sp>
        <p:nvSpPr>
          <p:cNvPr id="3" name="Rectangle 1">
            <a:extLst>
              <a:ext uri="{FF2B5EF4-FFF2-40B4-BE49-F238E27FC236}">
                <a16:creationId xmlns:a16="http://schemas.microsoft.com/office/drawing/2014/main" id="{336C74E4-60B5-4765-90D5-4136EF2483C1}"/>
              </a:ext>
            </a:extLst>
          </p:cNvPr>
          <p:cNvSpPr>
            <a:spLocks noChangeArrowheads="1"/>
          </p:cNvSpPr>
          <p:nvPr/>
        </p:nvSpPr>
        <p:spPr bwMode="auto">
          <a:xfrm>
            <a:off x="0" y="-1064059"/>
            <a:ext cx="184666"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A0A6580B-6517-49AC-B0B6-8BC7FC724139}"/>
              </a:ext>
            </a:extLst>
          </p:cNvPr>
          <p:cNvSpPr>
            <a:spLocks noChangeArrowheads="1"/>
          </p:cNvSpPr>
          <p:nvPr/>
        </p:nvSpPr>
        <p:spPr bwMode="auto">
          <a:xfrm>
            <a:off x="0" y="-94567"/>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4402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Where Are We Now?</a:t>
            </a:r>
          </a:p>
        </p:txBody>
      </p:sp>
      <p:sp>
        <p:nvSpPr>
          <p:cNvPr id="3" name="Content Placeholder 2"/>
          <p:cNvSpPr>
            <a:spLocks noGrp="1"/>
          </p:cNvSpPr>
          <p:nvPr>
            <p:ph idx="1"/>
          </p:nvPr>
        </p:nvSpPr>
        <p:spPr>
          <a:xfrm>
            <a:off x="838200" y="1585928"/>
            <a:ext cx="10515600" cy="4351338"/>
          </a:xfrm>
        </p:spPr>
        <p:txBody>
          <a:bodyPr>
            <a:normAutofit/>
          </a:bodyPr>
          <a:lstStyle/>
          <a:p>
            <a:pPr>
              <a:buFont typeface="Wingdings" panose="05000000000000000000" pitchFamily="2" charset="2"/>
              <a:buChar char="§"/>
            </a:pPr>
            <a:r>
              <a:rPr lang="en-US" sz="2400" dirty="0"/>
              <a:t>The current generation of EHRs was built on:</a:t>
            </a:r>
          </a:p>
          <a:p>
            <a:pPr lvl="1">
              <a:buFont typeface="Wingdings" panose="05000000000000000000" pitchFamily="2" charset="2"/>
              <a:buChar char="§"/>
            </a:pPr>
            <a:r>
              <a:rPr lang="en-US" dirty="0"/>
              <a:t>Structured data entry during provider encounters.</a:t>
            </a:r>
          </a:p>
          <a:p>
            <a:pPr lvl="1">
              <a:buFont typeface="Wingdings" panose="05000000000000000000" pitchFamily="2" charset="2"/>
              <a:buChar char="§"/>
            </a:pPr>
            <a:r>
              <a:rPr lang="en-US" dirty="0"/>
              <a:t>Prevalence based quality measures.</a:t>
            </a:r>
          </a:p>
          <a:p>
            <a:pPr lvl="1">
              <a:buFont typeface="Wingdings" panose="05000000000000000000" pitchFamily="2" charset="2"/>
              <a:buChar char="§"/>
            </a:pPr>
            <a:r>
              <a:rPr lang="en-US" dirty="0"/>
              <a:t>Traditional alerts and CDS that are often irrelevant for specific patients and do not necessarily improve provider situational awareness.</a:t>
            </a:r>
          </a:p>
          <a:p>
            <a:pPr>
              <a:buFont typeface="Wingdings" panose="05000000000000000000" pitchFamily="2" charset="2"/>
              <a:buChar char="§"/>
            </a:pPr>
            <a:r>
              <a:rPr lang="en-US" sz="2400" dirty="0"/>
              <a:t>Both interoperability and data quality remain issues. </a:t>
            </a:r>
          </a:p>
          <a:p>
            <a:pPr>
              <a:buFont typeface="Wingdings" panose="05000000000000000000" pitchFamily="2" charset="2"/>
              <a:buChar char="§"/>
            </a:pPr>
            <a:r>
              <a:rPr lang="en-US" sz="2400" dirty="0"/>
              <a:t>Limited ability to coordinate/communicate. </a:t>
            </a:r>
          </a:p>
          <a:p>
            <a:pPr>
              <a:buFont typeface="Wingdings" panose="05000000000000000000" pitchFamily="2" charset="2"/>
              <a:buChar char="§"/>
            </a:pPr>
            <a:r>
              <a:rPr lang="en-US" sz="2400" dirty="0"/>
              <a:t>Similar problems in Europe.</a:t>
            </a:r>
          </a:p>
        </p:txBody>
      </p:sp>
    </p:spTree>
    <p:extLst>
      <p:ext uri="{BB962C8B-B14F-4D97-AF65-F5344CB8AC3E}">
        <p14:creationId xmlns:p14="http://schemas.microsoft.com/office/powerpoint/2010/main" val="497359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Taming the Complexity of Disease-Space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a:t>The problem is to complex for centralized top down solutions.</a:t>
            </a:r>
          </a:p>
          <a:p>
            <a:pPr>
              <a:buFont typeface="Wingdings" panose="05000000000000000000" pitchFamily="2" charset="2"/>
              <a:buChar char="§"/>
            </a:pPr>
            <a:r>
              <a:rPr lang="en-US" sz="2400" dirty="0"/>
              <a:t>Must expand current approaches to include a heavily AI supported crowd sourced knowledge management solution that facilitates care plan development for geographically and temporally dispersed specific patient clusters.</a:t>
            </a:r>
          </a:p>
          <a:p>
            <a:pPr>
              <a:buFont typeface="Wingdings" panose="05000000000000000000" pitchFamily="2" charset="2"/>
              <a:buChar char="§"/>
            </a:pPr>
            <a:r>
              <a:rPr lang="en-US" sz="2400" dirty="0"/>
              <a:t>Systems that are optimized for rare diseases are a useful “North Star” as rare patients are the new normal.</a:t>
            </a:r>
            <a:r>
              <a:rPr lang="en-US" altLang="en-US" sz="2400" dirty="0">
                <a:ea typeface="ＭＳ Ｐゴシック" pitchFamily="34" charset="-128"/>
              </a:rPr>
              <a:t> </a:t>
            </a:r>
          </a:p>
          <a:p>
            <a:pPr>
              <a:buFont typeface="Wingdings" panose="05000000000000000000" pitchFamily="2" charset="2"/>
              <a:buChar char="§"/>
            </a:pPr>
            <a:r>
              <a:rPr lang="en-US" altLang="en-US" sz="2400" dirty="0">
                <a:ea typeface="ＭＳ Ｐゴシック" pitchFamily="34" charset="-128"/>
              </a:rPr>
              <a:t>New studies especially with deep learning and information theory are needed.</a:t>
            </a:r>
            <a:endParaRPr lang="en-US" sz="2400" dirty="0"/>
          </a:p>
          <a:p>
            <a:pPr>
              <a:buFont typeface="Wingdings" panose="05000000000000000000" pitchFamily="2" charset="2"/>
              <a:buChar char="§"/>
            </a:pPr>
            <a:r>
              <a:rPr lang="en-US" sz="2400" dirty="0"/>
              <a:t>Many opportunities for pathology and diagnostic teams.</a:t>
            </a:r>
          </a:p>
          <a:p>
            <a:endParaRPr lang="en-US" sz="2000" dirty="0"/>
          </a:p>
        </p:txBody>
      </p:sp>
    </p:spTree>
    <p:extLst>
      <p:ext uri="{BB962C8B-B14F-4D97-AF65-F5344CB8AC3E}">
        <p14:creationId xmlns:p14="http://schemas.microsoft.com/office/powerpoint/2010/main" val="7846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dirty="0"/>
              <a:t>Disclaimer</a:t>
            </a:r>
          </a:p>
        </p:txBody>
      </p:sp>
      <p:sp>
        <p:nvSpPr>
          <p:cNvPr id="2" name="Content Placeholder 1"/>
          <p:cNvSpPr>
            <a:spLocks noGrp="1"/>
          </p:cNvSpPr>
          <p:nvPr>
            <p:ph idx="1"/>
          </p:nvPr>
        </p:nvSpPr>
        <p:spPr>
          <a:xfrm>
            <a:off x="838200" y="1772871"/>
            <a:ext cx="10515600" cy="4351338"/>
          </a:xfrm>
        </p:spPr>
        <p:txBody>
          <a:bodyPr/>
          <a:lstStyle/>
          <a:p>
            <a:pPr marL="0" indent="0">
              <a:buClr>
                <a:srgbClr val="D16349"/>
              </a:buClr>
              <a:buSzPct val="85000"/>
              <a:buNone/>
              <a:defRPr/>
            </a:pPr>
            <a:endParaRPr lang="en-US" sz="1600" cap="all" spc="250" dirty="0">
              <a:solidFill>
                <a:srgbClr val="646B86"/>
              </a:solidFill>
              <a:latin typeface="Georgia"/>
              <a:ea typeface="ＭＳ Ｐゴシック" pitchFamily="-112" charset="-128"/>
            </a:endParaRPr>
          </a:p>
          <a:p>
            <a:pPr marL="0" indent="0">
              <a:buClr>
                <a:srgbClr val="D16349"/>
              </a:buClr>
              <a:buSzPct val="85000"/>
              <a:buNone/>
              <a:defRPr/>
            </a:pPr>
            <a:r>
              <a:rPr lang="en-US" sz="2400" cap="all" spc="250" dirty="0">
                <a:latin typeface="Calibri" panose="020F0502020204030204" pitchFamily="34" charset="0"/>
                <a:ea typeface="ＭＳ Ｐゴシック" pitchFamily="-112" charset="-128"/>
              </a:rPr>
              <a:t>The findings and conclusions of this report are those of the author and do not necessarily represent the views of the Assistant Secretary for Planning and Evaluation, the Centers for Medicare &amp; Medicaid Services, or the Department of Health and Human Services.</a:t>
            </a:r>
          </a:p>
          <a:p>
            <a:pPr marL="0" indent="0">
              <a:buClr>
                <a:srgbClr val="D16349"/>
              </a:buClr>
              <a:buSzPct val="85000"/>
              <a:buNone/>
              <a:defRPr/>
            </a:pPr>
            <a:endParaRPr lang="en-US" altLang="en-US" sz="2400" cap="all" spc="250" dirty="0">
              <a:latin typeface="Calibri" panose="020F0502020204030204" pitchFamily="34" charset="0"/>
              <a:ea typeface="ＭＳ Ｐゴシック" pitchFamily="-112" charset="-128"/>
            </a:endParaRPr>
          </a:p>
          <a:p>
            <a:pPr marL="0" indent="0">
              <a:buClr>
                <a:srgbClr val="D16349"/>
              </a:buClr>
              <a:buSzPct val="85000"/>
              <a:buNone/>
              <a:defRPr/>
            </a:pPr>
            <a:r>
              <a:rPr lang="en-US" altLang="en-US" sz="2400" cap="all" spc="250" dirty="0">
                <a:latin typeface="Calibri" panose="020F0502020204030204" pitchFamily="34" charset="0"/>
                <a:ea typeface="ＭＳ Ｐゴシック" pitchFamily="-112" charset="-128"/>
              </a:rPr>
              <a:t>Dr. Sorace recently retired from </a:t>
            </a:r>
            <a:r>
              <a:rPr lang="en-US" altLang="en-US" sz="2400" cap="all" spc="250" dirty="0" err="1">
                <a:latin typeface="Calibri" panose="020F0502020204030204" pitchFamily="34" charset="0"/>
                <a:ea typeface="ＭＳ Ｐゴシック" pitchFamily="-112" charset="-128"/>
              </a:rPr>
              <a:t>hhs</a:t>
            </a:r>
            <a:r>
              <a:rPr lang="en-US" altLang="en-US" sz="2400" cap="all" spc="250" dirty="0">
                <a:latin typeface="Calibri" panose="020F0502020204030204" pitchFamily="34" charset="0"/>
                <a:ea typeface="ＭＳ Ｐゴシック" pitchFamily="-112" charset="-128"/>
              </a:rPr>
              <a:t>.</a:t>
            </a:r>
            <a:endParaRPr lang="en-US" altLang="en-US" sz="2400" spc="250" dirty="0">
              <a:latin typeface="Calibri" panose="020F0502020204030204" pitchFamily="34" charset="0"/>
              <a:ea typeface="ＭＳ Ｐゴシック" pitchFamily="-112" charset="-128"/>
            </a:endParaRPr>
          </a:p>
          <a:p>
            <a:pPr marL="0" indent="0">
              <a:lnSpc>
                <a:spcPct val="80000"/>
              </a:lnSpc>
              <a:buClr>
                <a:srgbClr val="D16349"/>
              </a:buClr>
              <a:buSzPct val="85000"/>
              <a:buNone/>
              <a:defRPr/>
            </a:pPr>
            <a:endParaRPr lang="en-US" altLang="en-US" sz="1600" b="1" spc="250" dirty="0">
              <a:solidFill>
                <a:srgbClr val="646B86"/>
              </a:solidFill>
              <a:latin typeface="Georgia"/>
              <a:ea typeface="ＭＳ Ｐゴシック" pitchFamily="-112" charset="-128"/>
            </a:endParaRPr>
          </a:p>
        </p:txBody>
      </p:sp>
    </p:spTree>
    <p:extLst>
      <p:ext uri="{BB962C8B-B14F-4D97-AF65-F5344CB8AC3E}">
        <p14:creationId xmlns:p14="http://schemas.microsoft.com/office/powerpoint/2010/main" val="242679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4382"/>
          </a:xfrm>
        </p:spPr>
        <p:txBody>
          <a:bodyPr/>
          <a:lstStyle/>
          <a:p>
            <a:pPr algn="ctr"/>
            <a:r>
              <a:rPr lang="en-US" dirty="0"/>
              <a:t>Move From HIT to HICT</a:t>
            </a:r>
          </a:p>
        </p:txBody>
      </p:sp>
      <p:sp>
        <p:nvSpPr>
          <p:cNvPr id="3" name="Content Placeholder 2"/>
          <p:cNvSpPr>
            <a:spLocks noGrp="1"/>
          </p:cNvSpPr>
          <p:nvPr>
            <p:ph idx="1"/>
          </p:nvPr>
        </p:nvSpPr>
        <p:spPr>
          <a:xfrm>
            <a:off x="838200" y="1340528"/>
            <a:ext cx="10515600" cy="4836435"/>
          </a:xfrm>
        </p:spPr>
        <p:txBody>
          <a:bodyPr>
            <a:normAutofit/>
          </a:bodyPr>
          <a:lstStyle/>
          <a:p>
            <a:pPr>
              <a:buFont typeface="Wingdings" panose="05000000000000000000" pitchFamily="2" charset="2"/>
              <a:buChar char="§"/>
            </a:pPr>
            <a:r>
              <a:rPr lang="en-US" sz="2400" dirty="0"/>
              <a:t>Using HICT diagnostic teams will support two vital communication loops.</a:t>
            </a:r>
            <a:endParaRPr lang="en-US" dirty="0"/>
          </a:p>
          <a:p>
            <a:pPr>
              <a:buFont typeface="Wingdings" panose="05000000000000000000" pitchFamily="2" charset="2"/>
              <a:buChar char="§"/>
            </a:pPr>
            <a:r>
              <a:rPr lang="en-US" sz="2400" dirty="0"/>
              <a:t>1</a:t>
            </a:r>
            <a:r>
              <a:rPr lang="en-US" sz="2400" baseline="30000" dirty="0"/>
              <a:t>st</a:t>
            </a:r>
            <a:r>
              <a:rPr lang="en-US" sz="2400" dirty="0"/>
              <a:t>  the “Inner Loop” provides care for specific patients within the organization.</a:t>
            </a:r>
          </a:p>
          <a:p>
            <a:pPr lvl="1">
              <a:buFont typeface="Wingdings" panose="05000000000000000000" pitchFamily="2" charset="2"/>
              <a:buChar char="§"/>
            </a:pPr>
            <a:r>
              <a:rPr lang="en-US" dirty="0"/>
              <a:t>Still the subject of </a:t>
            </a:r>
            <a:r>
              <a:rPr lang="en-US" dirty="0">
                <a:hlinkClick r:id="rId2"/>
              </a:rPr>
              <a:t>active research</a:t>
            </a:r>
            <a:r>
              <a:rPr lang="en-US" dirty="0"/>
              <a:t>. </a:t>
            </a:r>
          </a:p>
          <a:p>
            <a:pPr>
              <a:buFont typeface="Wingdings" panose="05000000000000000000" pitchFamily="2" charset="2"/>
              <a:buChar char="§"/>
            </a:pPr>
            <a:r>
              <a:rPr lang="en-US" sz="2400" dirty="0"/>
              <a:t>2</a:t>
            </a:r>
            <a:r>
              <a:rPr lang="en-US" sz="2400" baseline="30000" dirty="0"/>
              <a:t>nd</a:t>
            </a:r>
            <a:r>
              <a:rPr lang="en-US" sz="2400" dirty="0"/>
              <a:t> the “Outer Loop” consist of </a:t>
            </a:r>
            <a:r>
              <a:rPr lang="en-US" sz="2400" b="1" dirty="0"/>
              <a:t>selected communications </a:t>
            </a:r>
            <a:r>
              <a:rPr lang="en-US" sz="2400" dirty="0"/>
              <a:t>at the national level to support the care of specific patient clusters.</a:t>
            </a:r>
          </a:p>
          <a:p>
            <a:pPr lvl="1">
              <a:buFont typeface="Wingdings" panose="05000000000000000000" pitchFamily="2" charset="2"/>
              <a:buChar char="§"/>
            </a:pPr>
            <a:r>
              <a:rPr lang="en-US" dirty="0"/>
              <a:t>Search nationally for similar patients to identify clusters. These search functions may be built off of current efforts to support federated models of clinical research such as </a:t>
            </a:r>
            <a:r>
              <a:rPr lang="en-US" dirty="0">
                <a:hlinkClick r:id="rId3"/>
              </a:rPr>
              <a:t>PCORI</a:t>
            </a:r>
            <a:r>
              <a:rPr lang="en-US" dirty="0"/>
              <a:t> and </a:t>
            </a:r>
            <a:r>
              <a:rPr lang="en-US" dirty="0">
                <a:hlinkClick r:id="rId4"/>
              </a:rPr>
              <a:t>OHDSI</a:t>
            </a:r>
            <a:r>
              <a:rPr lang="en-US" dirty="0"/>
              <a:t> (note that the distinction between research and direct patient care will blur). </a:t>
            </a:r>
          </a:p>
          <a:p>
            <a:pPr lvl="1">
              <a:buFont typeface="Wingdings" panose="05000000000000000000" pitchFamily="2" charset="2"/>
              <a:buChar char="§"/>
            </a:pPr>
            <a:r>
              <a:rPr lang="en-US" dirty="0"/>
              <a:t>Share knowledge about specific patient clusters between providers nationally using systems that may incorporate distributed clinical crowd sourcing functions such as those being used in </a:t>
            </a:r>
            <a:r>
              <a:rPr lang="en-US" dirty="0">
                <a:hlinkClick r:id="rId5"/>
              </a:rPr>
              <a:t>Project ECHO</a:t>
            </a:r>
            <a:r>
              <a:rPr lang="en-US" dirty="0"/>
              <a:t>.</a:t>
            </a:r>
          </a:p>
          <a:p>
            <a:pPr lvl="2">
              <a:buFont typeface="Wingdings" panose="05000000000000000000" pitchFamily="2" charset="2"/>
              <a:buChar char="§"/>
            </a:pPr>
            <a:endParaRPr lang="en-US" sz="2400" dirty="0"/>
          </a:p>
        </p:txBody>
      </p:sp>
    </p:spTree>
    <p:extLst>
      <p:ext uri="{BB962C8B-B14F-4D97-AF65-F5344CB8AC3E}">
        <p14:creationId xmlns:p14="http://schemas.microsoft.com/office/powerpoint/2010/main" val="959990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algn="ctr" eaLnBrk="1" hangingPunct="1"/>
            <a:r>
              <a:rPr lang="en-US" altLang="en-US" dirty="0">
                <a:solidFill>
                  <a:schemeClr val="tx1"/>
                </a:solidFill>
                <a:ea typeface="ＭＳ Ｐゴシック" pitchFamily="34" charset="-128"/>
              </a:rPr>
              <a:t>Limitations</a:t>
            </a:r>
          </a:p>
        </p:txBody>
      </p:sp>
      <p:sp>
        <p:nvSpPr>
          <p:cNvPr id="43011" name="Content Placeholder 2"/>
          <p:cNvSpPr>
            <a:spLocks noGrp="1"/>
          </p:cNvSpPr>
          <p:nvPr>
            <p:ph idx="1"/>
          </p:nvPr>
        </p:nvSpPr>
        <p:spPr>
          <a:xfrm>
            <a:off x="1828800" y="1926454"/>
            <a:ext cx="8504238" cy="3940946"/>
          </a:xfrm>
        </p:spPr>
        <p:txBody>
          <a:bodyPr>
            <a:normAutofit/>
          </a:bodyPr>
          <a:lstStyle/>
          <a:p>
            <a:pPr eaLnBrk="1" hangingPunct="1">
              <a:buFont typeface="Wingdings" panose="05000000000000000000" pitchFamily="2" charset="2"/>
              <a:buChar char="§"/>
            </a:pPr>
            <a:r>
              <a:rPr lang="en-US" altLang="en-US" sz="2400" dirty="0">
                <a:ea typeface="ＭＳ Ｐゴシック" pitchFamily="34" charset="-128"/>
              </a:rPr>
              <a:t>May not apply to the non-Medicare population</a:t>
            </a:r>
          </a:p>
          <a:p>
            <a:pPr eaLnBrk="1" hangingPunct="1">
              <a:buFont typeface="Wingdings" panose="05000000000000000000" pitchFamily="2" charset="2"/>
              <a:buChar char="§"/>
            </a:pPr>
            <a:r>
              <a:rPr lang="en-US" altLang="en-US" sz="2400" dirty="0">
                <a:ea typeface="ＭＳ Ｐゴシック" pitchFamily="34" charset="-128"/>
              </a:rPr>
              <a:t>Use of HCCs as a disease aggregator.</a:t>
            </a:r>
          </a:p>
          <a:p>
            <a:pPr eaLnBrk="1" hangingPunct="1">
              <a:buFont typeface="Wingdings" panose="05000000000000000000" pitchFamily="2" charset="2"/>
              <a:buChar char="§"/>
            </a:pPr>
            <a:r>
              <a:rPr lang="en-US" altLang="en-US" sz="2400" dirty="0">
                <a:ea typeface="ＭＳ Ｐゴシック" pitchFamily="34" charset="-128"/>
              </a:rPr>
              <a:t>For the Twin Study there was:</a:t>
            </a:r>
          </a:p>
          <a:p>
            <a:pPr lvl="1" eaLnBrk="1" hangingPunct="1">
              <a:buFont typeface="Wingdings" panose="05000000000000000000" pitchFamily="2" charset="2"/>
              <a:buChar char="§"/>
            </a:pPr>
            <a:r>
              <a:rPr lang="en-US" altLang="en-US" dirty="0">
                <a:ea typeface="ＭＳ Ｐゴシック" pitchFamily="34" charset="-128"/>
              </a:rPr>
              <a:t>Limited sex, race and geographic diversity.</a:t>
            </a:r>
          </a:p>
          <a:p>
            <a:pPr lvl="1" eaLnBrk="1" hangingPunct="1">
              <a:buFont typeface="Wingdings" panose="05000000000000000000" pitchFamily="2" charset="2"/>
              <a:buChar char="§"/>
            </a:pPr>
            <a:r>
              <a:rPr lang="en-US" altLang="en-US" dirty="0">
                <a:ea typeface="ＭＳ Ｐゴシック" pitchFamily="34" charset="-128"/>
              </a:rPr>
              <a:t>Limited number of twins.</a:t>
            </a:r>
          </a:p>
          <a:p>
            <a:pPr lvl="1" eaLnBrk="1" hangingPunct="1">
              <a:buFont typeface="Wingdings" panose="05000000000000000000" pitchFamily="2" charset="2"/>
              <a:buChar char="§"/>
            </a:pPr>
            <a:r>
              <a:rPr lang="en-US" altLang="en-US" dirty="0">
                <a:ea typeface="ＭＳ Ｐゴシック" pitchFamily="34" charset="-128"/>
              </a:rPr>
              <a:t>Both twins survived until 65.</a:t>
            </a:r>
          </a:p>
          <a:p>
            <a:pPr eaLnBrk="1" hangingPunct="1">
              <a:buFont typeface="Wingdings" panose="05000000000000000000" pitchFamily="2" charset="2"/>
              <a:buChar char="§"/>
            </a:pPr>
            <a:r>
              <a:rPr lang="en-US" altLang="en-US" sz="2400" dirty="0">
                <a:ea typeface="ＭＳ Ｐゴシック" pitchFamily="34" charset="-128"/>
              </a:rPr>
              <a:t>For the Disease Combination Study:</a:t>
            </a:r>
          </a:p>
          <a:p>
            <a:pPr lvl="1" eaLnBrk="1" hangingPunct="1">
              <a:buFont typeface="Wingdings" panose="05000000000000000000" pitchFamily="2" charset="2"/>
              <a:buChar char="§"/>
            </a:pPr>
            <a:r>
              <a:rPr lang="en-US" altLang="en-US" dirty="0">
                <a:ea typeface="ＭＳ Ｐゴシック" pitchFamily="34" charset="-128"/>
              </a:rPr>
              <a:t>Only 1-Year Timeframe was used used.</a:t>
            </a:r>
          </a:p>
          <a:p>
            <a:pPr lvl="1" eaLnBrk="1" hangingPunct="1">
              <a:buFont typeface="Wingdings" panose="05000000000000000000" pitchFamily="2" charset="2"/>
              <a:buChar char="§"/>
            </a:pPr>
            <a:r>
              <a:rPr lang="en-US" altLang="en-US" dirty="0">
                <a:ea typeface="ＭＳ Ｐゴシック" pitchFamily="34" charset="-128"/>
              </a:rPr>
              <a:t>The order of diseases was not considered.</a:t>
            </a:r>
          </a:p>
        </p:txBody>
      </p:sp>
    </p:spTree>
    <p:extLst>
      <p:ext uri="{BB962C8B-B14F-4D97-AF65-F5344CB8AC3E}">
        <p14:creationId xmlns:p14="http://schemas.microsoft.com/office/powerpoint/2010/main" val="2597085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ctrTitle"/>
          </p:nvPr>
        </p:nvSpPr>
        <p:spPr>
          <a:xfrm>
            <a:off x="2209800" y="381000"/>
            <a:ext cx="7772400" cy="1219200"/>
          </a:xfrm>
        </p:spPr>
        <p:txBody>
          <a:bodyPr/>
          <a:lstStyle/>
          <a:p>
            <a:pPr eaLnBrk="1" hangingPunct="1"/>
            <a:r>
              <a:rPr lang="en-US" altLang="en-US" dirty="0">
                <a:ea typeface="ＭＳ Ｐゴシック" pitchFamily="34" charset="-128"/>
              </a:rPr>
              <a:t>Thank You!</a:t>
            </a:r>
          </a:p>
        </p:txBody>
      </p:sp>
      <p:sp>
        <p:nvSpPr>
          <p:cNvPr id="9219" name="Rectangle 3"/>
          <p:cNvSpPr>
            <a:spLocks noGrp="1" noChangeArrowheads="1"/>
          </p:cNvSpPr>
          <p:nvPr>
            <p:ph type="subTitle" idx="1"/>
          </p:nvPr>
        </p:nvSpPr>
        <p:spPr>
          <a:xfrm>
            <a:off x="2895600" y="2819400"/>
            <a:ext cx="6400800" cy="2895600"/>
          </a:xfrm>
        </p:spPr>
        <p:txBody>
          <a:bodyPr>
            <a:normAutofit/>
          </a:bodyPr>
          <a:lstStyle/>
          <a:p>
            <a:pPr algn="l">
              <a:buClr>
                <a:srgbClr val="D16349"/>
              </a:buClr>
              <a:defRPr/>
            </a:pPr>
            <a:r>
              <a:rPr lang="en-US" dirty="0">
                <a:solidFill>
                  <a:srgbClr val="646B86"/>
                </a:solidFill>
              </a:rPr>
              <a:t>James Sorace MD, MS</a:t>
            </a:r>
          </a:p>
          <a:p>
            <a:pPr algn="l">
              <a:buClr>
                <a:srgbClr val="D16349"/>
              </a:buClr>
              <a:defRPr/>
            </a:pPr>
            <a:r>
              <a:rPr lang="en-US" dirty="0">
                <a:solidFill>
                  <a:srgbClr val="646B86"/>
                </a:solidFill>
              </a:rPr>
              <a:t>jamessorace1@gmail.com</a:t>
            </a:r>
          </a:p>
          <a:p>
            <a:pPr algn="l">
              <a:buClr>
                <a:srgbClr val="D16349"/>
              </a:buClr>
              <a:defRPr/>
            </a:pPr>
            <a:r>
              <a:rPr lang="en-US" dirty="0">
                <a:solidFill>
                  <a:srgbClr val="646B86"/>
                </a:solidFill>
              </a:rPr>
              <a:t>410-802-7340</a:t>
            </a:r>
          </a:p>
          <a:p>
            <a:pPr eaLnBrk="1" hangingPunct="1">
              <a:lnSpc>
                <a:spcPct val="60000"/>
              </a:lnSpc>
              <a:buFont typeface="Wingdings 2" charset="2"/>
              <a:buNone/>
              <a:defRPr/>
            </a:pPr>
            <a:endParaRPr lang="en-US" sz="300" dirty="0"/>
          </a:p>
        </p:txBody>
      </p:sp>
    </p:spTree>
    <p:extLst>
      <p:ext uri="{BB962C8B-B14F-4D97-AF65-F5344CB8AC3E}">
        <p14:creationId xmlns:p14="http://schemas.microsoft.com/office/powerpoint/2010/main" val="3912572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defRPr/>
            </a:pPr>
            <a:r>
              <a:rPr lang="en-US" dirty="0">
                <a:ea typeface="+mj-ea"/>
              </a:rPr>
              <a:t>Project 1: Publication</a:t>
            </a:r>
          </a:p>
        </p:txBody>
      </p:sp>
      <p:sp>
        <p:nvSpPr>
          <p:cNvPr id="44035" name="Rectangle 3"/>
          <p:cNvSpPr>
            <a:spLocks noGrp="1" noChangeArrowheads="1"/>
          </p:cNvSpPr>
          <p:nvPr>
            <p:ph idx="1"/>
          </p:nvPr>
        </p:nvSpPr>
        <p:spPr>
          <a:xfrm>
            <a:off x="1825625" y="1527175"/>
            <a:ext cx="8504238" cy="4572000"/>
          </a:xfrm>
        </p:spPr>
        <p:txBody>
          <a:bodyPr>
            <a:normAutofit/>
          </a:bodyPr>
          <a:lstStyle/>
          <a:p>
            <a:pPr eaLnBrk="1" hangingPunct="1"/>
            <a:r>
              <a:rPr lang="en-US" altLang="en-US" sz="2400" dirty="0">
                <a:solidFill>
                  <a:srgbClr val="646B86"/>
                </a:solidFill>
                <a:ea typeface="ＭＳ Ｐゴシック" pitchFamily="34" charset="-128"/>
                <a:hlinkClick r:id="rId2"/>
              </a:rPr>
              <a:t>A Comparison of Disease Burden Between Twins and Control Pairs in Medicare: Quantification of Heredity's Role in Human Health.</a:t>
            </a:r>
            <a:br>
              <a:rPr lang="en-US" altLang="en-US" sz="2400" dirty="0">
                <a:solidFill>
                  <a:srgbClr val="646B86"/>
                </a:solidFill>
                <a:ea typeface="ＭＳ Ｐゴシック" pitchFamily="34" charset="-128"/>
              </a:rPr>
            </a:br>
            <a:r>
              <a:rPr lang="en-US" altLang="en-US" sz="2400" dirty="0">
                <a:ea typeface="ＭＳ Ｐゴシック" pitchFamily="34" charset="-128"/>
              </a:rPr>
              <a:t>Sorace J, Rogers M, Millman M, Rogers D, Price K, Queen S, Worrall C, Kelman J. </a:t>
            </a:r>
            <a:r>
              <a:rPr lang="en-US" altLang="en-US" sz="2400" i="1" dirty="0">
                <a:ea typeface="ＭＳ Ｐゴシック" pitchFamily="34" charset="-128"/>
              </a:rPr>
              <a:t>Population Health Management</a:t>
            </a:r>
            <a:r>
              <a:rPr lang="en-US" altLang="en-US" sz="2400" dirty="0">
                <a:ea typeface="ＭＳ Ｐゴシック" pitchFamily="34" charset="-128"/>
              </a:rPr>
              <a:t>. 2015 Feb 6. [Epub ahead of print]</a:t>
            </a:r>
            <a:br>
              <a:rPr lang="en-US" altLang="en-US" sz="2400" dirty="0">
                <a:ea typeface="ＭＳ Ｐゴシック" pitchFamily="34" charset="-128"/>
              </a:rPr>
            </a:br>
            <a:r>
              <a:rPr lang="en-US" altLang="en-US" sz="2400" dirty="0">
                <a:ea typeface="ＭＳ Ｐゴシック" pitchFamily="34" charset="-128"/>
              </a:rPr>
              <a:t>PMID: 25658666</a:t>
            </a:r>
          </a:p>
        </p:txBody>
      </p:sp>
    </p:spTree>
    <p:extLst>
      <p:ext uri="{BB962C8B-B14F-4D97-AF65-F5344CB8AC3E}">
        <p14:creationId xmlns:p14="http://schemas.microsoft.com/office/powerpoint/2010/main" val="3173545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a:t>Project 2: Publications</a:t>
            </a:r>
          </a:p>
        </p:txBody>
      </p:sp>
      <p:sp>
        <p:nvSpPr>
          <p:cNvPr id="45059" name="Content Placeholder 2"/>
          <p:cNvSpPr>
            <a:spLocks noGrp="1"/>
          </p:cNvSpPr>
          <p:nvPr>
            <p:ph idx="1"/>
          </p:nvPr>
        </p:nvSpPr>
        <p:spPr>
          <a:xfrm>
            <a:off x="1825625" y="1527175"/>
            <a:ext cx="8504238" cy="4572000"/>
          </a:xfrm>
        </p:spPr>
        <p:txBody>
          <a:bodyPr/>
          <a:lstStyle/>
          <a:p>
            <a:pPr marL="273050" lvl="1">
              <a:buClr>
                <a:schemeClr val="accent1"/>
              </a:buClr>
              <a:buSzPct val="85000"/>
              <a:buFont typeface="Wingdings 2" pitchFamily="18" charset="2"/>
              <a:buChar char=""/>
            </a:pPr>
            <a:r>
              <a:rPr lang="en-US" altLang="en-US" dirty="0">
                <a:ea typeface="ＭＳ Ｐゴシック" pitchFamily="34" charset="-128"/>
                <a:hlinkClick r:id="rId2" action="ppaction://hlinkfile"/>
              </a:rPr>
              <a:t>The complexity of disease combinations in the Medicare population.</a:t>
            </a:r>
            <a:r>
              <a:rPr lang="en-US" altLang="en-US" dirty="0">
                <a:ea typeface="ＭＳ Ｐゴシック" pitchFamily="34" charset="-128"/>
              </a:rPr>
              <a:t> Sorace J, Wong HH, Worrall C, Kelman J, Saneinejad S, MaCurdy T. </a:t>
            </a:r>
            <a:r>
              <a:rPr lang="en-US" altLang="en-US" i="1" dirty="0">
                <a:ea typeface="ＭＳ Ｐゴシック" pitchFamily="34" charset="-128"/>
              </a:rPr>
              <a:t>Population Health Management</a:t>
            </a:r>
            <a:r>
              <a:rPr lang="en-US" altLang="en-US" dirty="0">
                <a:ea typeface="ＭＳ Ｐゴシック" pitchFamily="34" charset="-128"/>
              </a:rPr>
              <a:t>. 2011 Aug;14(4):161-6.</a:t>
            </a:r>
          </a:p>
          <a:p>
            <a:pPr marL="273050" lvl="1">
              <a:buClr>
                <a:schemeClr val="accent1"/>
              </a:buClr>
              <a:buSzPct val="85000"/>
              <a:buFont typeface="Wingdings 2" pitchFamily="18" charset="2"/>
              <a:buChar char=""/>
            </a:pPr>
            <a:r>
              <a:rPr lang="en-US" altLang="en-US" dirty="0">
                <a:ea typeface="ＭＳ Ｐゴシック" pitchFamily="34" charset="-128"/>
                <a:hlinkClick r:id="rId3"/>
              </a:rPr>
              <a:t>Temporal variation in patterns of comorbidities in the Medicare population.</a:t>
            </a:r>
            <a:r>
              <a:rPr lang="en-US" altLang="en-US" dirty="0">
                <a:ea typeface="ＭＳ Ｐゴシック" pitchFamily="34" charset="-128"/>
              </a:rPr>
              <a:t> Sorace J, Millman M, Bounds M, Collier M, Wong HH, Worrall C, Kelman J, MaCurdy T. </a:t>
            </a:r>
            <a:r>
              <a:rPr lang="en-US" altLang="en-US" i="1" dirty="0">
                <a:ea typeface="ＭＳ Ｐゴシック" pitchFamily="34" charset="-128"/>
              </a:rPr>
              <a:t>Population Health Management</a:t>
            </a:r>
            <a:r>
              <a:rPr lang="en-US" altLang="en-US" dirty="0">
                <a:ea typeface="ＭＳ Ｐゴシック" pitchFamily="34" charset="-128"/>
              </a:rPr>
              <a:t>. 2013 Apr;16(2):120-4. doi: 10.1089/pop.2012.0045. Epub 2012 Oct 31. PMID: 23113637</a:t>
            </a:r>
          </a:p>
          <a:p>
            <a:pPr marL="273050" lvl="1">
              <a:buClr>
                <a:schemeClr val="accent1"/>
              </a:buClr>
              <a:buSzPct val="85000"/>
              <a:buFont typeface="Wingdings 2" pitchFamily="18" charset="2"/>
              <a:buChar char=""/>
            </a:pPr>
            <a:endParaRPr lang="en-US" altLang="en-US" sz="2000" dirty="0">
              <a:ea typeface="ＭＳ Ｐゴシック" pitchFamily="34" charset="-128"/>
            </a:endParaRPr>
          </a:p>
          <a:p>
            <a:pPr marL="273050" lvl="1">
              <a:buClr>
                <a:schemeClr val="accent1"/>
              </a:buClr>
              <a:buSzPct val="85000"/>
              <a:buFont typeface="Wingdings 2" pitchFamily="18" charset="2"/>
              <a:buChar char=""/>
            </a:pPr>
            <a:endParaRPr lang="en-US" altLang="en-US" sz="2000" dirty="0">
              <a:ea typeface="ＭＳ Ｐゴシック" pitchFamily="34" charset="-128"/>
            </a:endParaRPr>
          </a:p>
          <a:p>
            <a:endParaRPr lang="en-US" altLang="en-US" dirty="0">
              <a:ea typeface="ＭＳ Ｐゴシック" pitchFamily="34" charset="-128"/>
            </a:endParaRPr>
          </a:p>
        </p:txBody>
      </p:sp>
    </p:spTree>
    <p:extLst>
      <p:ext uri="{BB962C8B-B14F-4D97-AF65-F5344CB8AC3E}">
        <p14:creationId xmlns:p14="http://schemas.microsoft.com/office/powerpoint/2010/main" val="3241083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981200" y="76200"/>
            <a:ext cx="8229600" cy="1143000"/>
          </a:xfrm>
        </p:spPr>
        <p:txBody>
          <a:bodyPr>
            <a:normAutofit fontScale="90000"/>
          </a:bodyPr>
          <a:lstStyle/>
          <a:p>
            <a:pPr algn="ctr"/>
            <a:r>
              <a:rPr lang="en-US" altLang="en-US" dirty="0"/>
              <a:t>What is Disease-Space and Why Should You Care?</a:t>
            </a:r>
          </a:p>
        </p:txBody>
      </p:sp>
      <p:sp>
        <p:nvSpPr>
          <p:cNvPr id="2" name="Content Placeholder 1"/>
          <p:cNvSpPr>
            <a:spLocks noGrp="1"/>
          </p:cNvSpPr>
          <p:nvPr>
            <p:ph idx="1"/>
          </p:nvPr>
        </p:nvSpPr>
        <p:spPr>
          <a:xfrm>
            <a:off x="838200" y="1384917"/>
            <a:ext cx="10515600" cy="4792046"/>
          </a:xfrm>
        </p:spPr>
        <p:txBody>
          <a:bodyPr>
            <a:normAutofit/>
          </a:bodyPr>
          <a:lstStyle/>
          <a:p>
            <a:pPr>
              <a:buFont typeface="Wingdings" panose="05000000000000000000" pitchFamily="2" charset="2"/>
              <a:buChar char="§"/>
            </a:pPr>
            <a:r>
              <a:rPr lang="en-US" altLang="en-US" sz="2400" dirty="0">
                <a:ea typeface="ＭＳ Ｐゴシック" pitchFamily="34" charset="-128"/>
              </a:rPr>
              <a:t>Disease-Space (DS) is the frequency distribution of individual combinations of co-morbidities at the population level (i.e. how many unique problem list are there and how many patients share each list?). </a:t>
            </a:r>
          </a:p>
          <a:p>
            <a:pPr>
              <a:buFont typeface="Wingdings" panose="05000000000000000000" pitchFamily="2" charset="2"/>
              <a:buChar char="§"/>
            </a:pPr>
            <a:r>
              <a:rPr lang="en-US" altLang="en-US" sz="2400" dirty="0">
                <a:ea typeface="ＭＳ Ｐゴシック" pitchFamily="34" charset="-128"/>
              </a:rPr>
              <a:t>If DS is limited to a small number of combinations of comorbidities and can be predicted (e.g. from heredity) then the following goals of predictive analytics are easy (if not they are difficult):</a:t>
            </a:r>
          </a:p>
          <a:p>
            <a:pPr lvl="1" eaLnBrk="1" hangingPunct="1">
              <a:buFont typeface="Wingdings" panose="05000000000000000000" pitchFamily="2" charset="2"/>
              <a:buChar char="§"/>
            </a:pPr>
            <a:r>
              <a:rPr lang="en-US" altLang="en-US" dirty="0">
                <a:ea typeface="ＭＳ Ｐゴシック" pitchFamily="34" charset="-128"/>
              </a:rPr>
              <a:t>Generalizing the results of clinical trials </a:t>
            </a:r>
          </a:p>
          <a:p>
            <a:pPr lvl="1" eaLnBrk="1" hangingPunct="1">
              <a:buFont typeface="Wingdings" panose="05000000000000000000" pitchFamily="2" charset="2"/>
              <a:buChar char="§"/>
            </a:pPr>
            <a:r>
              <a:rPr lang="en-US" altLang="en-US" dirty="0">
                <a:ea typeface="ＭＳ Ｐゴシック" pitchFamily="34" charset="-128"/>
              </a:rPr>
              <a:t>Development of clinical decision support algorithms</a:t>
            </a:r>
          </a:p>
          <a:p>
            <a:pPr lvl="1" eaLnBrk="1" hangingPunct="1">
              <a:buFont typeface="Wingdings" panose="05000000000000000000" pitchFamily="2" charset="2"/>
              <a:buChar char="§"/>
            </a:pPr>
            <a:r>
              <a:rPr lang="en-US" altLang="en-US" dirty="0">
                <a:ea typeface="ＭＳ Ｐゴシック" pitchFamily="34" charset="-128"/>
              </a:rPr>
              <a:t>Measurement of quality of care</a:t>
            </a:r>
          </a:p>
          <a:p>
            <a:pPr marL="0" indent="0" eaLnBrk="1" hangingPunct="1">
              <a:buNone/>
            </a:pPr>
            <a:endParaRPr lang="en-US" altLang="en-US" dirty="0">
              <a:ea typeface="ＭＳ Ｐゴシック" pitchFamily="34" charset="-128"/>
            </a:endParaRPr>
          </a:p>
          <a:p>
            <a:pPr lvl="1"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228653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981200" y="76200"/>
            <a:ext cx="8229600" cy="1143000"/>
          </a:xfrm>
        </p:spPr>
        <p:txBody>
          <a:bodyPr/>
          <a:lstStyle/>
          <a:p>
            <a:pPr algn="ctr"/>
            <a:r>
              <a:rPr lang="en-US" altLang="en-US" dirty="0">
                <a:solidFill>
                  <a:schemeClr val="tx1"/>
                </a:solidFill>
              </a:rPr>
              <a:t>Presentation</a:t>
            </a:r>
            <a:r>
              <a:rPr lang="en-US" altLang="en-US" sz="3200" dirty="0">
                <a:solidFill>
                  <a:schemeClr val="tx1"/>
                </a:solidFill>
              </a:rPr>
              <a:t> </a:t>
            </a:r>
            <a:r>
              <a:rPr lang="en-US" altLang="en-US" dirty="0">
                <a:solidFill>
                  <a:schemeClr val="tx1"/>
                </a:solidFill>
              </a:rPr>
              <a:t>Overview</a:t>
            </a:r>
            <a:endParaRPr lang="en-US" altLang="en-US" dirty="0"/>
          </a:p>
        </p:txBody>
      </p:sp>
      <p:sp>
        <p:nvSpPr>
          <p:cNvPr id="2" name="Content Placeholder 1"/>
          <p:cNvSpPr>
            <a:spLocks noGrp="1"/>
          </p:cNvSpPr>
          <p:nvPr>
            <p:ph idx="1"/>
          </p:nvPr>
        </p:nvSpPr>
        <p:spPr>
          <a:xfrm>
            <a:off x="935855" y="1219200"/>
            <a:ext cx="10515600" cy="5082050"/>
          </a:xfrm>
        </p:spPr>
        <p:txBody>
          <a:bodyPr>
            <a:normAutofit/>
          </a:bodyPr>
          <a:lstStyle/>
          <a:p>
            <a:pPr>
              <a:buFont typeface="Wingdings" panose="05000000000000000000" pitchFamily="2" charset="2"/>
              <a:buChar char="§"/>
              <a:defRPr/>
            </a:pPr>
            <a:r>
              <a:rPr lang="en-US" altLang="en-US" sz="2400" b="1" dirty="0">
                <a:ea typeface="ＭＳ Ｐゴシック" pitchFamily="34" charset="-128"/>
              </a:rPr>
              <a:t>Comorbidity: </a:t>
            </a:r>
            <a:r>
              <a:rPr lang="en-US" altLang="en-US" sz="2400" dirty="0">
                <a:latin typeface="Calibri" panose="020F0502020204030204" pitchFamily="34" charset="0"/>
                <a:ea typeface="ＭＳ Ｐゴシック" pitchFamily="34" charset="-128"/>
              </a:rPr>
              <a:t>Project 1,  “The Combinatorial Complexity of Diseases in Medicare.” </a:t>
            </a:r>
          </a:p>
          <a:p>
            <a:pPr>
              <a:buFont typeface="Wingdings" panose="05000000000000000000" pitchFamily="2" charset="2"/>
              <a:buChar char="§"/>
              <a:defRPr/>
            </a:pPr>
            <a:r>
              <a:rPr lang="en-US" altLang="en-US" sz="2400" b="1" dirty="0">
                <a:ea typeface="ＭＳ Ｐゴシック" pitchFamily="34" charset="-128"/>
              </a:rPr>
              <a:t>Heredity: </a:t>
            </a:r>
            <a:r>
              <a:rPr lang="en-US" altLang="en-US" sz="2400" dirty="0">
                <a:ea typeface="ＭＳ Ｐゴシック" pitchFamily="34" charset="-128"/>
              </a:rPr>
              <a:t>Project 2, “The ASPE/CMS Twin Study.”</a:t>
            </a:r>
          </a:p>
          <a:p>
            <a:pPr>
              <a:buFont typeface="Wingdings" panose="05000000000000000000" pitchFamily="2" charset="2"/>
              <a:buChar char="§"/>
              <a:defRPr/>
            </a:pPr>
            <a:r>
              <a:rPr lang="en-US" altLang="en-US" sz="2400" dirty="0">
                <a:ea typeface="ＭＳ Ｐゴシック" pitchFamily="34" charset="-128"/>
              </a:rPr>
              <a:t>These projects focus on the theme of DS from different perspectives. </a:t>
            </a:r>
          </a:p>
          <a:p>
            <a:pPr lvl="1">
              <a:buFont typeface="Wingdings" panose="05000000000000000000" pitchFamily="2" charset="2"/>
              <a:buChar char="§"/>
              <a:defRPr/>
            </a:pPr>
            <a:r>
              <a:rPr lang="en-US" altLang="en-US" dirty="0">
                <a:ea typeface="ＭＳ Ｐゴシック" pitchFamily="34" charset="-128"/>
              </a:rPr>
              <a:t>Studies of diseases combinations (DCs) quantify the shape and other properties of the DS distribution. </a:t>
            </a:r>
          </a:p>
          <a:p>
            <a:pPr lvl="1">
              <a:buFont typeface="Wingdings" panose="05000000000000000000" pitchFamily="2" charset="2"/>
              <a:buChar char="§"/>
              <a:defRPr/>
            </a:pPr>
            <a:r>
              <a:rPr lang="en-US" altLang="en-US" dirty="0">
                <a:ea typeface="ＭＳ Ｐゴシック" pitchFamily="34" charset="-128"/>
              </a:rPr>
              <a:t>Twin studies provide measures of DS similarity between specific pairs of individuals with MZ twins having maximum similarity and informs models of prediction (i.e. how similar can 2 people be?).</a:t>
            </a:r>
          </a:p>
          <a:p>
            <a:pPr lvl="2">
              <a:buFont typeface="Wingdings" panose="05000000000000000000" pitchFamily="2" charset="2"/>
              <a:buChar char="§"/>
              <a:defRPr/>
            </a:pPr>
            <a:r>
              <a:rPr lang="en-US" altLang="en-US" sz="2400" dirty="0">
                <a:ea typeface="ＭＳ Ｐゴシック" pitchFamily="34" charset="-128"/>
              </a:rPr>
              <a:t>Developed a novel twin study design based on demographically matched control pairs (MCP).</a:t>
            </a:r>
          </a:p>
          <a:p>
            <a:pPr lvl="2">
              <a:buFont typeface="Wingdings" panose="05000000000000000000" pitchFamily="2" charset="2"/>
              <a:buChar char="§"/>
              <a:defRPr/>
            </a:pPr>
            <a:endParaRPr lang="en-US" altLang="en-US" dirty="0">
              <a:ea typeface="ＭＳ Ｐゴシック" pitchFamily="34" charset="-128"/>
            </a:endParaRPr>
          </a:p>
          <a:p>
            <a:pPr marL="457200" lvl="1" indent="0">
              <a:buNone/>
              <a:defRPr/>
            </a:pPr>
            <a:endParaRPr lang="en-US" altLang="en-US" dirty="0">
              <a:ea typeface="ＭＳ Ｐゴシック" pitchFamily="34" charset="-128"/>
            </a:endParaRPr>
          </a:p>
          <a:p>
            <a:pPr>
              <a:defRPr/>
            </a:pPr>
            <a:endParaRPr lang="en-US" altLang="en-US" dirty="0">
              <a:ea typeface="ＭＳ Ｐゴシック" pitchFamily="34" charset="-128"/>
            </a:endParaRPr>
          </a:p>
          <a:p>
            <a:pPr>
              <a:defRPr/>
            </a:pPr>
            <a:endParaRPr lang="en-US" altLang="en-US" dirty="0">
              <a:ea typeface="ＭＳ Ｐゴシック" pitchFamily="34" charset="-128"/>
            </a:endParaRPr>
          </a:p>
          <a:p>
            <a:pPr>
              <a:defRPr/>
            </a:pPr>
            <a:endParaRPr lang="en-US" altLang="en-US" dirty="0">
              <a:ea typeface="ＭＳ Ｐゴシック" pitchFamily="34" charset="-128"/>
            </a:endParaRPr>
          </a:p>
          <a:p>
            <a:pPr lvl="1"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9129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solidFill>
                  <a:schemeClr val="tx1"/>
                </a:solidFill>
                <a:ea typeface="ＭＳ Ｐゴシック" pitchFamily="34" charset="-128"/>
              </a:rPr>
              <a:t>ASPE/CMS Data Infrastructure</a:t>
            </a:r>
            <a:endParaRPr lang="en-US" dirty="0">
              <a:solidFill>
                <a:schemeClr val="tx1"/>
              </a:solidFill>
            </a:endParaRPr>
          </a:p>
        </p:txBody>
      </p:sp>
      <p:sp>
        <p:nvSpPr>
          <p:cNvPr id="3" name="Content Placeholder 2"/>
          <p:cNvSpPr>
            <a:spLocks noGrp="1"/>
          </p:cNvSpPr>
          <p:nvPr>
            <p:ph idx="1"/>
          </p:nvPr>
        </p:nvSpPr>
        <p:spPr/>
        <p:txBody>
          <a:bodyPr>
            <a:normAutofit/>
          </a:bodyPr>
          <a:lstStyle/>
          <a:p>
            <a:pPr eaLnBrk="1" hangingPunct="1">
              <a:lnSpc>
                <a:spcPct val="90000"/>
              </a:lnSpc>
              <a:buFont typeface="Wingdings" panose="05000000000000000000" pitchFamily="2" charset="2"/>
              <a:buChar char="§"/>
            </a:pPr>
            <a:r>
              <a:rPr lang="en-US" altLang="en-US" sz="2200" dirty="0">
                <a:ea typeface="ＭＳ Ｐゴシック" pitchFamily="34" charset="-128"/>
              </a:rPr>
              <a:t>These projects were done as part of the “Medicare DataLink” project with Acumen LLC.</a:t>
            </a:r>
            <a:r>
              <a:rPr lang="en-US" altLang="en-US" sz="2200" strike="sngStrike" dirty="0">
                <a:ea typeface="ＭＳ Ｐゴシック" pitchFamily="34" charset="-128"/>
              </a:rPr>
              <a:t> </a:t>
            </a:r>
          </a:p>
          <a:p>
            <a:pPr eaLnBrk="1" hangingPunct="1">
              <a:lnSpc>
                <a:spcPct val="90000"/>
              </a:lnSpc>
              <a:buFont typeface="Wingdings" panose="05000000000000000000" pitchFamily="2" charset="2"/>
              <a:buChar char="§"/>
            </a:pPr>
            <a:r>
              <a:rPr lang="en-US" altLang="en-US" sz="2200" dirty="0">
                <a:ea typeface="ＭＳ Ｐゴシック" pitchFamily="34" charset="-128"/>
              </a:rPr>
              <a:t>Database contains all Medicare Fee For Service Part A and B claims since 1991.</a:t>
            </a:r>
          </a:p>
          <a:p>
            <a:pPr marL="342900" lvl="1" indent="-342900">
              <a:buFont typeface="Wingdings" panose="05000000000000000000" pitchFamily="2" charset="2"/>
              <a:buChar char="§"/>
            </a:pPr>
            <a:r>
              <a:rPr lang="en-US" altLang="en-US" sz="2200" dirty="0">
                <a:ea typeface="ＭＳ Ｐゴシック" pitchFamily="34" charset="-128"/>
              </a:rPr>
              <a:t>These projects used CMS’s Hierarchical Conditions Categories (HCCs) system to group diseases. System developed for economic risk adjustment.</a:t>
            </a:r>
          </a:p>
          <a:p>
            <a:pPr marL="742950" lvl="2" indent="-342900">
              <a:buFont typeface="Wingdings" panose="05000000000000000000" pitchFamily="2" charset="2"/>
              <a:buChar char="§"/>
            </a:pPr>
            <a:r>
              <a:rPr lang="en-US" altLang="en-US" sz="2200" dirty="0">
                <a:ea typeface="ＭＳ Ｐゴシック" pitchFamily="34" charset="-128"/>
              </a:rPr>
              <a:t>Condition categories (CCs) map all of the approximately </a:t>
            </a:r>
            <a:r>
              <a:rPr lang="en-US" altLang="en-US" sz="2200" b="1" dirty="0">
                <a:ea typeface="ＭＳ Ｐゴシック" pitchFamily="34" charset="-128"/>
              </a:rPr>
              <a:t>15,000</a:t>
            </a:r>
            <a:r>
              <a:rPr lang="en-US" altLang="en-US" sz="2200" dirty="0">
                <a:ea typeface="ＭＳ Ｐゴシック" pitchFamily="34" charset="-128"/>
              </a:rPr>
              <a:t> 5-digit codesICD-9 codes to </a:t>
            </a:r>
            <a:r>
              <a:rPr lang="en-US" altLang="en-US" sz="2200" b="1" dirty="0">
                <a:ea typeface="ＭＳ Ｐゴシック" pitchFamily="34" charset="-128"/>
              </a:rPr>
              <a:t>184</a:t>
            </a:r>
            <a:r>
              <a:rPr lang="en-US" altLang="en-US" sz="2200" dirty="0">
                <a:ea typeface="ＭＳ Ｐゴシック" pitchFamily="34" charset="-128"/>
              </a:rPr>
              <a:t> CCs.</a:t>
            </a:r>
          </a:p>
          <a:p>
            <a:pPr marL="742950" lvl="2" indent="-342900">
              <a:buFont typeface="Wingdings" panose="05000000000000000000" pitchFamily="2" charset="2"/>
              <a:buChar char="§"/>
            </a:pPr>
            <a:r>
              <a:rPr lang="en-US" altLang="en-US" sz="2200" dirty="0">
                <a:ea typeface="ＭＳ Ｐゴシック" pitchFamily="34" charset="-128"/>
              </a:rPr>
              <a:t>HCCs consolidate approximately </a:t>
            </a:r>
            <a:r>
              <a:rPr lang="en-US" altLang="en-US" sz="2200" b="1" dirty="0">
                <a:ea typeface="ＭＳ Ｐゴシック" pitchFamily="34" charset="-128"/>
              </a:rPr>
              <a:t>3,000</a:t>
            </a:r>
            <a:r>
              <a:rPr lang="en-US" altLang="en-US" sz="2200" dirty="0">
                <a:ea typeface="ＭＳ Ｐゴシック" pitchFamily="34" charset="-128"/>
              </a:rPr>
              <a:t> 5-digit ICD-9-CM codes most associated with a prospective 12-month increase in expenditure into </a:t>
            </a:r>
            <a:r>
              <a:rPr lang="en-US" altLang="en-US" sz="2200" b="1" dirty="0">
                <a:ea typeface="ＭＳ Ｐゴシック" pitchFamily="34" charset="-128"/>
              </a:rPr>
              <a:t>70</a:t>
            </a:r>
            <a:r>
              <a:rPr lang="en-US" altLang="en-US" sz="2200" dirty="0">
                <a:ea typeface="ＭＳ Ｐゴシック" pitchFamily="34" charset="-128"/>
              </a:rPr>
              <a:t> disease groups.</a:t>
            </a:r>
            <a:endParaRPr lang="en-US" altLang="en-US" sz="2200" dirty="0">
              <a:solidFill>
                <a:prstClr val="black"/>
              </a:solidFill>
              <a:ea typeface="ＭＳ Ｐゴシック" pitchFamily="34" charset="-128"/>
            </a:endParaRPr>
          </a:p>
          <a:p>
            <a:pPr marL="742950" lvl="2" indent="-342900">
              <a:buFont typeface="Wingdings" panose="05000000000000000000" pitchFamily="2" charset="2"/>
              <a:buChar char="§"/>
            </a:pPr>
            <a:r>
              <a:rPr lang="en-US" altLang="en-US" sz="2200" dirty="0">
                <a:ea typeface="ＭＳ Ｐゴシック" pitchFamily="34" charset="-128"/>
              </a:rPr>
              <a:t>For more information on HCCs see: </a:t>
            </a:r>
            <a:r>
              <a:rPr lang="en-US" altLang="en-US" sz="2200" dirty="0">
                <a:ea typeface="ＭＳ Ｐゴシック" pitchFamily="34" charset="-128"/>
                <a:hlinkClick r:id="rId3" action="ppaction://hlinkfile"/>
              </a:rPr>
              <a:t>Risk adjustment of Medicare capitation payments using the CMS-HCC model.</a:t>
            </a:r>
            <a:r>
              <a:rPr lang="en-US" altLang="en-US" sz="2200" dirty="0">
                <a:ea typeface="ＭＳ Ｐゴシック" pitchFamily="34" charset="-128"/>
              </a:rPr>
              <a:t> Pope GC, </a:t>
            </a:r>
            <a:r>
              <a:rPr lang="en-US" altLang="en-US" sz="2200" dirty="0" err="1">
                <a:ea typeface="ＭＳ Ｐゴシック" pitchFamily="34" charset="-128"/>
              </a:rPr>
              <a:t>Kautter</a:t>
            </a:r>
            <a:r>
              <a:rPr lang="en-US" altLang="en-US" sz="2200" dirty="0">
                <a:ea typeface="ＭＳ Ｐゴシック" pitchFamily="34" charset="-128"/>
              </a:rPr>
              <a:t> J, Ellis RP, Ash AS, </a:t>
            </a:r>
            <a:r>
              <a:rPr lang="en-US" altLang="en-US" sz="2200" dirty="0" err="1">
                <a:ea typeface="ＭＳ Ｐゴシック" pitchFamily="34" charset="-128"/>
              </a:rPr>
              <a:t>Ayanian</a:t>
            </a:r>
            <a:r>
              <a:rPr lang="en-US" altLang="en-US" sz="2200" dirty="0">
                <a:ea typeface="ＭＳ Ｐゴシック" pitchFamily="34" charset="-128"/>
              </a:rPr>
              <a:t> JZ, </a:t>
            </a:r>
            <a:r>
              <a:rPr lang="en-US" altLang="en-US" sz="2200" dirty="0" err="1">
                <a:ea typeface="ＭＳ Ｐゴシック" pitchFamily="34" charset="-128"/>
              </a:rPr>
              <a:t>Lezzoni</a:t>
            </a:r>
            <a:r>
              <a:rPr lang="en-US" altLang="en-US" sz="2200" dirty="0">
                <a:ea typeface="ＭＳ Ｐゴシック" pitchFamily="34" charset="-128"/>
              </a:rPr>
              <a:t> LI, </a:t>
            </a:r>
            <a:r>
              <a:rPr lang="en-US" altLang="en-US" sz="2200" dirty="0" err="1">
                <a:ea typeface="ＭＳ Ｐゴシック" pitchFamily="34" charset="-128"/>
              </a:rPr>
              <a:t>Ingber</a:t>
            </a:r>
            <a:r>
              <a:rPr lang="en-US" altLang="en-US" sz="2200" dirty="0">
                <a:ea typeface="ＭＳ Ｐゴシック" pitchFamily="34" charset="-128"/>
              </a:rPr>
              <a:t> MJ, Levy JM, </a:t>
            </a:r>
            <a:r>
              <a:rPr lang="en-US" altLang="en-US" sz="2200" dirty="0" err="1">
                <a:ea typeface="ＭＳ Ｐゴシック" pitchFamily="34" charset="-128"/>
              </a:rPr>
              <a:t>Robst</a:t>
            </a:r>
            <a:r>
              <a:rPr lang="en-US" altLang="en-US" sz="2200" dirty="0">
                <a:ea typeface="ＭＳ Ｐゴシック" pitchFamily="34" charset="-128"/>
              </a:rPr>
              <a:t> J. </a:t>
            </a:r>
            <a:r>
              <a:rPr lang="en-US" altLang="en-US" sz="2200" i="1" dirty="0">
                <a:ea typeface="ＭＳ Ｐゴシック" pitchFamily="34" charset="-128"/>
              </a:rPr>
              <a:t>Health Care Financing Review</a:t>
            </a:r>
            <a:r>
              <a:rPr lang="en-US" altLang="en-US" sz="2200" dirty="0">
                <a:ea typeface="ＭＳ Ｐゴシック" pitchFamily="34" charset="-128"/>
              </a:rPr>
              <a:t>. 2004 Summer; 25(4):119-41.</a:t>
            </a:r>
          </a:p>
          <a:p>
            <a:pPr lvl="0">
              <a:buFont typeface="Wingdings" panose="05000000000000000000" pitchFamily="2" charset="2"/>
              <a:buChar char="§"/>
            </a:pPr>
            <a:endParaRPr lang="en-US" altLang="en-US" sz="2400" dirty="0">
              <a:solidFill>
                <a:prstClr val="black"/>
              </a:solidFill>
              <a:ea typeface="ＭＳ Ｐゴシック" pitchFamily="34" charset="-128"/>
            </a:endParaRPr>
          </a:p>
          <a:p>
            <a:pPr marL="0" indent="0">
              <a:buNone/>
            </a:pPr>
            <a:endParaRPr lang="en-US" altLang="en-US" sz="2000" dirty="0">
              <a:ea typeface="ＭＳ Ｐゴシック" pitchFamily="34" charset="-128"/>
            </a:endParaRPr>
          </a:p>
          <a:p>
            <a:pPr lvl="1" eaLnBrk="1" hangingPunct="1">
              <a:lnSpc>
                <a:spcPct val="90000"/>
              </a:lnSpc>
            </a:pPr>
            <a:endParaRPr lang="en-US" altLang="en-US" sz="1600" dirty="0">
              <a:ea typeface="ＭＳ Ｐゴシック" pitchFamily="34" charset="-128"/>
            </a:endParaRPr>
          </a:p>
        </p:txBody>
      </p:sp>
    </p:spTree>
    <p:extLst>
      <p:ext uri="{BB962C8B-B14F-4D97-AF65-F5344CB8AC3E}">
        <p14:creationId xmlns:p14="http://schemas.microsoft.com/office/powerpoint/2010/main" val="3279157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latin typeface="Calibri" panose="020F0502020204030204" pitchFamily="34" charset="0"/>
                <a:ea typeface="ＭＳ Ｐゴシック" pitchFamily="34" charset="-128"/>
              </a:rPr>
              <a:t>Project 1: What is the Shape of The DS Distribution?</a:t>
            </a:r>
            <a:endParaRPr lang="en-US" dirty="0">
              <a:solidFill>
                <a:schemeClr val="tx1"/>
              </a:solidFill>
              <a:latin typeface="+mn-lt"/>
            </a:endParaRPr>
          </a:p>
        </p:txBody>
      </p:sp>
      <p:sp>
        <p:nvSpPr>
          <p:cNvPr id="3" name="Content Placeholder 2"/>
          <p:cNvSpPr>
            <a:spLocks noGrp="1"/>
          </p:cNvSpPr>
          <p:nvPr>
            <p:ph idx="1"/>
          </p:nvPr>
        </p:nvSpPr>
        <p:spPr/>
        <p:txBody>
          <a:bodyPr/>
          <a:lstStyle/>
          <a:p>
            <a:pPr eaLnBrk="1" hangingPunct="1"/>
            <a:r>
              <a:rPr lang="en-US" altLang="en-US" sz="2400" dirty="0">
                <a:ea typeface="ＭＳ Ｐゴシック" pitchFamily="34" charset="-128"/>
              </a:rPr>
              <a:t>Data included all 2008 Beneficiaries with continuous fee for service claims history.</a:t>
            </a:r>
          </a:p>
          <a:p>
            <a:pPr lvl="1" eaLnBrk="1" hangingPunct="1"/>
            <a:r>
              <a:rPr lang="en-US" altLang="en-US" dirty="0">
                <a:ea typeface="ＭＳ Ｐゴシック" pitchFamily="34" charset="-128"/>
              </a:rPr>
              <a:t>32,220,634 Beneficiaries</a:t>
            </a:r>
          </a:p>
          <a:p>
            <a:pPr lvl="1" eaLnBrk="1" hangingPunct="1"/>
            <a:r>
              <a:rPr lang="en-US" altLang="en-US" dirty="0">
                <a:ea typeface="ＭＳ Ｐゴシック" pitchFamily="34" charset="-128"/>
              </a:rPr>
              <a:t>$283,088,306,347</a:t>
            </a:r>
          </a:p>
          <a:p>
            <a:pPr eaLnBrk="1" hangingPunct="1">
              <a:lnSpc>
                <a:spcPct val="90000"/>
              </a:lnSpc>
            </a:pPr>
            <a:r>
              <a:rPr lang="en-US" altLang="en-US" sz="2400" dirty="0">
                <a:ea typeface="ＭＳ Ｐゴシック" pitchFamily="34" charset="-128"/>
              </a:rPr>
              <a:t>At the 184 CC level over 23 million </a:t>
            </a:r>
            <a:r>
              <a:rPr lang="en-US" altLang="en-US" sz="2400" dirty="0" err="1">
                <a:ea typeface="ＭＳ Ｐゴシック" pitchFamily="34" charset="-128"/>
              </a:rPr>
              <a:t>DCs</a:t>
            </a:r>
            <a:r>
              <a:rPr lang="en-US" altLang="en-US" sz="2400" dirty="0">
                <a:ea typeface="ＭＳ Ｐゴシック" pitchFamily="34" charset="-128"/>
              </a:rPr>
              <a:t> were detected. 99.6% of them were unique (contained only 1 beneficiary). To complex to interpret.</a:t>
            </a:r>
          </a:p>
          <a:p>
            <a:pPr eaLnBrk="1" hangingPunct="1">
              <a:lnSpc>
                <a:spcPct val="90000"/>
              </a:lnSpc>
            </a:pPr>
            <a:r>
              <a:rPr lang="en-US" altLang="en-US" sz="2400" dirty="0">
                <a:ea typeface="ＭＳ Ｐゴシック" pitchFamily="34" charset="-128"/>
              </a:rPr>
              <a:t>At the 70 HCC level 2,027,394 Disease Combinations (DCs) were detected.</a:t>
            </a:r>
          </a:p>
          <a:p>
            <a:pPr eaLnBrk="1" hangingPunct="1">
              <a:lnSpc>
                <a:spcPct val="90000"/>
              </a:lnSpc>
            </a:pPr>
            <a:r>
              <a:rPr lang="en-US" altLang="en-US" sz="2400" dirty="0">
                <a:ea typeface="ＭＳ Ｐゴシック" pitchFamily="34" charset="-128"/>
              </a:rPr>
              <a:t>DS is a long-tailed distribution consisting of numerous small cells of patients with similar DCs.</a:t>
            </a:r>
          </a:p>
          <a:p>
            <a:pPr marL="0" indent="0">
              <a:buNone/>
            </a:pPr>
            <a:endParaRPr lang="en-US" dirty="0"/>
          </a:p>
        </p:txBody>
      </p:sp>
    </p:spTree>
    <p:extLst>
      <p:ext uri="{BB962C8B-B14F-4D97-AF65-F5344CB8AC3E}">
        <p14:creationId xmlns:p14="http://schemas.microsoft.com/office/powerpoint/2010/main" val="72905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solidFill>
                  <a:schemeClr val="tx1"/>
                </a:solidFill>
                <a:latin typeface="+mn-lt"/>
                <a:ea typeface="ＭＳ Ｐゴシック" pitchFamily="34" charset="-128"/>
              </a:rPr>
              <a:t>Disease Combination Analysis</a:t>
            </a:r>
            <a:endParaRPr lang="en-US" dirty="0">
              <a:solidFill>
                <a:schemeClr val="tx1"/>
              </a:solidFill>
              <a:latin typeface="+mn-lt"/>
            </a:endParaRPr>
          </a:p>
        </p:txBody>
      </p:sp>
      <p:sp>
        <p:nvSpPr>
          <p:cNvPr id="3" name="Content Placeholder 2"/>
          <p:cNvSpPr>
            <a:spLocks noGrp="1"/>
          </p:cNvSpPr>
          <p:nvPr>
            <p:ph idx="1"/>
          </p:nvPr>
        </p:nvSpPr>
        <p:spPr>
          <a:xfrm>
            <a:off x="1981200" y="1589103"/>
            <a:ext cx="8229600" cy="4384661"/>
          </a:xfrm>
        </p:spPr>
        <p:txBody>
          <a:bodyPr/>
          <a:lstStyle/>
          <a:p>
            <a:pPr marL="0" indent="0" algn="ctr" eaLnBrk="1" hangingPunct="1">
              <a:lnSpc>
                <a:spcPct val="90000"/>
              </a:lnSpc>
              <a:buNone/>
            </a:pPr>
            <a:r>
              <a:rPr lang="en-US" altLang="en-US" sz="2400" dirty="0">
                <a:ea typeface="ＭＳ Ｐゴシック" pitchFamily="34" charset="-128"/>
              </a:rPr>
              <a:t>Four Groups Were Identified:</a:t>
            </a:r>
          </a:p>
        </p:txBody>
      </p:sp>
      <p:graphicFrame>
        <p:nvGraphicFramePr>
          <p:cNvPr id="4" name="Table 3"/>
          <p:cNvGraphicFramePr>
            <a:graphicFrameLocks noGrp="1"/>
          </p:cNvGraphicFramePr>
          <p:nvPr>
            <p:extLst>
              <p:ext uri="{D42A27DB-BD31-4B8C-83A1-F6EECF244321}">
                <p14:modId xmlns:p14="http://schemas.microsoft.com/office/powerpoint/2010/main" val="3671301883"/>
              </p:ext>
            </p:extLst>
          </p:nvPr>
        </p:nvGraphicFramePr>
        <p:xfrm>
          <a:off x="2286000" y="1981200"/>
          <a:ext cx="7467600" cy="3403058"/>
        </p:xfrm>
        <a:graphic>
          <a:graphicData uri="http://schemas.openxmlformats.org/drawingml/2006/table">
            <a:tbl>
              <a:tblPr firstRow="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467089">
                <a:tc>
                  <a:txBody>
                    <a:bodyPr/>
                    <a:lstStyle/>
                    <a:p>
                      <a:r>
                        <a:rPr lang="en-US" dirty="0"/>
                        <a:t>Group</a:t>
                      </a:r>
                    </a:p>
                  </a:txBody>
                  <a:tcPr/>
                </a:tc>
                <a:tc>
                  <a:txBody>
                    <a:bodyPr/>
                    <a:lstStyle/>
                    <a:p>
                      <a:r>
                        <a:rPr lang="en-US" dirty="0"/>
                        <a:t>% of Beneficiaries</a:t>
                      </a:r>
                    </a:p>
                  </a:txBody>
                  <a:tcPr/>
                </a:tc>
                <a:tc>
                  <a:txBody>
                    <a:bodyPr/>
                    <a:lstStyle/>
                    <a:p>
                      <a:r>
                        <a:rPr lang="en-US" dirty="0"/>
                        <a:t>% of Expenditures</a:t>
                      </a:r>
                    </a:p>
                  </a:txBody>
                  <a:tcPr/>
                </a:tc>
                <a:extLst>
                  <a:ext uri="{0D108BD9-81ED-4DB2-BD59-A6C34878D82A}">
                    <a16:rowId xmlns:a16="http://schemas.microsoft.com/office/drawing/2014/main" val="10000"/>
                  </a:ext>
                </a:extLst>
              </a:tr>
              <a:tr h="467089">
                <a:tc>
                  <a:txBody>
                    <a:bodyPr/>
                    <a:lstStyle/>
                    <a:p>
                      <a:r>
                        <a:rPr lang="en-US" sz="2400" dirty="0"/>
                        <a:t>1) No HCC</a:t>
                      </a:r>
                    </a:p>
                  </a:txBody>
                  <a:tcPr/>
                </a:tc>
                <a:tc>
                  <a:txBody>
                    <a:bodyPr/>
                    <a:lstStyle/>
                    <a:p>
                      <a:r>
                        <a:rPr lang="en-US" sz="2400" dirty="0"/>
                        <a:t>35</a:t>
                      </a:r>
                    </a:p>
                  </a:txBody>
                  <a:tcPr/>
                </a:tc>
                <a:tc>
                  <a:txBody>
                    <a:bodyPr/>
                    <a:lstStyle/>
                    <a:p>
                      <a:r>
                        <a:rPr lang="en-US" sz="2400" dirty="0"/>
                        <a:t>6</a:t>
                      </a:r>
                    </a:p>
                  </a:txBody>
                  <a:tcPr/>
                </a:tc>
                <a:extLst>
                  <a:ext uri="{0D108BD9-81ED-4DB2-BD59-A6C34878D82A}">
                    <a16:rowId xmlns:a16="http://schemas.microsoft.com/office/drawing/2014/main" val="10001"/>
                  </a:ext>
                </a:extLst>
              </a:tr>
              <a:tr h="806208">
                <a:tc>
                  <a:txBody>
                    <a:bodyPr/>
                    <a:lstStyle/>
                    <a:p>
                      <a:r>
                        <a:rPr lang="en-US" sz="2400" dirty="0"/>
                        <a:t>2) 100 most prevalent </a:t>
                      </a:r>
                      <a:r>
                        <a:rPr lang="en-US" sz="2400" dirty="0" err="1"/>
                        <a:t>DCs</a:t>
                      </a:r>
                      <a:endParaRPr lang="en-US" sz="2400" dirty="0"/>
                    </a:p>
                  </a:txBody>
                  <a:tcPr/>
                </a:tc>
                <a:tc>
                  <a:txBody>
                    <a:bodyPr/>
                    <a:lstStyle/>
                    <a:p>
                      <a:r>
                        <a:rPr lang="en-US" sz="2400" dirty="0"/>
                        <a:t>33</a:t>
                      </a:r>
                    </a:p>
                  </a:txBody>
                  <a:tcPr/>
                </a:tc>
                <a:tc>
                  <a:txBody>
                    <a:bodyPr/>
                    <a:lstStyle/>
                    <a:p>
                      <a:r>
                        <a:rPr lang="en-US" sz="2400" dirty="0"/>
                        <a:t>15</a:t>
                      </a:r>
                    </a:p>
                  </a:txBody>
                  <a:tcPr/>
                </a:tc>
                <a:extLst>
                  <a:ext uri="{0D108BD9-81ED-4DB2-BD59-A6C34878D82A}">
                    <a16:rowId xmlns:a16="http://schemas.microsoft.com/office/drawing/2014/main" val="10002"/>
                  </a:ext>
                </a:extLst>
              </a:tr>
              <a:tr h="806208">
                <a:tc>
                  <a:txBody>
                    <a:bodyPr/>
                    <a:lstStyle/>
                    <a:p>
                      <a:r>
                        <a:rPr lang="en-US" sz="2400" dirty="0"/>
                        <a:t>3) Remaining 2,072294 </a:t>
                      </a:r>
                      <a:r>
                        <a:rPr lang="en-US" sz="2400" dirty="0" err="1"/>
                        <a:t>DCs</a:t>
                      </a:r>
                      <a:endParaRPr lang="en-US" sz="2400" dirty="0"/>
                    </a:p>
                  </a:txBody>
                  <a:tcPr/>
                </a:tc>
                <a:tc>
                  <a:txBody>
                    <a:bodyPr/>
                    <a:lstStyle/>
                    <a:p>
                      <a:r>
                        <a:rPr lang="en-US" sz="2400" dirty="0"/>
                        <a:t>32</a:t>
                      </a:r>
                    </a:p>
                  </a:txBody>
                  <a:tcPr/>
                </a:tc>
                <a:tc>
                  <a:txBody>
                    <a:bodyPr/>
                    <a:lstStyle/>
                    <a:p>
                      <a:r>
                        <a:rPr lang="en-US" sz="2400" dirty="0"/>
                        <a:t>79</a:t>
                      </a:r>
                    </a:p>
                  </a:txBody>
                  <a:tcPr/>
                </a:tc>
                <a:extLst>
                  <a:ext uri="{0D108BD9-81ED-4DB2-BD59-A6C34878D82A}">
                    <a16:rowId xmlns:a16="http://schemas.microsoft.com/office/drawing/2014/main" val="10003"/>
                  </a:ext>
                </a:extLst>
              </a:tr>
              <a:tr h="806208">
                <a:tc>
                  <a:txBody>
                    <a:bodyPr/>
                    <a:lstStyle/>
                    <a:p>
                      <a:r>
                        <a:rPr lang="en-US" sz="2400" dirty="0"/>
                        <a:t>4) 1,658,233 Unique </a:t>
                      </a:r>
                      <a:r>
                        <a:rPr lang="en-US" sz="2400" dirty="0" err="1"/>
                        <a:t>DCs</a:t>
                      </a:r>
                      <a:endParaRPr lang="en-US" sz="2400" dirty="0"/>
                    </a:p>
                  </a:txBody>
                  <a:tcPr/>
                </a:tc>
                <a:tc>
                  <a:txBody>
                    <a:bodyPr/>
                    <a:lstStyle/>
                    <a:p>
                      <a:r>
                        <a:rPr lang="en-US" sz="2400" dirty="0"/>
                        <a:t>5.1</a:t>
                      </a:r>
                    </a:p>
                  </a:txBody>
                  <a:tcPr/>
                </a:tc>
                <a:tc>
                  <a:txBody>
                    <a:bodyPr/>
                    <a:lstStyle/>
                    <a:p>
                      <a:r>
                        <a:rPr lang="en-US" sz="2400" dirty="0"/>
                        <a:t>35</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03381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2" name="Title 3"/>
          <p:cNvSpPr>
            <a:spLocks noGrp="1"/>
          </p:cNvSpPr>
          <p:nvPr>
            <p:ph type="title"/>
          </p:nvPr>
        </p:nvSpPr>
        <p:spPr/>
        <p:txBody>
          <a:bodyPr>
            <a:normAutofit/>
          </a:bodyPr>
          <a:lstStyle/>
          <a:p>
            <a:pPr algn="ctr"/>
            <a:r>
              <a:rPr lang="en-US" altLang="en-US" dirty="0">
                <a:ea typeface="ＭＳ Ｐゴシック" pitchFamily="34" charset="-128"/>
              </a:rPr>
              <a:t>Example DCs by Prevalence (1-5 and 96-100)</a:t>
            </a:r>
          </a:p>
        </p:txBody>
      </p:sp>
      <p:graphicFrame>
        <p:nvGraphicFramePr>
          <p:cNvPr id="5" name="Content Placeholder 4"/>
          <p:cNvGraphicFramePr>
            <a:graphicFrameLocks noGrp="1"/>
          </p:cNvGraphicFramePr>
          <p:nvPr>
            <p:ph idx="1"/>
            <p:extLst/>
          </p:nvPr>
        </p:nvGraphicFramePr>
        <p:xfrm>
          <a:off x="1247775" y="1495425"/>
          <a:ext cx="9763125" cy="5105400"/>
        </p:xfrm>
        <a:graphic>
          <a:graphicData uri="http://schemas.openxmlformats.org/drawingml/2006/table">
            <a:tbl>
              <a:tblPr/>
              <a:tblGrid>
                <a:gridCol w="2308994">
                  <a:extLst>
                    <a:ext uri="{9D8B030D-6E8A-4147-A177-3AD203B41FA5}">
                      <a16:colId xmlns:a16="http://schemas.microsoft.com/office/drawing/2014/main" val="20000"/>
                    </a:ext>
                  </a:extLst>
                </a:gridCol>
                <a:gridCol w="3141513">
                  <a:extLst>
                    <a:ext uri="{9D8B030D-6E8A-4147-A177-3AD203B41FA5}">
                      <a16:colId xmlns:a16="http://schemas.microsoft.com/office/drawing/2014/main" val="20001"/>
                    </a:ext>
                  </a:extLst>
                </a:gridCol>
                <a:gridCol w="4312618">
                  <a:extLst>
                    <a:ext uri="{9D8B030D-6E8A-4147-A177-3AD203B41FA5}">
                      <a16:colId xmlns:a16="http://schemas.microsoft.com/office/drawing/2014/main" val="20002"/>
                    </a:ext>
                  </a:extLst>
                </a:gridCol>
              </a:tblGrid>
              <a:tr h="7424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imes New Roman" charset="0"/>
                          <a:ea typeface="ＭＳ Ｐゴシック" charset="-128"/>
                          <a:cs typeface="Times New Roman" charset="0"/>
                        </a:rPr>
                        <a:t>DC Rank</a:t>
                      </a: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imes New Roman" charset="0"/>
                          <a:ea typeface="ＭＳ Ｐゴシック" charset="-128"/>
                          <a:cs typeface="Times New Roman" charset="0"/>
                        </a:rPr>
                        <a:t>Number of Beneficiaries (%)</a:t>
                      </a: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FFFF"/>
                          </a:solidFill>
                          <a:effectLst/>
                          <a:latin typeface="Times New Roman" charset="0"/>
                          <a:ea typeface="ＭＳ Ｐゴシック" charset="-128"/>
                          <a:cs typeface="Times New Roman" charset="0"/>
                        </a:rPr>
                        <a:t>HCC(s) describing the DC</a:t>
                      </a: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96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1,667,891 (5.17647)</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19_Diabetes without Complication</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extLst>
                  <a:ext uri="{0D108BD9-81ED-4DB2-BD59-A6C34878D82A}">
                    <a16:rowId xmlns:a16="http://schemas.microsoft.com/office/drawing/2014/main" val="10001"/>
                  </a:ext>
                </a:extLst>
              </a:tr>
              <a:tr h="4331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2</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764,522 (2.37277)</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10_Breast, Prostate, Colorectal and Other Cancer </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extLst>
                  <a:ext uri="{0D108BD9-81ED-4DB2-BD59-A6C34878D82A}">
                    <a16:rowId xmlns:a16="http://schemas.microsoft.com/office/drawing/2014/main" val="10002"/>
                  </a:ext>
                </a:extLst>
              </a:tr>
              <a:tr h="396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3</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723,760 (2.24626)</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108_Chronic Obstructive Pulmonary Disease</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extLst>
                  <a:ext uri="{0D108BD9-81ED-4DB2-BD59-A6C34878D82A}">
                    <a16:rowId xmlns:a16="http://schemas.microsoft.com/office/drawing/2014/main" val="10003"/>
                  </a:ext>
                </a:extLst>
              </a:tr>
              <a:tr h="396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4</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610,943 (1.89612)</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105_Peripheral Vascular Disease</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extLst>
                  <a:ext uri="{0D108BD9-81ED-4DB2-BD59-A6C34878D82A}">
                    <a16:rowId xmlns:a16="http://schemas.microsoft.com/office/drawing/2014/main" val="10004"/>
                  </a:ext>
                </a:extLst>
              </a:tr>
              <a:tr h="396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5</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531,536 (1.64968)</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92_Specified Heart Arrhythmias</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extLst>
                  <a:ext uri="{0D108BD9-81ED-4DB2-BD59-A6C34878D82A}">
                    <a16:rowId xmlns:a16="http://schemas.microsoft.com/office/drawing/2014/main" val="10005"/>
                  </a:ext>
                </a:extLst>
              </a:tr>
              <a:tr h="396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96</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19,237 (0.05970)</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27_Chronic Hepatitis </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extLst>
                  <a:ext uri="{0D108BD9-81ED-4DB2-BD59-A6C34878D82A}">
                    <a16:rowId xmlns:a16="http://schemas.microsoft.com/office/drawing/2014/main" val="10006"/>
                  </a:ext>
                </a:extLst>
              </a:tr>
              <a:tr h="4331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97</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19,196 (0.05958)</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54_Schizophrenia &amp; 108_Chronic Obstructive Pulmonary Disease </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extLst>
                  <a:ext uri="{0D108BD9-81ED-4DB2-BD59-A6C34878D82A}">
                    <a16:rowId xmlns:a16="http://schemas.microsoft.com/office/drawing/2014/main" val="10007"/>
                  </a:ext>
                </a:extLst>
              </a:tr>
              <a:tr h="4331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98</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18,806 (0.05837)</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80_Congestive Heart Failure &amp; 92_Specified Heart Arrhythmias &amp; 131_Renal Failure </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extLst>
                  <a:ext uri="{0D108BD9-81ED-4DB2-BD59-A6C34878D82A}">
                    <a16:rowId xmlns:a16="http://schemas.microsoft.com/office/drawing/2014/main" val="10008"/>
                  </a:ext>
                </a:extLst>
              </a:tr>
              <a:tr h="4331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99</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18,754 (0.05820)</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101_Cerebral Palsy, Other Paralytic Syndromes </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extLst>
                  <a:ext uri="{0D108BD9-81ED-4DB2-BD59-A6C34878D82A}">
                    <a16:rowId xmlns:a16="http://schemas.microsoft.com/office/drawing/2014/main" val="10009"/>
                  </a:ext>
                </a:extLst>
              </a:tr>
              <a:tr h="649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100</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18,643 (0.05786)</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ＭＳ Ｐゴシック" charset="-128"/>
                          <a:cs typeface="Times New Roman" charset="0"/>
                        </a:rPr>
                        <a:t>38_Rheum Arthritis and Inflammatory Connective Tissue Disease &amp; 55_Major Depressive, Bipolar, Paranoid Disorders</a:t>
                      </a:r>
                      <a:endParaRPr kumimoji="0" lang="en-US" sz="1400" b="0" i="0" u="none" strike="noStrike" cap="none" normalizeH="0" baseline="0" dirty="0">
                        <a:ln>
                          <a:noFill/>
                        </a:ln>
                        <a:solidFill>
                          <a:srgbClr val="000000"/>
                        </a:solidFill>
                        <a:effectLst/>
                        <a:latin typeface="Times New Roman" charset="0"/>
                        <a:ea typeface="ＭＳ Ｐゴシック" charset="-128"/>
                        <a:cs typeface="Times New Roman" charset="0"/>
                      </a:endParaRPr>
                    </a:p>
                  </a:txBody>
                  <a:tcPr marL="70869" marR="70869"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19461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35608"/>
            <a:ext cx="8153400" cy="1178607"/>
          </a:xfrm>
        </p:spPr>
        <p:txBody>
          <a:bodyPr>
            <a:noAutofit/>
          </a:bodyPr>
          <a:lstStyle/>
          <a:p>
            <a:pPr algn="ctr"/>
            <a:r>
              <a:rPr lang="en-US" altLang="en-US" sz="4000" dirty="0">
                <a:ea typeface="ＭＳ Ｐゴシック" pitchFamily="34" charset="-128"/>
              </a:rPr>
              <a:t>Long Tailed Distribution of Medicare’s DS</a:t>
            </a:r>
            <a:endParaRPr lang="en-US" sz="4000" dirty="0"/>
          </a:p>
        </p:txBody>
      </p:sp>
      <p:pic>
        <p:nvPicPr>
          <p:cNvPr id="7" name="Picture Placeholder 4"/>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5186973" y="1439794"/>
            <a:ext cx="6388100" cy="4215857"/>
          </a:xfrm>
        </p:spPr>
      </p:pic>
      <p:sp>
        <p:nvSpPr>
          <p:cNvPr id="6" name="Text Placeholder 5"/>
          <p:cNvSpPr>
            <a:spLocks noGrp="1"/>
          </p:cNvSpPr>
          <p:nvPr>
            <p:ph type="body" sz="half" idx="2"/>
          </p:nvPr>
        </p:nvSpPr>
        <p:spPr/>
        <p:txBody>
          <a:bodyPr>
            <a:normAutofit lnSpcReduction="10000"/>
          </a:bodyPr>
          <a:lstStyle/>
          <a:p>
            <a:r>
              <a:rPr lang="en-US" altLang="en-US" dirty="0">
                <a:ea typeface="ＭＳ Ｐゴシック" pitchFamily="34" charset="-128"/>
              </a:rPr>
              <a:t>The graph displays the first 250 Diseases Combinations, ranked by prevalence, from the baseline HCC analysis. Note that the left Y-axis represents the proportion of the population that is included in each unique disease combination (black line). The right Y-axis represents the cumulative percent of the total population (red line) and the total expenditure (blue line), and is adjusted for the 32% of beneficiaries and 6% of expenditures that are associated with the no-HCC population. As there are over 2 million disease combinations calculated by this methodology, the figure’s X-axis would need to be extended over 8,000 fold to the reader’s right before both cumulative lines reached 100%.</a:t>
            </a:r>
          </a:p>
          <a:p>
            <a:endParaRPr lang="en-US" dirty="0"/>
          </a:p>
        </p:txBody>
      </p:sp>
    </p:spTree>
    <p:extLst>
      <p:ext uri="{BB962C8B-B14F-4D97-AF65-F5344CB8AC3E}">
        <p14:creationId xmlns:p14="http://schemas.microsoft.com/office/powerpoint/2010/main" val="2043293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2404</TotalTime>
  <Words>2210</Words>
  <Application>Microsoft Office PowerPoint</Application>
  <PresentationFormat>Widescreen</PresentationFormat>
  <Paragraphs>245</Paragraphs>
  <Slides>24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ＭＳ Ｐゴシック</vt:lpstr>
      <vt:lpstr>Arial</vt:lpstr>
      <vt:lpstr>Calibri</vt:lpstr>
      <vt:lpstr>Calibri Light</vt:lpstr>
      <vt:lpstr>Georgia</vt:lpstr>
      <vt:lpstr>Times New Roman</vt:lpstr>
      <vt:lpstr>Wingdings</vt:lpstr>
      <vt:lpstr>Wingdings 2</vt:lpstr>
      <vt:lpstr>Office Theme</vt:lpstr>
      <vt:lpstr>What Is Disease-Space, and What Are Its Implications for Predictive Medicine and Healthcare Innovation?</vt:lpstr>
      <vt:lpstr>Disclaimer</vt:lpstr>
      <vt:lpstr>What is Disease-Space and Why Should You Care?</vt:lpstr>
      <vt:lpstr>Presentation Overview</vt:lpstr>
      <vt:lpstr>ASPE/CMS Data Infrastructure</vt:lpstr>
      <vt:lpstr>Project 1: What is the Shape of The DS Distribution?</vt:lpstr>
      <vt:lpstr>Disease Combination Analysis</vt:lpstr>
      <vt:lpstr>Example DCs by Prevalence (1-5 and 96-100)</vt:lpstr>
      <vt:lpstr>Long Tailed Distribution of Medicare’s DS</vt:lpstr>
      <vt:lpstr>Can We Prioritize  Prevalent Conditions?</vt:lpstr>
      <vt:lpstr>Project 1 Conclusions</vt:lpstr>
      <vt:lpstr>Project 2: ASPE/CMS Twin Study</vt:lpstr>
      <vt:lpstr>MCP Methodology VS Traditional Twin Study</vt:lpstr>
      <vt:lpstr>Twin Study Results: Shared HCCs</vt:lpstr>
      <vt:lpstr>Twin Study Disease Correlation Summary</vt:lpstr>
      <vt:lpstr>Heritability of Medicare Expenditures</vt:lpstr>
      <vt:lpstr>Twin Study Conclusions</vt:lpstr>
      <vt:lpstr>Where Are We Now?</vt:lpstr>
      <vt:lpstr>Taming the Complexity of Disease-Space</vt:lpstr>
      <vt:lpstr>Move From HIT to HICT</vt:lpstr>
      <vt:lpstr>Limitations</vt:lpstr>
      <vt:lpstr>Thank You!</vt:lpstr>
      <vt:lpstr>Project 1: Publication</vt:lpstr>
      <vt:lpstr>Project 2: Publications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Disease Reproducibility vs. Variation: The Yin and Yang of Healthcare Innovation</dc:title>
  <dc:creator>James Sorace</dc:creator>
  <cp:lastModifiedBy>James Sorace</cp:lastModifiedBy>
  <cp:revision>171</cp:revision>
  <dcterms:created xsi:type="dcterms:W3CDTF">2018-03-10T18:35:58Z</dcterms:created>
  <dcterms:modified xsi:type="dcterms:W3CDTF">2018-07-18T22:34:17Z</dcterms:modified>
</cp:coreProperties>
</file>