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68" r:id="rId3"/>
    <p:sldMasterId id="2147483672" r:id="rId4"/>
    <p:sldMasterId id="2147483689" r:id="rId5"/>
  </p:sldMasterIdLst>
  <p:notesMasterIdLst>
    <p:notesMasterId r:id="rId20"/>
  </p:notesMasterIdLst>
  <p:sldIdLst>
    <p:sldId id="271" r:id="rId6"/>
    <p:sldId id="272" r:id="rId7"/>
    <p:sldId id="324" r:id="rId8"/>
    <p:sldId id="323" r:id="rId9"/>
    <p:sldId id="313" r:id="rId10"/>
    <p:sldId id="318" r:id="rId11"/>
    <p:sldId id="314" r:id="rId12"/>
    <p:sldId id="317" r:id="rId13"/>
    <p:sldId id="306" r:id="rId14"/>
    <p:sldId id="312" r:id="rId15"/>
    <p:sldId id="316" r:id="rId16"/>
    <p:sldId id="315" r:id="rId17"/>
    <p:sldId id="319" r:id="rId18"/>
    <p:sldId id="32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82" autoAdjust="0"/>
    <p:restoredTop sz="83957" autoAdjust="0"/>
  </p:normalViewPr>
  <p:slideViewPr>
    <p:cSldViewPr>
      <p:cViewPr varScale="1">
        <p:scale>
          <a:sx n="90" d="100"/>
          <a:sy n="90" d="100"/>
        </p:scale>
        <p:origin x="-26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 sz="13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Attestation Readiness Status
 by Objective/Measure</a:t>
            </a:r>
          </a:p>
        </c:rich>
      </c:tx>
      <c:layout>
        <c:manualLayout>
          <c:xMode val="edge"/>
          <c:yMode val="edge"/>
          <c:x val="0.28830336206445834"/>
          <c:y val="3.426801702448717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746310738576277"/>
          <c:y val="0.38317873581926593"/>
          <c:w val="0.23393758521801736"/>
          <c:h val="0.44236894704337976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70670551388699"/>
          <c:y val="0.22549720865621145"/>
          <c:w val="0.3360408222111238"/>
          <c:h val="0.7610350462656817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3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dirty="0"/>
              <a:t>Attestation Readiness Status
 by Objective/Measure</a:t>
            </a:r>
          </a:p>
        </c:rich>
      </c:tx>
      <c:layout>
        <c:manualLayout>
          <c:xMode val="edge"/>
          <c:yMode val="edge"/>
          <c:x val="0.28830336206445834"/>
          <c:y val="3.4268017024487174E-2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21746310738576277"/>
          <c:y val="0.38317873581926593"/>
          <c:w val="0.23393758521801736"/>
          <c:h val="0.44236894704337976"/>
        </c:manualLayout>
      </c:layout>
      <c:pieChart>
        <c:varyColors val="1"/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270670551388699"/>
          <c:y val="0.22549720865621145"/>
          <c:w val="0.3360408222111238"/>
          <c:h val="0.76103504626568175"/>
        </c:manualLayout>
      </c:layout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zero"/>
  </c:chart>
  <c:spPr>
    <a:solidFill>
      <a:srgbClr val="FFFFFF"/>
    </a:solidFill>
    <a:ln w="9525">
      <a:noFill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DB2EC-F486-4AD6-A5FB-C035B3DF24AF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24A8DD-043D-4594-A4AD-2792A0B34CC2}">
      <dgm:prSet phldrT="[Text]" custT="1"/>
      <dgm:spPr/>
      <dgm:t>
        <a:bodyPr/>
        <a:lstStyle/>
        <a:p>
          <a:r>
            <a:rPr lang="en-US" sz="1800" dirty="0" smtClean="0"/>
            <a:t>Meaningful  Use 2 </a:t>
          </a:r>
          <a:endParaRPr lang="en-US" sz="1800" dirty="0"/>
        </a:p>
      </dgm:t>
    </dgm:pt>
    <dgm:pt modelId="{4748BEB3-3722-47DB-91EC-C308BFFEBCD1}" type="parTrans" cxnId="{D064588C-E654-4E88-9199-FB5BAE3AF5E5}">
      <dgm:prSet/>
      <dgm:spPr/>
      <dgm:t>
        <a:bodyPr/>
        <a:lstStyle/>
        <a:p>
          <a:endParaRPr lang="en-US"/>
        </a:p>
      </dgm:t>
    </dgm:pt>
    <dgm:pt modelId="{7303C73F-D7CD-48E5-B0F6-FE150D5A890B}" type="sibTrans" cxnId="{D064588C-E654-4E88-9199-FB5BAE3AF5E5}">
      <dgm:prSet/>
      <dgm:spPr/>
      <dgm:t>
        <a:bodyPr/>
        <a:lstStyle/>
        <a:p>
          <a:endParaRPr lang="en-US"/>
        </a:p>
      </dgm:t>
    </dgm:pt>
    <dgm:pt modelId="{4FDBBCBC-71A0-4E2B-BFC7-E2445D92547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Soarian Clinicals (SC) &amp; Critical Care &amp; Siemens Rx/MAK</a:t>
          </a:r>
          <a:endParaRPr lang="en-US" b="1" dirty="0">
            <a:solidFill>
              <a:schemeClr val="tx1"/>
            </a:solidFill>
          </a:endParaRPr>
        </a:p>
      </dgm:t>
    </dgm:pt>
    <dgm:pt modelId="{B0DE2D8E-FB09-42AF-83D3-3D6548892F5C}" type="parTrans" cxnId="{678245F7-2C62-4509-96AA-3E2E6339D8C4}">
      <dgm:prSet/>
      <dgm:spPr/>
      <dgm:t>
        <a:bodyPr/>
        <a:lstStyle/>
        <a:p>
          <a:endParaRPr lang="en-US"/>
        </a:p>
      </dgm:t>
    </dgm:pt>
    <dgm:pt modelId="{E452D783-D9D6-4EC2-A9C7-7DC3D3D67D38}" type="sibTrans" cxnId="{678245F7-2C62-4509-96AA-3E2E6339D8C4}">
      <dgm:prSet/>
      <dgm:spPr/>
      <dgm:t>
        <a:bodyPr/>
        <a:lstStyle/>
        <a:p>
          <a:endParaRPr lang="en-US"/>
        </a:p>
      </dgm:t>
    </dgm:pt>
    <dgm:pt modelId="{4C6127E5-CAFF-4395-866D-535A37D8F2E5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LOINC Codes (Sunquest Lab &amp; SC), </a:t>
          </a:r>
        </a:p>
        <a:p>
          <a:r>
            <a:rPr lang="en-US" b="1" dirty="0" smtClean="0">
              <a:solidFill>
                <a:schemeClr val="tx1"/>
              </a:solidFill>
            </a:rPr>
            <a:t>Exit Care</a:t>
          </a:r>
        </a:p>
      </dgm:t>
    </dgm:pt>
    <dgm:pt modelId="{91214DF3-8A72-4AAB-87F5-C2FBA1975D2A}" type="parTrans" cxnId="{4B3F56DB-62F7-4C36-BBE3-92CD064D1498}">
      <dgm:prSet/>
      <dgm:spPr/>
      <dgm:t>
        <a:bodyPr/>
        <a:lstStyle/>
        <a:p>
          <a:endParaRPr lang="en-US"/>
        </a:p>
      </dgm:t>
    </dgm:pt>
    <dgm:pt modelId="{411CF6FE-AAA0-4D93-BA89-84D5FAD167D7}" type="sibTrans" cxnId="{4B3F56DB-62F7-4C36-BBE3-92CD064D1498}">
      <dgm:prSet/>
      <dgm:spPr/>
      <dgm:t>
        <a:bodyPr/>
        <a:lstStyle/>
        <a:p>
          <a:endParaRPr lang="en-US"/>
        </a:p>
      </dgm:t>
    </dgm:pt>
    <dgm:pt modelId="{0D946727-7655-4EAA-A123-265814021E71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Soarian Financials, Electronic Document Mgmt.</a:t>
          </a:r>
        </a:p>
      </dgm:t>
    </dgm:pt>
    <dgm:pt modelId="{0E3E51C3-748B-489F-8169-8365AA8B0E3F}" type="parTrans" cxnId="{774EB7B0-6044-4E2E-9DF1-6A50C1237A12}">
      <dgm:prSet/>
      <dgm:spPr/>
      <dgm:t>
        <a:bodyPr/>
        <a:lstStyle/>
        <a:p>
          <a:endParaRPr lang="en-US"/>
        </a:p>
      </dgm:t>
    </dgm:pt>
    <dgm:pt modelId="{78CE5331-8AD4-4F04-8655-56F55E304441}" type="sibTrans" cxnId="{774EB7B0-6044-4E2E-9DF1-6A50C1237A12}">
      <dgm:prSet/>
      <dgm:spPr/>
      <dgm:t>
        <a:bodyPr/>
        <a:lstStyle/>
        <a:p>
          <a:endParaRPr lang="en-US"/>
        </a:p>
      </dgm:t>
    </dgm:pt>
    <dgm:pt modelId="{2392D122-5F49-455C-BD5F-91A61F7DF083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HIE</a:t>
          </a:r>
        </a:p>
        <a:p>
          <a:r>
            <a:rPr lang="en-US" b="1" dirty="0" smtClean="0">
              <a:solidFill>
                <a:schemeClr val="tx1"/>
              </a:solidFill>
            </a:rPr>
            <a:t>(VHC &amp; Va.) &amp;</a:t>
          </a:r>
        </a:p>
        <a:p>
          <a:r>
            <a:rPr lang="en-US" b="1" dirty="0" smtClean="0">
              <a:solidFill>
                <a:schemeClr val="tx1"/>
              </a:solidFill>
            </a:rPr>
            <a:t>Patient Portal (Mobile MD / Siemens)</a:t>
          </a:r>
          <a:endParaRPr lang="en-US" b="1" dirty="0">
            <a:solidFill>
              <a:schemeClr val="tx1"/>
            </a:solidFill>
          </a:endParaRPr>
        </a:p>
      </dgm:t>
    </dgm:pt>
    <dgm:pt modelId="{3E8BFEFC-5D7D-478A-AF45-ECF286FADE50}" type="parTrans" cxnId="{D291E560-B41D-4162-9C7E-05F681EDBB9D}">
      <dgm:prSet/>
      <dgm:spPr/>
      <dgm:t>
        <a:bodyPr/>
        <a:lstStyle/>
        <a:p>
          <a:endParaRPr lang="en-US"/>
        </a:p>
      </dgm:t>
    </dgm:pt>
    <dgm:pt modelId="{107C21D9-9C72-4C8A-863C-1AE199846D93}" type="sibTrans" cxnId="{D291E560-B41D-4162-9C7E-05F681EDBB9D}">
      <dgm:prSet/>
      <dgm:spPr/>
      <dgm:t>
        <a:bodyPr/>
        <a:lstStyle/>
        <a:p>
          <a:endParaRPr lang="en-US"/>
        </a:p>
      </dgm:t>
    </dgm:pt>
    <dgm:pt modelId="{9733C211-AD9E-4DD2-B8AB-8B093DD9B92C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Healthcare Intelligence (DSS, SQM, HCQ)</a:t>
          </a:r>
          <a:endParaRPr lang="en-US" b="1" dirty="0">
            <a:solidFill>
              <a:schemeClr val="tx1"/>
            </a:solidFill>
          </a:endParaRPr>
        </a:p>
      </dgm:t>
    </dgm:pt>
    <dgm:pt modelId="{23DFC40E-F975-4EEE-A515-DE91F5A9556D}" type="parTrans" cxnId="{3F460D56-0623-42B6-B6AE-C2736CDEA1DE}">
      <dgm:prSet/>
      <dgm:spPr/>
      <dgm:t>
        <a:bodyPr/>
        <a:lstStyle/>
        <a:p>
          <a:endParaRPr lang="en-US"/>
        </a:p>
      </dgm:t>
    </dgm:pt>
    <dgm:pt modelId="{BDDFAED8-DCD9-42F8-B411-314646865BAE}" type="sibTrans" cxnId="{3F460D56-0623-42B6-B6AE-C2736CDEA1DE}">
      <dgm:prSet/>
      <dgm:spPr/>
      <dgm:t>
        <a:bodyPr/>
        <a:lstStyle/>
        <a:p>
          <a:endParaRPr lang="en-US"/>
        </a:p>
      </dgm:t>
    </dgm:pt>
    <dgm:pt modelId="{E2AFC585-5938-4258-892B-6C6A3FB060A8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Infrastructure OPENLink (interface engine), SCS, AIS</a:t>
          </a:r>
          <a:endParaRPr lang="en-US" b="1" dirty="0">
            <a:solidFill>
              <a:schemeClr val="tx1"/>
            </a:solidFill>
          </a:endParaRPr>
        </a:p>
      </dgm:t>
    </dgm:pt>
    <dgm:pt modelId="{E2E47833-5948-49D2-BEB9-53BEBAB7CBE7}" type="parTrans" cxnId="{ADB30A93-3F90-47B7-B3A9-68A432841B8A}">
      <dgm:prSet/>
      <dgm:spPr/>
      <dgm:t>
        <a:bodyPr/>
        <a:lstStyle/>
        <a:p>
          <a:endParaRPr lang="en-US"/>
        </a:p>
      </dgm:t>
    </dgm:pt>
    <dgm:pt modelId="{7DB35CCF-1929-4F3F-9BE0-4638589BBC86}" type="sibTrans" cxnId="{ADB30A93-3F90-47B7-B3A9-68A432841B8A}">
      <dgm:prSet/>
      <dgm:spPr/>
      <dgm:t>
        <a:bodyPr/>
        <a:lstStyle/>
        <a:p>
          <a:endParaRPr lang="en-US"/>
        </a:p>
      </dgm:t>
    </dgm:pt>
    <dgm:pt modelId="{7E4ECE86-A359-4E79-81C1-9F7E804205B6}" type="pres">
      <dgm:prSet presAssocID="{9A2DB2EC-F486-4AD6-A5FB-C035B3DF24AF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0D3E12B-38AC-4B35-853E-2D6146006299}" type="pres">
      <dgm:prSet presAssocID="{2724A8DD-043D-4594-A4AD-2792A0B34CC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2656069A-48F1-4D64-853A-15A19B51EDC3}" type="pres">
      <dgm:prSet presAssocID="{4FDBBCBC-71A0-4E2B-BFC7-E2445D925473}" presName="Accent1" presStyleCnt="0"/>
      <dgm:spPr/>
    </dgm:pt>
    <dgm:pt modelId="{B5303555-117E-4459-9DD0-DFC4BEE8B09C}" type="pres">
      <dgm:prSet presAssocID="{4FDBBCBC-71A0-4E2B-BFC7-E2445D925473}" presName="Accent" presStyleLbl="bgShp" presStyleIdx="0" presStyleCnt="6"/>
      <dgm:spPr/>
    </dgm:pt>
    <dgm:pt modelId="{522496B2-A329-45C3-8C66-B1AFCED9D441}" type="pres">
      <dgm:prSet presAssocID="{4FDBBCBC-71A0-4E2B-BFC7-E2445D92547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819BF-5B76-4A3E-859F-C2E614264187}" type="pres">
      <dgm:prSet presAssocID="{4C6127E5-CAFF-4395-866D-535A37D8F2E5}" presName="Accent2" presStyleCnt="0"/>
      <dgm:spPr/>
    </dgm:pt>
    <dgm:pt modelId="{8209AFA5-386D-464A-9A8D-CF58C347F49C}" type="pres">
      <dgm:prSet presAssocID="{4C6127E5-CAFF-4395-866D-535A37D8F2E5}" presName="Accent" presStyleLbl="bgShp" presStyleIdx="1" presStyleCnt="6"/>
      <dgm:spPr>
        <a:solidFill>
          <a:schemeClr val="bg1"/>
        </a:solidFill>
      </dgm:spPr>
    </dgm:pt>
    <dgm:pt modelId="{6DD06036-3F77-4167-9DAD-200621C90A23}" type="pres">
      <dgm:prSet presAssocID="{4C6127E5-CAFF-4395-866D-535A37D8F2E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DD61A-F6CD-4B10-97D0-39C88E1B350D}" type="pres">
      <dgm:prSet presAssocID="{0D946727-7655-4EAA-A123-265814021E71}" presName="Accent3" presStyleCnt="0"/>
      <dgm:spPr/>
    </dgm:pt>
    <dgm:pt modelId="{DFE9B974-4E55-49C3-8483-2C6A0BCD4717}" type="pres">
      <dgm:prSet presAssocID="{0D946727-7655-4EAA-A123-265814021E71}" presName="Accent" presStyleLbl="bgShp" presStyleIdx="2" presStyleCnt="6"/>
      <dgm:spPr>
        <a:solidFill>
          <a:schemeClr val="bg1"/>
        </a:solidFill>
      </dgm:spPr>
    </dgm:pt>
    <dgm:pt modelId="{4ED3E79B-FE5D-4034-8012-E9111802C2A8}" type="pres">
      <dgm:prSet presAssocID="{0D946727-7655-4EAA-A123-265814021E7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044FFB-12C6-4EE9-8BF1-8297167CDC20}" type="pres">
      <dgm:prSet presAssocID="{2392D122-5F49-455C-BD5F-91A61F7DF083}" presName="Accent4" presStyleCnt="0"/>
      <dgm:spPr/>
    </dgm:pt>
    <dgm:pt modelId="{76955F61-3B31-4F82-B8B8-E4C1A4904627}" type="pres">
      <dgm:prSet presAssocID="{2392D122-5F49-455C-BD5F-91A61F7DF083}" presName="Accent" presStyleLbl="bgShp" presStyleIdx="3" presStyleCnt="6"/>
      <dgm:spPr>
        <a:solidFill>
          <a:schemeClr val="bg1"/>
        </a:solidFill>
      </dgm:spPr>
    </dgm:pt>
    <dgm:pt modelId="{2EC86630-DB94-4059-983C-0BA8F065006D}" type="pres">
      <dgm:prSet presAssocID="{2392D122-5F49-455C-BD5F-91A61F7DF08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D781D3-5B3D-4924-AE15-32E76CD9C238}" type="pres">
      <dgm:prSet presAssocID="{9733C211-AD9E-4DD2-B8AB-8B093DD9B92C}" presName="Accent5" presStyleCnt="0"/>
      <dgm:spPr/>
    </dgm:pt>
    <dgm:pt modelId="{B5102790-736D-4195-A5C5-2658092F164B}" type="pres">
      <dgm:prSet presAssocID="{9733C211-AD9E-4DD2-B8AB-8B093DD9B92C}" presName="Accent" presStyleLbl="bgShp" presStyleIdx="4" presStyleCnt="6"/>
      <dgm:spPr>
        <a:solidFill>
          <a:schemeClr val="bg1"/>
        </a:solidFill>
      </dgm:spPr>
    </dgm:pt>
    <dgm:pt modelId="{38EE27A0-F096-4DD5-8338-2B9C1A7404F7}" type="pres">
      <dgm:prSet presAssocID="{9733C211-AD9E-4DD2-B8AB-8B093DD9B92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524F37-A297-487A-8F08-8555AD98D870}" type="pres">
      <dgm:prSet presAssocID="{E2AFC585-5938-4258-892B-6C6A3FB060A8}" presName="Accent6" presStyleCnt="0"/>
      <dgm:spPr/>
    </dgm:pt>
    <dgm:pt modelId="{0E5FF7FD-2460-4B21-BB69-DD9F4EC006BA}" type="pres">
      <dgm:prSet presAssocID="{E2AFC585-5938-4258-892B-6C6A3FB060A8}" presName="Accent" presStyleLbl="bgShp" presStyleIdx="5" presStyleCnt="6"/>
      <dgm:spPr>
        <a:solidFill>
          <a:schemeClr val="bg1"/>
        </a:solidFill>
      </dgm:spPr>
    </dgm:pt>
    <dgm:pt modelId="{4951BBFB-38E6-4D48-8C47-D82CDE66872B}" type="pres">
      <dgm:prSet presAssocID="{E2AFC585-5938-4258-892B-6C6A3FB060A8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352A2D4-CD85-41D8-8165-D5F0792020E2}" type="presOf" srcId="{0D946727-7655-4EAA-A123-265814021E71}" destId="{4ED3E79B-FE5D-4034-8012-E9111802C2A8}" srcOrd="0" destOrd="0" presId="urn:microsoft.com/office/officeart/2011/layout/HexagonRadial"/>
    <dgm:cxn modelId="{678245F7-2C62-4509-96AA-3E2E6339D8C4}" srcId="{2724A8DD-043D-4594-A4AD-2792A0B34CC2}" destId="{4FDBBCBC-71A0-4E2B-BFC7-E2445D925473}" srcOrd="0" destOrd="0" parTransId="{B0DE2D8E-FB09-42AF-83D3-3D6548892F5C}" sibTransId="{E452D783-D9D6-4EC2-A9C7-7DC3D3D67D38}"/>
    <dgm:cxn modelId="{ADB30A93-3F90-47B7-B3A9-68A432841B8A}" srcId="{2724A8DD-043D-4594-A4AD-2792A0B34CC2}" destId="{E2AFC585-5938-4258-892B-6C6A3FB060A8}" srcOrd="5" destOrd="0" parTransId="{E2E47833-5948-49D2-BEB9-53BEBAB7CBE7}" sibTransId="{7DB35CCF-1929-4F3F-9BE0-4638589BBC86}"/>
    <dgm:cxn modelId="{9D108E09-7BEC-41AB-B180-A9DC1A2B519A}" type="presOf" srcId="{E2AFC585-5938-4258-892B-6C6A3FB060A8}" destId="{4951BBFB-38E6-4D48-8C47-D82CDE66872B}" srcOrd="0" destOrd="0" presId="urn:microsoft.com/office/officeart/2011/layout/HexagonRadial"/>
    <dgm:cxn modelId="{4B3F56DB-62F7-4C36-BBE3-92CD064D1498}" srcId="{2724A8DD-043D-4594-A4AD-2792A0B34CC2}" destId="{4C6127E5-CAFF-4395-866D-535A37D8F2E5}" srcOrd="1" destOrd="0" parTransId="{91214DF3-8A72-4AAB-87F5-C2FBA1975D2A}" sibTransId="{411CF6FE-AAA0-4D93-BA89-84D5FAD167D7}"/>
    <dgm:cxn modelId="{6467A787-A7BF-4EF0-B680-A77477FE2310}" type="presOf" srcId="{9733C211-AD9E-4DD2-B8AB-8B093DD9B92C}" destId="{38EE27A0-F096-4DD5-8338-2B9C1A7404F7}" srcOrd="0" destOrd="0" presId="urn:microsoft.com/office/officeart/2011/layout/HexagonRadial"/>
    <dgm:cxn modelId="{5F39EF01-C8A0-49C6-946F-0830972877BE}" type="presOf" srcId="{2392D122-5F49-455C-BD5F-91A61F7DF083}" destId="{2EC86630-DB94-4059-983C-0BA8F065006D}" srcOrd="0" destOrd="0" presId="urn:microsoft.com/office/officeart/2011/layout/HexagonRadial"/>
    <dgm:cxn modelId="{184228B4-B602-4A54-87EB-698E9FBEEB0D}" type="presOf" srcId="{2724A8DD-043D-4594-A4AD-2792A0B34CC2}" destId="{10D3E12B-38AC-4B35-853E-2D6146006299}" srcOrd="0" destOrd="0" presId="urn:microsoft.com/office/officeart/2011/layout/HexagonRadial"/>
    <dgm:cxn modelId="{9961FFA4-032F-462B-B037-387779831A29}" type="presOf" srcId="{9A2DB2EC-F486-4AD6-A5FB-C035B3DF24AF}" destId="{7E4ECE86-A359-4E79-81C1-9F7E804205B6}" srcOrd="0" destOrd="0" presId="urn:microsoft.com/office/officeart/2011/layout/HexagonRadial"/>
    <dgm:cxn modelId="{E745DCB6-7655-4A11-B64B-C686A1F9DC80}" type="presOf" srcId="{4FDBBCBC-71A0-4E2B-BFC7-E2445D925473}" destId="{522496B2-A329-45C3-8C66-B1AFCED9D441}" srcOrd="0" destOrd="0" presId="urn:microsoft.com/office/officeart/2011/layout/HexagonRadial"/>
    <dgm:cxn modelId="{3F460D56-0623-42B6-B6AE-C2736CDEA1DE}" srcId="{2724A8DD-043D-4594-A4AD-2792A0B34CC2}" destId="{9733C211-AD9E-4DD2-B8AB-8B093DD9B92C}" srcOrd="4" destOrd="0" parTransId="{23DFC40E-F975-4EEE-A515-DE91F5A9556D}" sibTransId="{BDDFAED8-DCD9-42F8-B411-314646865BAE}"/>
    <dgm:cxn modelId="{774EB7B0-6044-4E2E-9DF1-6A50C1237A12}" srcId="{2724A8DD-043D-4594-A4AD-2792A0B34CC2}" destId="{0D946727-7655-4EAA-A123-265814021E71}" srcOrd="2" destOrd="0" parTransId="{0E3E51C3-748B-489F-8169-8365AA8B0E3F}" sibTransId="{78CE5331-8AD4-4F04-8655-56F55E304441}"/>
    <dgm:cxn modelId="{D291E560-B41D-4162-9C7E-05F681EDBB9D}" srcId="{2724A8DD-043D-4594-A4AD-2792A0B34CC2}" destId="{2392D122-5F49-455C-BD5F-91A61F7DF083}" srcOrd="3" destOrd="0" parTransId="{3E8BFEFC-5D7D-478A-AF45-ECF286FADE50}" sibTransId="{107C21D9-9C72-4C8A-863C-1AE199846D93}"/>
    <dgm:cxn modelId="{ABA44C17-60B5-4AE2-9FCC-B7653F2E1F2D}" type="presOf" srcId="{4C6127E5-CAFF-4395-866D-535A37D8F2E5}" destId="{6DD06036-3F77-4167-9DAD-200621C90A23}" srcOrd="0" destOrd="0" presId="urn:microsoft.com/office/officeart/2011/layout/HexagonRadial"/>
    <dgm:cxn modelId="{D064588C-E654-4E88-9199-FB5BAE3AF5E5}" srcId="{9A2DB2EC-F486-4AD6-A5FB-C035B3DF24AF}" destId="{2724A8DD-043D-4594-A4AD-2792A0B34CC2}" srcOrd="0" destOrd="0" parTransId="{4748BEB3-3722-47DB-91EC-C308BFFEBCD1}" sibTransId="{7303C73F-D7CD-48E5-B0F6-FE150D5A890B}"/>
    <dgm:cxn modelId="{8D55CE34-B04A-4FC0-97A3-CB477E7381FA}" type="presParOf" srcId="{7E4ECE86-A359-4E79-81C1-9F7E804205B6}" destId="{10D3E12B-38AC-4B35-853E-2D6146006299}" srcOrd="0" destOrd="0" presId="urn:microsoft.com/office/officeart/2011/layout/HexagonRadial"/>
    <dgm:cxn modelId="{200CE557-7846-4335-AE92-17CFDD00310D}" type="presParOf" srcId="{7E4ECE86-A359-4E79-81C1-9F7E804205B6}" destId="{2656069A-48F1-4D64-853A-15A19B51EDC3}" srcOrd="1" destOrd="0" presId="urn:microsoft.com/office/officeart/2011/layout/HexagonRadial"/>
    <dgm:cxn modelId="{172E45B9-0EB0-47EF-9547-E7A2FF517691}" type="presParOf" srcId="{2656069A-48F1-4D64-853A-15A19B51EDC3}" destId="{B5303555-117E-4459-9DD0-DFC4BEE8B09C}" srcOrd="0" destOrd="0" presId="urn:microsoft.com/office/officeart/2011/layout/HexagonRadial"/>
    <dgm:cxn modelId="{728EAC74-8621-428C-B702-35DEAF7B4C3D}" type="presParOf" srcId="{7E4ECE86-A359-4E79-81C1-9F7E804205B6}" destId="{522496B2-A329-45C3-8C66-B1AFCED9D441}" srcOrd="2" destOrd="0" presId="urn:microsoft.com/office/officeart/2011/layout/HexagonRadial"/>
    <dgm:cxn modelId="{927B1E72-F01B-44EC-AB61-047ED42D0F99}" type="presParOf" srcId="{7E4ECE86-A359-4E79-81C1-9F7E804205B6}" destId="{BA3819BF-5B76-4A3E-859F-C2E614264187}" srcOrd="3" destOrd="0" presId="urn:microsoft.com/office/officeart/2011/layout/HexagonRadial"/>
    <dgm:cxn modelId="{CC89313B-C620-42AF-AC3B-FC4BDC50AB6A}" type="presParOf" srcId="{BA3819BF-5B76-4A3E-859F-C2E614264187}" destId="{8209AFA5-386D-464A-9A8D-CF58C347F49C}" srcOrd="0" destOrd="0" presId="urn:microsoft.com/office/officeart/2011/layout/HexagonRadial"/>
    <dgm:cxn modelId="{AEACD168-83AB-4ADB-90CD-28BB502B8C1B}" type="presParOf" srcId="{7E4ECE86-A359-4E79-81C1-9F7E804205B6}" destId="{6DD06036-3F77-4167-9DAD-200621C90A23}" srcOrd="4" destOrd="0" presId="urn:microsoft.com/office/officeart/2011/layout/HexagonRadial"/>
    <dgm:cxn modelId="{1ABC2F61-C87A-48EB-8EE4-9783FE3D5BA7}" type="presParOf" srcId="{7E4ECE86-A359-4E79-81C1-9F7E804205B6}" destId="{D9EDD61A-F6CD-4B10-97D0-39C88E1B350D}" srcOrd="5" destOrd="0" presId="urn:microsoft.com/office/officeart/2011/layout/HexagonRadial"/>
    <dgm:cxn modelId="{F288DA68-5B16-4980-976F-667CFED30473}" type="presParOf" srcId="{D9EDD61A-F6CD-4B10-97D0-39C88E1B350D}" destId="{DFE9B974-4E55-49C3-8483-2C6A0BCD4717}" srcOrd="0" destOrd="0" presId="urn:microsoft.com/office/officeart/2011/layout/HexagonRadial"/>
    <dgm:cxn modelId="{112BC64F-AC94-477A-87B9-334B1861A8FB}" type="presParOf" srcId="{7E4ECE86-A359-4E79-81C1-9F7E804205B6}" destId="{4ED3E79B-FE5D-4034-8012-E9111802C2A8}" srcOrd="6" destOrd="0" presId="urn:microsoft.com/office/officeart/2011/layout/HexagonRadial"/>
    <dgm:cxn modelId="{F55C41B8-E0DC-4D95-B5AE-CFB99489453E}" type="presParOf" srcId="{7E4ECE86-A359-4E79-81C1-9F7E804205B6}" destId="{BF044FFB-12C6-4EE9-8BF1-8297167CDC20}" srcOrd="7" destOrd="0" presId="urn:microsoft.com/office/officeart/2011/layout/HexagonRadial"/>
    <dgm:cxn modelId="{AFD9DB3F-BE84-4800-B90B-2D1D06718765}" type="presParOf" srcId="{BF044FFB-12C6-4EE9-8BF1-8297167CDC20}" destId="{76955F61-3B31-4F82-B8B8-E4C1A4904627}" srcOrd="0" destOrd="0" presId="urn:microsoft.com/office/officeart/2011/layout/HexagonRadial"/>
    <dgm:cxn modelId="{185D4A35-0DBD-47E0-9234-A9F27A8FDFF7}" type="presParOf" srcId="{7E4ECE86-A359-4E79-81C1-9F7E804205B6}" destId="{2EC86630-DB94-4059-983C-0BA8F065006D}" srcOrd="8" destOrd="0" presId="urn:microsoft.com/office/officeart/2011/layout/HexagonRadial"/>
    <dgm:cxn modelId="{C0902882-76D0-46B8-A3BF-6386F8CB374B}" type="presParOf" srcId="{7E4ECE86-A359-4E79-81C1-9F7E804205B6}" destId="{EDD781D3-5B3D-4924-AE15-32E76CD9C238}" srcOrd="9" destOrd="0" presId="urn:microsoft.com/office/officeart/2011/layout/HexagonRadial"/>
    <dgm:cxn modelId="{239FECF0-6764-4E82-B5BC-FD6CED454624}" type="presParOf" srcId="{EDD781D3-5B3D-4924-AE15-32E76CD9C238}" destId="{B5102790-736D-4195-A5C5-2658092F164B}" srcOrd="0" destOrd="0" presId="urn:microsoft.com/office/officeart/2011/layout/HexagonRadial"/>
    <dgm:cxn modelId="{65625F6F-3621-4D2E-82CD-1C30B345C1FF}" type="presParOf" srcId="{7E4ECE86-A359-4E79-81C1-9F7E804205B6}" destId="{38EE27A0-F096-4DD5-8338-2B9C1A7404F7}" srcOrd="10" destOrd="0" presId="urn:microsoft.com/office/officeart/2011/layout/HexagonRadial"/>
    <dgm:cxn modelId="{2D197E77-4C5C-4912-B8CB-D704C013D7DB}" type="presParOf" srcId="{7E4ECE86-A359-4E79-81C1-9F7E804205B6}" destId="{54524F37-A297-487A-8F08-8555AD98D870}" srcOrd="11" destOrd="0" presId="urn:microsoft.com/office/officeart/2011/layout/HexagonRadial"/>
    <dgm:cxn modelId="{DE2F8DF7-D2FE-4C98-B6D3-EBB5E6110ED7}" type="presParOf" srcId="{54524F37-A297-487A-8F08-8555AD98D870}" destId="{0E5FF7FD-2460-4B21-BB69-DD9F4EC006BA}" srcOrd="0" destOrd="0" presId="urn:microsoft.com/office/officeart/2011/layout/HexagonRadial"/>
    <dgm:cxn modelId="{C79D60B6-0F33-4E97-9F27-2A9009E2A54C}" type="presParOf" srcId="{7E4ECE86-A359-4E79-81C1-9F7E804205B6}" destId="{4951BBFB-38E6-4D48-8C47-D82CDE66872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D3E12B-38AC-4B35-853E-2D6146006299}">
      <dsp:nvSpPr>
        <dsp:cNvPr id="0" name=""/>
        <dsp:cNvSpPr/>
      </dsp:nvSpPr>
      <dsp:spPr>
        <a:xfrm>
          <a:off x="2661658" y="1653317"/>
          <a:ext cx="2101438" cy="181782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Meaningful  Use 2 </a:t>
          </a:r>
          <a:endParaRPr lang="en-US" sz="1800" kern="1200" dirty="0"/>
        </a:p>
      </dsp:txBody>
      <dsp:txXfrm>
        <a:off x="2661658" y="1653317"/>
        <a:ext cx="2101438" cy="1817829"/>
      </dsp:txXfrm>
    </dsp:sp>
    <dsp:sp modelId="{8209AFA5-386D-464A-9A8D-CF58C347F49C}">
      <dsp:nvSpPr>
        <dsp:cNvPr id="0" name=""/>
        <dsp:cNvSpPr/>
      </dsp:nvSpPr>
      <dsp:spPr>
        <a:xfrm>
          <a:off x="3977563" y="783609"/>
          <a:ext cx="792866" cy="683159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2496B2-A329-45C3-8C66-B1AFCED9D441}">
      <dsp:nvSpPr>
        <dsp:cNvPr id="0" name=""/>
        <dsp:cNvSpPr/>
      </dsp:nvSpPr>
      <dsp:spPr>
        <a:xfrm>
          <a:off x="2855231" y="0"/>
          <a:ext cx="1722114" cy="14898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Soarian Clinicals (SC) &amp; Critical Care &amp; Siemens Rx/MAK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55231" y="0"/>
        <a:ext cx="1722114" cy="1489831"/>
      </dsp:txXfrm>
    </dsp:sp>
    <dsp:sp modelId="{DFE9B974-4E55-49C3-8483-2C6A0BCD4717}">
      <dsp:nvSpPr>
        <dsp:cNvPr id="0" name=""/>
        <dsp:cNvSpPr/>
      </dsp:nvSpPr>
      <dsp:spPr>
        <a:xfrm>
          <a:off x="4902900" y="2060753"/>
          <a:ext cx="792866" cy="683159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D06036-3F77-4167-9DAD-200621C90A23}">
      <dsp:nvSpPr>
        <dsp:cNvPr id="0" name=""/>
        <dsp:cNvSpPr/>
      </dsp:nvSpPr>
      <dsp:spPr>
        <a:xfrm>
          <a:off x="4434610" y="916346"/>
          <a:ext cx="1722114" cy="14898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LOINC Codes (Sunquest Lab &amp; SC),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Exit Care</a:t>
          </a:r>
        </a:p>
      </dsp:txBody>
      <dsp:txXfrm>
        <a:off x="4434610" y="916346"/>
        <a:ext cx="1722114" cy="1489831"/>
      </dsp:txXfrm>
    </dsp:sp>
    <dsp:sp modelId="{76955F61-3B31-4F82-B8B8-E4C1A4904627}">
      <dsp:nvSpPr>
        <dsp:cNvPr id="0" name=""/>
        <dsp:cNvSpPr/>
      </dsp:nvSpPr>
      <dsp:spPr>
        <a:xfrm>
          <a:off x="4260101" y="3502409"/>
          <a:ext cx="792866" cy="683159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D3E79B-FE5D-4034-8012-E9111802C2A8}">
      <dsp:nvSpPr>
        <dsp:cNvPr id="0" name=""/>
        <dsp:cNvSpPr/>
      </dsp:nvSpPr>
      <dsp:spPr>
        <a:xfrm>
          <a:off x="4434610" y="2717775"/>
          <a:ext cx="1722114" cy="14898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Soarian Financials, Electronic Document Mgmt.</a:t>
          </a:r>
        </a:p>
      </dsp:txBody>
      <dsp:txXfrm>
        <a:off x="4434610" y="2717775"/>
        <a:ext cx="1722114" cy="1489831"/>
      </dsp:txXfrm>
    </dsp:sp>
    <dsp:sp modelId="{B5102790-736D-4195-A5C5-2658092F164B}">
      <dsp:nvSpPr>
        <dsp:cNvPr id="0" name=""/>
        <dsp:cNvSpPr/>
      </dsp:nvSpPr>
      <dsp:spPr>
        <a:xfrm>
          <a:off x="2665569" y="3652059"/>
          <a:ext cx="792866" cy="683159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C86630-DB94-4059-983C-0BA8F065006D}">
      <dsp:nvSpPr>
        <dsp:cNvPr id="0" name=""/>
        <dsp:cNvSpPr/>
      </dsp:nvSpPr>
      <dsp:spPr>
        <a:xfrm>
          <a:off x="2855231" y="3635146"/>
          <a:ext cx="1722114" cy="14898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HIE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(VHC &amp; Va.) &amp;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Patient Portal (Mobile MD / Siemens)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2855231" y="3635146"/>
        <a:ext cx="1722114" cy="1489831"/>
      </dsp:txXfrm>
    </dsp:sp>
    <dsp:sp modelId="{0E5FF7FD-2460-4B21-BB69-DD9F4EC006BA}">
      <dsp:nvSpPr>
        <dsp:cNvPr id="0" name=""/>
        <dsp:cNvSpPr/>
      </dsp:nvSpPr>
      <dsp:spPr>
        <a:xfrm>
          <a:off x="1725078" y="2375427"/>
          <a:ext cx="792866" cy="683159"/>
        </a:xfrm>
        <a:prstGeom prst="hexagon">
          <a:avLst>
            <a:gd name="adj" fmla="val 28900"/>
            <a:gd name="vf" fmla="val 11547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E27A0-F096-4DD5-8338-2B9C1A7404F7}">
      <dsp:nvSpPr>
        <dsp:cNvPr id="0" name=""/>
        <dsp:cNvSpPr/>
      </dsp:nvSpPr>
      <dsp:spPr>
        <a:xfrm>
          <a:off x="1268520" y="2718800"/>
          <a:ext cx="1722114" cy="14898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Healthcare Intelligence (DSS, SQM, HCQ)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268520" y="2718800"/>
        <a:ext cx="1722114" cy="1489831"/>
      </dsp:txXfrm>
    </dsp:sp>
    <dsp:sp modelId="{4951BBFB-38E6-4D48-8C47-D82CDE66872B}">
      <dsp:nvSpPr>
        <dsp:cNvPr id="0" name=""/>
        <dsp:cNvSpPr/>
      </dsp:nvSpPr>
      <dsp:spPr>
        <a:xfrm>
          <a:off x="1268520" y="914296"/>
          <a:ext cx="1722114" cy="1489831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tx1"/>
              </a:solidFill>
            </a:rPr>
            <a:t>Infrastructure OPENLink (interface engine), SCS, AIS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1268520" y="914296"/>
        <a:ext cx="1722114" cy="14898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0.0584</cdr:x>
      <cdr:y>0.89249</cdr:y>
    </cdr:from>
    <cdr:to>
      <cdr:x>0.24274</cdr:x>
      <cdr:y>0.97863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38666" y="2741082"/>
          <a:ext cx="1068916" cy="264560"/>
        </a:xfrm>
        <a:prstGeom xmlns:a="http://schemas.openxmlformats.org/drawingml/2006/main" prst="rect">
          <a:avLst/>
        </a:prstGeom>
        <a:ln xmlns:a="http://schemas.openxmlformats.org/drawingml/2006/main" cap="rnd">
          <a:solidFill>
            <a:schemeClr val="tx1"/>
          </a:solidFill>
        </a:ln>
      </cdr:spPr>
      <cdr:txBody>
        <a:bodyPr xmlns:a="http://schemas.openxmlformats.org/drawingml/2006/main" vertOverflow="clip" wrap="square" rtlCol="0">
          <a:spAutoFit/>
        </a:bodyPr>
        <a:lstStyle xmlns:a="http://schemas.openxmlformats.org/drawingml/2006/main"/>
        <a:p xmlns:a="http://schemas.openxmlformats.org/drawingml/2006/main">
          <a:r>
            <a:rPr lang="en-US" sz="1100" dirty="0"/>
            <a:t>Count, Per cent</a:t>
          </a:r>
        </a:p>
      </cdr:txBody>
    </cdr:sp>
  </cdr:relSizeAnchor>
  <cdr:relSizeAnchor xmlns:cdr="http://schemas.openxmlformats.org/drawingml/2006/chartDrawing">
    <cdr:from>
      <cdr:x>0.05275</cdr:x>
      <cdr:y>0</cdr:y>
    </cdr:from>
    <cdr:to>
      <cdr:x>0.94833</cdr:x>
      <cdr:y>0.99725</cdr:y>
    </cdr:to>
    <cdr:pic>
      <cdr:nvPicPr>
        <cdr:cNvPr id="3" name="Picture 2"/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xmlns="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55170" y="0"/>
          <a:ext cx="6029710" cy="31955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A4FDF-C1FD-4D15-A2C8-4C5F398CE50D}" type="datetimeFigureOut">
              <a:rPr lang="en-US" smtClean="0"/>
              <a:pPr/>
              <a:t>8/6/2014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0A9DF-DCD8-45C2-BB3A-B14A2ED0D53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625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A9DF-DCD8-45C2-BB3A-B14A2ED0D53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2879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VHC’s pat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8C763CC-156E-4C73-83DA-DCCA0FA8D2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181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A9DF-DCD8-45C2-BB3A-B14A2ED0D53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2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knew</a:t>
            </a:r>
            <a:r>
              <a:rPr lang="en-US" baseline="0" dirty="0" smtClean="0"/>
              <a:t> the footprint was big – involving upgrades to multiple “core” applications</a:t>
            </a:r>
            <a:endParaRPr lang="en-US" dirty="0" smtClean="0"/>
          </a:p>
          <a:p>
            <a:r>
              <a:rPr lang="en-US" dirty="0" smtClean="0"/>
              <a:t>Availability</a:t>
            </a:r>
            <a:r>
              <a:rPr lang="en-US" baseline="0" dirty="0" smtClean="0"/>
              <a:t> and implementation cycles required a change to target attestation dates</a:t>
            </a:r>
          </a:p>
          <a:p>
            <a:r>
              <a:rPr lang="en-US" baseline="0" dirty="0" smtClean="0"/>
              <a:t>Then, our Portal vendor notified us that they weren’t going to get 2014 EHR-certified</a:t>
            </a:r>
          </a:p>
          <a:p>
            <a:r>
              <a:rPr lang="en-US" baseline="0" dirty="0" smtClean="0"/>
              <a:t>Then, our primary vendor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93FF43-DAE1-432C-9A6D-89533B5E35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8941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A9DF-DCD8-45C2-BB3A-B14A2ED0D53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73970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A9DF-DCD8-45C2-BB3A-B14A2ED0D53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4484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60-day</a:t>
            </a:r>
            <a:r>
              <a:rPr lang="en-US" baseline="0" dirty="0" smtClean="0"/>
              <a:t> comment period ends ~July 23,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A9DF-DCD8-45C2-BB3A-B14A2ED0D53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00216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0A9DF-DCD8-45C2-BB3A-B14A2ED0D53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3357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%09vhcPC.tif%20%20%20%20%20%20%20%20%20%20%20%20%20%20%20%20%20%20%20%20%20%20%20%20%20%20%20%20%20%20%20%20%20%20%20%20%20%20%20%20%20%20%20%20%20%20%20%20%20%20%20%20%20%200000017D%04Gigi%20%20%20%20%20%20%20%20%20%20%20%20%20%20%20%20%20%20%20%20%20%20%20%20%20%20%20ABA78158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%09vhcPC.tif%20%20%20%20%20%20%20%20%20%20%20%20%20%20%20%20%20%20%20%20%20%20%20%20%20%20%20%20%20%20%20%20%20%20%20%20%20%20%20%20%20%20%20%20%20%20%20%20%20%20%20%20%20%200000017D%04Gigi%20%20%20%20%20%20%20%20%20%20%20%20%20%20%20%20%20%20%20%20%20%20%20%20%20%20%20ABA78158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%09vhcPC.tif%20%20%20%20%20%20%20%20%20%20%20%20%20%20%20%20%20%20%20%20%20%20%20%20%20%20%20%20%20%20%20%20%20%20%20%20%20%20%20%20%20%20%20%20%20%20%20%20%20%20%20%20%20%200000017D%04Gigi%20%20%20%20%20%20%20%20%20%20%20%20%20%20%20%20%20%20%20%20%20%20%20%20%20%20%20ABA78158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%09vhcPC.tif%20%20%20%20%20%20%20%20%20%20%20%20%20%20%20%20%20%20%20%20%20%20%20%20%20%20%20%20%20%20%20%20%20%20%20%20%20%20%20%20%20%20%20%20%20%20%20%20%20%20%20%20%20%200000017D%04Gigi%20%20%20%20%20%20%20%20%20%20%20%20%20%20%20%20%20%20%20%20%20%20%20%20%20%20%20ABA78158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%09vhcPC.tif%20%20%20%20%20%20%20%20%20%20%20%20%20%20%20%20%20%20%20%20%20%20%20%20%20%20%20%20%20%20%20%20%20%20%20%20%20%20%20%20%20%20%20%20%20%20%20%20%20%20%20%20%20%200000017D%04Gigi%20%20%20%20%20%20%20%20%20%20%20%20%20%20%20%20%20%20%20%20%20%20%20%20%20%20%20ABA78158: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hidden">
          <a:xfrm>
            <a:off x="0" y="1487488"/>
            <a:ext cx="1368424" cy="51840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400" dirty="0">
              <a:solidFill>
                <a:srgbClr val="5F606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BD814-12D5-432E-9ADA-DD06276521DA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600200" y="1487487"/>
            <a:ext cx="7545199" cy="51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2954474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hidden">
          <a:xfrm>
            <a:off x="0" y="1487488"/>
            <a:ext cx="1368424" cy="51840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400" dirty="0">
              <a:solidFill>
                <a:srgbClr val="5F606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BD814-12D5-432E-9ADA-DD06276521DA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600200" y="1487487"/>
            <a:ext cx="7545199" cy="51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23215483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 vhcPC.tif                                                      0000017DGigi                           ABA78158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91821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09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355940" cy="55457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6847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hidden">
          <a:xfrm>
            <a:off x="0" y="1487488"/>
            <a:ext cx="1368424" cy="51840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400" dirty="0">
              <a:solidFill>
                <a:srgbClr val="5F606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BD814-12D5-432E-9ADA-DD06276521DA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600200" y="1487487"/>
            <a:ext cx="7545199" cy="51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2702659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 vhcPC.tif                                                      0000017DGigi                           ABA78158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91821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69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355940" cy="55457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7828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 vhcPC.tif                                                      0000017DGigi                           ABA78158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91821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489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355940" cy="55457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1440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hidden">
          <a:xfrm>
            <a:off x="0" y="1487488"/>
            <a:ext cx="1368424" cy="51840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400" dirty="0">
              <a:solidFill>
                <a:srgbClr val="5F606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BD814-12D5-432E-9ADA-DD06276521DA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600200" y="1487487"/>
            <a:ext cx="7545199" cy="51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6919741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 vhcPC.tif                                                      0000017DGigi                           ABA78158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91821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0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355940" cy="55457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158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Image Divid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 bwMode="hidden">
          <a:xfrm>
            <a:off x="0" y="1487488"/>
            <a:ext cx="1368424" cy="51840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endParaRPr lang="en-US" sz="1400" dirty="0">
              <a:solidFill>
                <a:srgbClr val="5F6062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4BD814-12D5-432E-9ADA-DD06276521DA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18"/>
          </p:nvPr>
        </p:nvSpPr>
        <p:spPr>
          <a:xfrm>
            <a:off x="1600200" y="1487487"/>
            <a:ext cx="7545199" cy="5184000"/>
          </a:xfrm>
        </p:spPr>
        <p:txBody>
          <a:bodyPr/>
          <a:lstStyle/>
          <a:p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849923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 vhcPC.tif                                                      0000017DGigi                           ABA78158:"/>
          <p:cNvPicPr>
            <a:picLocks noChangeAspect="1" noChangeArrowheads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2700"/>
            <a:ext cx="9182101" cy="688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542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355940" cy="554577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D6A6D-68D8-4724-914C-C945090DC90A}" type="datetimeFigureOut">
              <a:rPr lang="en-US" smtClean="0">
                <a:solidFill>
                  <a:prstClr val="black"/>
                </a:solidFill>
              </a:rPr>
              <a:pPr/>
              <a:t>8/6/2014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E31656-6238-4D39-BFE4-37F2AC64E01D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2889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hyperlink" Target="http://myhospital/Divisions/Administration/Benefits%20Corner/Image%20Library/VHC%20new%20logo%20bw%202.jpg" TargetMode="Externa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jpeg"/><Relationship Id="rId5" Type="http://schemas.openxmlformats.org/officeDocument/2006/relationships/hyperlink" Target="http://myhospital/Divisions/Administration/Benefits%20Corner/Image%20Library/VHC%20new%20logo%20bw%202.jpg" TargetMode="Externa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hyperlink" Target="http://myhospital/Divisions/Administration/Benefits%20Corner/Image%20Library/VHC%20new%20logo%20bw%202.jpg" TargetMode="Externa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.jpeg"/><Relationship Id="rId5" Type="http://schemas.openxmlformats.org/officeDocument/2006/relationships/hyperlink" Target="http://myhospital/Divisions/Administration/Benefits%20Corner/Image%20Library/VHC%20new%20logo%20bw%202.jpg" TargetMode="Externa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332" y="0"/>
            <a:ext cx="1580668" cy="5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hidden">
          <a:xfrm>
            <a:off x="1548000" y="0"/>
            <a:ext cx="6048000" cy="528539"/>
          </a:xfrm>
          <a:prstGeom prst="rect">
            <a:avLst/>
          </a:prstGeom>
          <a:solidFill>
            <a:srgbClr val="5F606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rgbClr val="5F6062"/>
                </a:solidFill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hidden">
          <a:xfrm>
            <a:off x="428400" y="0"/>
            <a:ext cx="144000" cy="528535"/>
          </a:xfrm>
          <a:prstGeom prst="rect">
            <a:avLst/>
          </a:prstGeom>
          <a:solidFill>
            <a:srgbClr val="01425E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hidden">
          <a:xfrm>
            <a:off x="572399" y="0"/>
            <a:ext cx="111601" cy="528539"/>
          </a:xfrm>
          <a:prstGeom prst="rect">
            <a:avLst/>
          </a:prstGeom>
          <a:solidFill>
            <a:srgbClr val="29B5B4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hidden">
          <a:xfrm>
            <a:off x="684000" y="0"/>
            <a:ext cx="226800" cy="528535"/>
          </a:xfrm>
          <a:prstGeom prst="rect">
            <a:avLst/>
          </a:prstGeom>
          <a:solidFill>
            <a:srgbClr val="00578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hidden">
          <a:xfrm>
            <a:off x="910800" y="0"/>
            <a:ext cx="457625" cy="528535"/>
          </a:xfrm>
          <a:prstGeom prst="rect">
            <a:avLst/>
          </a:prstGeom>
          <a:solidFill>
            <a:srgbClr val="0063A6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hidden">
          <a:xfrm>
            <a:off x="1368425" y="0"/>
            <a:ext cx="179575" cy="528535"/>
          </a:xfrm>
          <a:prstGeom prst="rect">
            <a:avLst/>
          </a:prstGeom>
          <a:solidFill>
            <a:srgbClr val="64C5E5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2"/>
            <a:ext cx="430600" cy="52853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3639" y="-3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400" y="-4"/>
            <a:ext cx="0" cy="1475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3999" y="-5"/>
            <a:ext cx="3" cy="5457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2800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>
            <a:off x="637567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540857" y="-5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hidden">
          <a:xfrm>
            <a:off x="2" y="6685200"/>
            <a:ext cx="9143999" cy="1728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1549401" y="0"/>
            <a:ext cx="5918200" cy="528535"/>
          </a:xfrm>
          <a:prstGeom prst="rect">
            <a:avLst/>
          </a:prstGeom>
        </p:spPr>
        <p:txBody>
          <a:bodyPr vert="horz" lIns="216000" tIns="90000" rIns="216000" bIns="9000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609601"/>
            <a:ext cx="8280400" cy="555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0" y="6685200"/>
            <a:ext cx="180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2E7602DC-9E2F-40BE-8821-44014D14AE4B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000" y="6685200"/>
            <a:ext cx="432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7774" y="6685200"/>
            <a:ext cx="1114425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2127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914400" rtl="0" eaLnBrk="1" fontAlgn="auto" latinLnBrk="0" hangingPunct="1">
        <a:lnSpc>
          <a:spcPts val="2400"/>
        </a:lnSpc>
        <a:spcBef>
          <a:spcPts val="1200"/>
        </a:spcBef>
        <a:spcAft>
          <a:spcPts val="0"/>
        </a:spcAft>
        <a:buClr>
          <a:schemeClr val="accent1"/>
        </a:buClr>
        <a:buSzPct val="110000"/>
        <a:buFont typeface="Wingdings" pitchFamily="2" charset="2"/>
        <a:buChar char="§"/>
        <a:tabLst/>
        <a:defRPr lang="en-US" sz="1800" b="0" kern="1200" dirty="0" smtClean="0">
          <a:solidFill>
            <a:srgbClr val="5F6062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60000"/>
        <a:buFont typeface="Wingdings 3" pitchFamily="18" charset="2"/>
        <a:buChar char="u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GB" sz="1600" b="0" kern="1200" baseline="0" dirty="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332" y="0"/>
            <a:ext cx="1580668" cy="5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hidden">
          <a:xfrm>
            <a:off x="1548000" y="0"/>
            <a:ext cx="6048000" cy="528539"/>
          </a:xfrm>
          <a:prstGeom prst="rect">
            <a:avLst/>
          </a:prstGeom>
          <a:solidFill>
            <a:srgbClr val="5F606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rgbClr val="5F6062"/>
                </a:solidFill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hidden">
          <a:xfrm>
            <a:off x="428400" y="0"/>
            <a:ext cx="144000" cy="528535"/>
          </a:xfrm>
          <a:prstGeom prst="rect">
            <a:avLst/>
          </a:prstGeom>
          <a:solidFill>
            <a:srgbClr val="01425E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hidden">
          <a:xfrm>
            <a:off x="572399" y="0"/>
            <a:ext cx="111601" cy="528539"/>
          </a:xfrm>
          <a:prstGeom prst="rect">
            <a:avLst/>
          </a:prstGeom>
          <a:solidFill>
            <a:srgbClr val="29B5B4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hidden">
          <a:xfrm>
            <a:off x="684000" y="0"/>
            <a:ext cx="226800" cy="528535"/>
          </a:xfrm>
          <a:prstGeom prst="rect">
            <a:avLst/>
          </a:prstGeom>
          <a:solidFill>
            <a:srgbClr val="00578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hidden">
          <a:xfrm>
            <a:off x="910800" y="0"/>
            <a:ext cx="457625" cy="528535"/>
          </a:xfrm>
          <a:prstGeom prst="rect">
            <a:avLst/>
          </a:prstGeom>
          <a:solidFill>
            <a:srgbClr val="0063A6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hidden">
          <a:xfrm>
            <a:off x="1368425" y="0"/>
            <a:ext cx="179575" cy="528535"/>
          </a:xfrm>
          <a:prstGeom prst="rect">
            <a:avLst/>
          </a:prstGeom>
          <a:solidFill>
            <a:srgbClr val="64C5E5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2"/>
            <a:ext cx="430600" cy="52853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3639" y="-3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400" y="-4"/>
            <a:ext cx="0" cy="1475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3999" y="-5"/>
            <a:ext cx="3" cy="5457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2800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>
            <a:off x="637567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540857" y="-5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hidden">
          <a:xfrm>
            <a:off x="2" y="6685200"/>
            <a:ext cx="9143999" cy="1728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1549401" y="0"/>
            <a:ext cx="5918200" cy="528535"/>
          </a:xfrm>
          <a:prstGeom prst="rect">
            <a:avLst/>
          </a:prstGeom>
        </p:spPr>
        <p:txBody>
          <a:bodyPr vert="horz" lIns="216000" tIns="90000" rIns="216000" bIns="9000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609601"/>
            <a:ext cx="8280400" cy="555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0" y="6685200"/>
            <a:ext cx="180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2E7602DC-9E2F-40BE-8821-44014D14AE4B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000" y="6685200"/>
            <a:ext cx="432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7774" y="6685200"/>
            <a:ext cx="1114425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015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914400" rtl="0" eaLnBrk="1" fontAlgn="auto" latinLnBrk="0" hangingPunct="1">
        <a:lnSpc>
          <a:spcPts val="2400"/>
        </a:lnSpc>
        <a:spcBef>
          <a:spcPts val="1200"/>
        </a:spcBef>
        <a:spcAft>
          <a:spcPts val="0"/>
        </a:spcAft>
        <a:buClr>
          <a:schemeClr val="accent1"/>
        </a:buClr>
        <a:buSzPct val="110000"/>
        <a:buFont typeface="Wingdings" pitchFamily="2" charset="2"/>
        <a:buChar char="§"/>
        <a:tabLst/>
        <a:defRPr lang="en-US" sz="1800" b="0" kern="1200" dirty="0" smtClean="0">
          <a:solidFill>
            <a:srgbClr val="5F6062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60000"/>
        <a:buFont typeface="Wingdings 3" pitchFamily="18" charset="2"/>
        <a:buChar char="u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GB" sz="1600" b="0" kern="1200" baseline="0" dirty="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332" y="0"/>
            <a:ext cx="1580668" cy="5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hidden">
          <a:xfrm>
            <a:off x="1548000" y="0"/>
            <a:ext cx="6048000" cy="528539"/>
          </a:xfrm>
          <a:prstGeom prst="rect">
            <a:avLst/>
          </a:prstGeom>
          <a:solidFill>
            <a:srgbClr val="5F606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rgbClr val="5F6062"/>
                </a:solidFill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hidden">
          <a:xfrm>
            <a:off x="428400" y="0"/>
            <a:ext cx="144000" cy="528535"/>
          </a:xfrm>
          <a:prstGeom prst="rect">
            <a:avLst/>
          </a:prstGeom>
          <a:solidFill>
            <a:srgbClr val="01425E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hidden">
          <a:xfrm>
            <a:off x="572399" y="0"/>
            <a:ext cx="111601" cy="528539"/>
          </a:xfrm>
          <a:prstGeom prst="rect">
            <a:avLst/>
          </a:prstGeom>
          <a:solidFill>
            <a:srgbClr val="29B5B4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hidden">
          <a:xfrm>
            <a:off x="684000" y="0"/>
            <a:ext cx="226800" cy="528535"/>
          </a:xfrm>
          <a:prstGeom prst="rect">
            <a:avLst/>
          </a:prstGeom>
          <a:solidFill>
            <a:srgbClr val="00578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hidden">
          <a:xfrm>
            <a:off x="910800" y="0"/>
            <a:ext cx="457625" cy="528535"/>
          </a:xfrm>
          <a:prstGeom prst="rect">
            <a:avLst/>
          </a:prstGeom>
          <a:solidFill>
            <a:srgbClr val="0063A6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hidden">
          <a:xfrm>
            <a:off x="1368425" y="0"/>
            <a:ext cx="179575" cy="528535"/>
          </a:xfrm>
          <a:prstGeom prst="rect">
            <a:avLst/>
          </a:prstGeom>
          <a:solidFill>
            <a:srgbClr val="64C5E5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2"/>
            <a:ext cx="430600" cy="52853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3639" y="-3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400" y="-4"/>
            <a:ext cx="0" cy="1475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3999" y="-5"/>
            <a:ext cx="3" cy="5457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2800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>
            <a:off x="637567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540857" y="-5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hidden">
          <a:xfrm>
            <a:off x="2" y="6685200"/>
            <a:ext cx="9143999" cy="1728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1549401" y="0"/>
            <a:ext cx="5918200" cy="528535"/>
          </a:xfrm>
          <a:prstGeom prst="rect">
            <a:avLst/>
          </a:prstGeom>
        </p:spPr>
        <p:txBody>
          <a:bodyPr vert="horz" lIns="216000" tIns="90000" rIns="216000" bIns="9000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609601"/>
            <a:ext cx="8280400" cy="555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0" y="6685200"/>
            <a:ext cx="180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2E7602DC-9E2F-40BE-8821-44014D14AE4B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000" y="6685200"/>
            <a:ext cx="432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7774" y="6685200"/>
            <a:ext cx="1114425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11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914400" rtl="0" eaLnBrk="1" fontAlgn="auto" latinLnBrk="0" hangingPunct="1">
        <a:lnSpc>
          <a:spcPts val="2400"/>
        </a:lnSpc>
        <a:spcBef>
          <a:spcPts val="1200"/>
        </a:spcBef>
        <a:spcAft>
          <a:spcPts val="0"/>
        </a:spcAft>
        <a:buClr>
          <a:schemeClr val="accent1"/>
        </a:buClr>
        <a:buSzPct val="110000"/>
        <a:buFont typeface="Wingdings" pitchFamily="2" charset="2"/>
        <a:buChar char="§"/>
        <a:tabLst/>
        <a:defRPr lang="en-US" sz="1800" b="0" kern="1200" dirty="0" smtClean="0">
          <a:solidFill>
            <a:srgbClr val="5F6062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60000"/>
        <a:buFont typeface="Wingdings 3" pitchFamily="18" charset="2"/>
        <a:buChar char="u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GB" sz="1600" b="0" kern="1200" baseline="0" dirty="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Picture">
            <a:hlinkClick r:id="rId5"/>
          </p:cNvPr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63332" y="0"/>
            <a:ext cx="1580668" cy="52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7"/>
          <p:cNvSpPr>
            <a:spLocks noChangeArrowheads="1"/>
          </p:cNvSpPr>
          <p:nvPr userDrawn="1"/>
        </p:nvSpPr>
        <p:spPr bwMode="hidden">
          <a:xfrm>
            <a:off x="1548000" y="0"/>
            <a:ext cx="6048000" cy="528539"/>
          </a:xfrm>
          <a:prstGeom prst="rect">
            <a:avLst/>
          </a:prstGeom>
          <a:solidFill>
            <a:srgbClr val="5F606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rgbClr val="5F6062"/>
                </a:solidFill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hidden">
          <a:xfrm>
            <a:off x="428400" y="0"/>
            <a:ext cx="144000" cy="528535"/>
          </a:xfrm>
          <a:prstGeom prst="rect">
            <a:avLst/>
          </a:prstGeom>
          <a:solidFill>
            <a:srgbClr val="01425E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hidden">
          <a:xfrm>
            <a:off x="572399" y="0"/>
            <a:ext cx="111601" cy="528539"/>
          </a:xfrm>
          <a:prstGeom prst="rect">
            <a:avLst/>
          </a:prstGeom>
          <a:solidFill>
            <a:srgbClr val="29B5B4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hidden">
          <a:xfrm>
            <a:off x="684000" y="0"/>
            <a:ext cx="226800" cy="528535"/>
          </a:xfrm>
          <a:prstGeom prst="rect">
            <a:avLst/>
          </a:prstGeom>
          <a:solidFill>
            <a:srgbClr val="00578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hidden">
          <a:xfrm>
            <a:off x="910800" y="0"/>
            <a:ext cx="457625" cy="528535"/>
          </a:xfrm>
          <a:prstGeom prst="rect">
            <a:avLst/>
          </a:prstGeom>
          <a:solidFill>
            <a:srgbClr val="0063A6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hidden">
          <a:xfrm>
            <a:off x="1368425" y="0"/>
            <a:ext cx="179575" cy="528535"/>
          </a:xfrm>
          <a:prstGeom prst="rect">
            <a:avLst/>
          </a:prstGeom>
          <a:solidFill>
            <a:srgbClr val="64C5E5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2"/>
            <a:ext cx="430600" cy="52853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3639" y="-3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400" y="-4"/>
            <a:ext cx="0" cy="1475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3999" y="-5"/>
            <a:ext cx="3" cy="5457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2800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>
            <a:off x="637567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540857" y="-5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hidden">
          <a:xfrm>
            <a:off x="2" y="6685200"/>
            <a:ext cx="9143999" cy="1728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1549401" y="0"/>
            <a:ext cx="5918200" cy="528535"/>
          </a:xfrm>
          <a:prstGeom prst="rect">
            <a:avLst/>
          </a:prstGeom>
        </p:spPr>
        <p:txBody>
          <a:bodyPr vert="horz" lIns="216000" tIns="90000" rIns="216000" bIns="9000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609601"/>
            <a:ext cx="8280400" cy="555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0" y="6685200"/>
            <a:ext cx="180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2E7602DC-9E2F-40BE-8821-44014D14AE4B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000" y="6685200"/>
            <a:ext cx="432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7774" y="6685200"/>
            <a:ext cx="1114425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41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914400" rtl="0" eaLnBrk="1" fontAlgn="auto" latinLnBrk="0" hangingPunct="1">
        <a:lnSpc>
          <a:spcPts val="2400"/>
        </a:lnSpc>
        <a:spcBef>
          <a:spcPts val="1200"/>
        </a:spcBef>
        <a:spcAft>
          <a:spcPts val="0"/>
        </a:spcAft>
        <a:buClr>
          <a:schemeClr val="accent1"/>
        </a:buClr>
        <a:buSzPct val="110000"/>
        <a:buFont typeface="Wingdings" pitchFamily="2" charset="2"/>
        <a:buChar char="§"/>
        <a:tabLst/>
        <a:defRPr lang="en-US" sz="1800" b="0" kern="1200" dirty="0" smtClean="0">
          <a:solidFill>
            <a:srgbClr val="5F6062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60000"/>
        <a:buFont typeface="Wingdings 3" pitchFamily="18" charset="2"/>
        <a:buChar char="u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GB" sz="1600" b="0" kern="1200" baseline="0" dirty="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7"/>
          <p:cNvSpPr>
            <a:spLocks noChangeArrowheads="1"/>
          </p:cNvSpPr>
          <p:nvPr userDrawn="1"/>
        </p:nvSpPr>
        <p:spPr bwMode="hidden">
          <a:xfrm>
            <a:off x="1548000" y="0"/>
            <a:ext cx="6048000" cy="528539"/>
          </a:xfrm>
          <a:prstGeom prst="rect">
            <a:avLst/>
          </a:prstGeom>
          <a:solidFill>
            <a:srgbClr val="5F606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en-US" dirty="0">
                <a:solidFill>
                  <a:srgbClr val="5F6062"/>
                </a:solidFill>
              </a:rPr>
              <a:t> 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hidden">
          <a:xfrm>
            <a:off x="428400" y="0"/>
            <a:ext cx="144000" cy="528535"/>
          </a:xfrm>
          <a:prstGeom prst="rect">
            <a:avLst/>
          </a:prstGeom>
          <a:solidFill>
            <a:srgbClr val="01425E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0" name="Rectangle 12"/>
          <p:cNvSpPr>
            <a:spLocks noChangeArrowheads="1"/>
          </p:cNvSpPr>
          <p:nvPr userDrawn="1"/>
        </p:nvSpPr>
        <p:spPr bwMode="hidden">
          <a:xfrm>
            <a:off x="572399" y="0"/>
            <a:ext cx="111601" cy="528539"/>
          </a:xfrm>
          <a:prstGeom prst="rect">
            <a:avLst/>
          </a:prstGeom>
          <a:solidFill>
            <a:srgbClr val="29B5B4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hidden">
          <a:xfrm>
            <a:off x="684000" y="0"/>
            <a:ext cx="226800" cy="528535"/>
          </a:xfrm>
          <a:prstGeom prst="rect">
            <a:avLst/>
          </a:prstGeom>
          <a:solidFill>
            <a:srgbClr val="005782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2" name="Rectangle 14"/>
          <p:cNvSpPr>
            <a:spLocks noChangeArrowheads="1"/>
          </p:cNvSpPr>
          <p:nvPr/>
        </p:nvSpPr>
        <p:spPr bwMode="hidden">
          <a:xfrm>
            <a:off x="910800" y="0"/>
            <a:ext cx="457625" cy="528535"/>
          </a:xfrm>
          <a:prstGeom prst="rect">
            <a:avLst/>
          </a:prstGeom>
          <a:solidFill>
            <a:srgbClr val="0063A6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3" name="Rectangle 15"/>
          <p:cNvSpPr>
            <a:spLocks noChangeArrowheads="1"/>
          </p:cNvSpPr>
          <p:nvPr/>
        </p:nvSpPr>
        <p:spPr bwMode="hidden">
          <a:xfrm>
            <a:off x="1368425" y="0"/>
            <a:ext cx="179575" cy="528535"/>
          </a:xfrm>
          <a:prstGeom prst="rect">
            <a:avLst/>
          </a:prstGeom>
          <a:solidFill>
            <a:srgbClr val="64C5E5"/>
          </a:solidFill>
          <a:ln w="12700" cap="sq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15" name="Rectangle 14"/>
          <p:cNvSpPr/>
          <p:nvPr/>
        </p:nvSpPr>
        <p:spPr bwMode="hidden">
          <a:xfrm>
            <a:off x="0" y="2"/>
            <a:ext cx="430600" cy="528535"/>
          </a:xfrm>
          <a:prstGeom prst="rect">
            <a:avLst/>
          </a:prstGeom>
          <a:solidFill>
            <a:schemeClr val="tx2"/>
          </a:solidFill>
          <a:ln w="1270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423639" y="-3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72400" y="-4"/>
            <a:ext cx="0" cy="147599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83999" y="-5"/>
            <a:ext cx="3" cy="545733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172800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 rot="5400000">
            <a:off x="637567" y="737995"/>
            <a:ext cx="1475999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 bwMode="auto">
          <a:xfrm>
            <a:off x="1540857" y="-5"/>
            <a:ext cx="0" cy="105707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 bwMode="hidden">
          <a:xfrm>
            <a:off x="2" y="6685200"/>
            <a:ext cx="9143999" cy="172800"/>
          </a:xfrm>
          <a:prstGeom prst="rect">
            <a:avLst/>
          </a:prstGeom>
          <a:solidFill>
            <a:schemeClr val="bg2"/>
          </a:solidFill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1549401" y="0"/>
            <a:ext cx="5918200" cy="528535"/>
          </a:xfrm>
          <a:prstGeom prst="rect">
            <a:avLst/>
          </a:prstGeom>
        </p:spPr>
        <p:txBody>
          <a:bodyPr vert="horz" lIns="216000" tIns="90000" rIns="216000" bIns="90000" rtlCol="0" anchor="b" anchorCtr="0">
            <a:noAutofit/>
          </a:bodyPr>
          <a:lstStyle/>
          <a:p>
            <a:endParaRPr lang="en-US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609601"/>
            <a:ext cx="8280400" cy="55562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1800" y="6685200"/>
            <a:ext cx="180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2E7602DC-9E2F-40BE-8821-44014D14AE4B}" type="datetime1">
              <a:rPr lang="en-US" smtClean="0">
                <a:solidFill>
                  <a:srgbClr val="5F6062"/>
                </a:solidFill>
              </a:rPr>
              <a:pPr/>
              <a:t>8/6/2014</a:t>
            </a:fld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12000" y="6685200"/>
            <a:ext cx="4320000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endParaRPr lang="en-US" dirty="0">
              <a:solidFill>
                <a:srgbClr val="5F606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97774" y="6685200"/>
            <a:ext cx="1114425" cy="1728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800">
                <a:solidFill>
                  <a:schemeClr val="tx1"/>
                </a:solidFill>
                <a:latin typeface="Mubadala Avenir 35 Light" pitchFamily="34" charset="0"/>
              </a:defRPr>
            </a:lvl1pPr>
          </a:lstStyle>
          <a:p>
            <a:fld id="{DE390DC9-AE2C-4820-9F35-64DB3E95A88E}" type="slidenum">
              <a:rPr lang="en-US" smtClean="0">
                <a:solidFill>
                  <a:srgbClr val="5F6062"/>
                </a:solidFill>
              </a:rPr>
              <a:pPr/>
              <a:t>‹#›</a:t>
            </a:fld>
            <a:endParaRPr lang="en-US" dirty="0">
              <a:solidFill>
                <a:srgbClr val="5F606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6000" y="-5"/>
            <a:ext cx="1545678" cy="51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7804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3" r:id="rId3"/>
  </p:sldLayoutIdLst>
  <p:transition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ts val="2800"/>
        </a:lnSpc>
        <a:spcBef>
          <a:spcPct val="0"/>
        </a:spcBef>
        <a:buNone/>
        <a:defRPr sz="24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16000" marR="0" indent="-216000" algn="l" defTabSz="914400" rtl="0" eaLnBrk="1" fontAlgn="auto" latinLnBrk="0" hangingPunct="1">
        <a:lnSpc>
          <a:spcPts val="2400"/>
        </a:lnSpc>
        <a:spcBef>
          <a:spcPts val="1200"/>
        </a:spcBef>
        <a:spcAft>
          <a:spcPts val="0"/>
        </a:spcAft>
        <a:buClr>
          <a:schemeClr val="accent1"/>
        </a:buClr>
        <a:buSzPct val="110000"/>
        <a:buFont typeface="Wingdings" pitchFamily="2" charset="2"/>
        <a:buChar char="§"/>
        <a:tabLst/>
        <a:defRPr lang="en-US" sz="1800" b="0" kern="1200" dirty="0" smtClean="0">
          <a:solidFill>
            <a:srgbClr val="5F6062"/>
          </a:solidFill>
          <a:latin typeface="+mn-lt"/>
          <a:ea typeface="+mn-ea"/>
          <a:cs typeface="+mn-cs"/>
        </a:defRPr>
      </a:lvl1pPr>
      <a:lvl2pPr marL="648000" indent="-216000" algn="l" defTabSz="914400" rtl="0" eaLnBrk="1" latinLnBrk="0" hangingPunct="1">
        <a:lnSpc>
          <a:spcPts val="2400"/>
        </a:lnSpc>
        <a:spcBef>
          <a:spcPts val="600"/>
        </a:spcBef>
        <a:buClr>
          <a:schemeClr val="accent3"/>
        </a:buClr>
        <a:buSzPct val="60000"/>
        <a:buFont typeface="Wingdings 3" pitchFamily="18" charset="2"/>
        <a:buChar char="u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2pPr>
      <a:lvl3pPr marL="1080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3pPr>
      <a:lvl4pPr marL="1512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US" sz="1600" b="0" kern="1200" dirty="0" smtClean="0">
          <a:solidFill>
            <a:srgbClr val="5F6062"/>
          </a:solidFill>
          <a:latin typeface="+mn-lt"/>
          <a:ea typeface="+mn-ea"/>
          <a:cs typeface="+mn-cs"/>
        </a:defRPr>
      </a:lvl4pPr>
      <a:lvl5pPr marL="1944000" indent="-216000" algn="l" defTabSz="914400" rtl="0" eaLnBrk="1" latinLnBrk="0" hangingPunct="1">
        <a:lnSpc>
          <a:spcPts val="2400"/>
        </a:lnSpc>
        <a:spcBef>
          <a:spcPts val="600"/>
        </a:spcBef>
        <a:buClrTx/>
        <a:buFont typeface="Wingdings" pitchFamily="2" charset="2"/>
        <a:buChar char="§"/>
        <a:defRPr lang="en-GB" sz="1600" b="0" kern="1200" baseline="0" dirty="0">
          <a:solidFill>
            <a:srgbClr val="5F606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418915"/>
            <a:ext cx="8208912" cy="1470025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Meaningful Use: </a:t>
            </a:r>
            <a:br>
              <a:rPr lang="en-US" sz="3600" dirty="0" smtClean="0"/>
            </a:br>
            <a:r>
              <a:rPr lang="en-US" sz="3600" dirty="0" smtClean="0"/>
              <a:t>A Bumpy Ride on our Drive to Stage 2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7944" y="3728628"/>
            <a:ext cx="4608512" cy="1752600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David J. Vickers, MS-MIT, CRCE-I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Director of Project Management Office</a:t>
            </a:r>
          </a:p>
          <a:p>
            <a:pPr algn="l">
              <a:spcBef>
                <a:spcPts val="600"/>
              </a:spcBef>
            </a:pPr>
            <a:r>
              <a:rPr lang="en-US" sz="2000" i="1" dirty="0" smtClean="0">
                <a:solidFill>
                  <a:schemeClr val="bg1"/>
                </a:solidFill>
              </a:rPr>
              <a:t>Information Services Division</a:t>
            </a:r>
          </a:p>
          <a:p>
            <a:pPr algn="l">
              <a:spcBef>
                <a:spcPts val="600"/>
              </a:spcBef>
            </a:pPr>
            <a:r>
              <a:rPr lang="en-US" sz="2000" dirty="0" smtClean="0">
                <a:solidFill>
                  <a:schemeClr val="bg1"/>
                </a:solidFill>
              </a:rPr>
              <a:t>July 18, 2014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500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0"/>
            <a:ext cx="6118943" cy="528535"/>
          </a:xfrm>
        </p:spPr>
        <p:txBody>
          <a:bodyPr/>
          <a:lstStyle/>
          <a:p>
            <a:r>
              <a:rPr lang="en-US" dirty="0" smtClean="0"/>
              <a:t>Meaningful Dashboard as of March 18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260" y="4545123"/>
            <a:ext cx="8355940" cy="2052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tabLst/>
              <a:defRPr lang="en-US" sz="18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648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SzPct val="60000"/>
              <a:buFont typeface="Wingdings 3" pitchFamily="18" charset="2"/>
              <a:buChar char="u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512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1944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GB" sz="1600" b="0" kern="1200" baseline="0" dirty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ym typeface="Wingdings" pitchFamily="2" charset="2"/>
              </a:rPr>
              <a:t>Green: </a:t>
            </a:r>
            <a:r>
              <a:rPr lang="en-US" sz="1600" dirty="0">
                <a:sym typeface="Wingdings" pitchFamily="2" charset="2"/>
              </a:rPr>
              <a:t>PHA Reporting – Syndromic Surveillance “live” (direct to VDH) :</a:t>
            </a:r>
            <a:endParaRPr lang="en-US" sz="1400" dirty="0" smtClean="0">
              <a:sym typeface="Wingdings" pitchFamily="2" charset="2"/>
            </a:endParaRPr>
          </a:p>
          <a:p>
            <a:r>
              <a:rPr lang="en-US" sz="1600" dirty="0" smtClean="0">
                <a:sym typeface="Wingdings" pitchFamily="2" charset="2"/>
              </a:rPr>
              <a:t>Yellow: </a:t>
            </a:r>
            <a:r>
              <a:rPr lang="en-US" sz="1600" dirty="0">
                <a:sym typeface="Wingdings" pitchFamily="2" charset="2"/>
              </a:rPr>
              <a:t>Education; Need Automated Measures </a:t>
            </a:r>
            <a:r>
              <a:rPr lang="en-US" sz="1600" dirty="0" smtClean="0">
                <a:sym typeface="Wingdings" pitchFamily="2" charset="2"/>
              </a:rPr>
              <a:t>reporting, </a:t>
            </a:r>
            <a:r>
              <a:rPr lang="en-US" sz="1600" dirty="0">
                <a:sym typeface="Wingdings" pitchFamily="2" charset="2"/>
              </a:rPr>
              <a:t>Family history</a:t>
            </a:r>
          </a:p>
          <a:p>
            <a:r>
              <a:rPr lang="en-US" sz="1600" dirty="0" smtClean="0">
                <a:sym typeface="Wingdings" pitchFamily="2" charset="2"/>
              </a:rPr>
              <a:t>Red: VoDT (Patient Portal); Summary of Care; </a:t>
            </a:r>
            <a:r>
              <a:rPr lang="en-US" sz="1600" dirty="0">
                <a:sym typeface="Wingdings" pitchFamily="2" charset="2"/>
              </a:rPr>
              <a:t>CQMs, PHA Reporting (Lab &amp; Immunization</a:t>
            </a:r>
            <a:r>
              <a:rPr lang="en-US" sz="1600" dirty="0" smtClean="0">
                <a:sym typeface="Wingdings" pitchFamily="2" charset="2"/>
              </a:rPr>
              <a:t>)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435425215"/>
              </p:ext>
            </p:extLst>
          </p:nvPr>
        </p:nvGraphicFramePr>
        <p:xfrm>
          <a:off x="971600" y="1232756"/>
          <a:ext cx="6732748" cy="32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699356"/>
            <a:ext cx="8705408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 smtClean="0"/>
              <a:t>Did we really have to change our target attestation date? </a:t>
            </a:r>
          </a:p>
        </p:txBody>
      </p:sp>
    </p:spTree>
    <p:extLst>
      <p:ext uri="{BB962C8B-B14F-4D97-AF65-F5344CB8AC3E}">
        <p14:creationId xmlns:p14="http://schemas.microsoft.com/office/powerpoint/2010/main" xmlns="" val="129902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0"/>
            <a:ext cx="6118943" cy="528535"/>
          </a:xfrm>
        </p:spPr>
        <p:txBody>
          <a:bodyPr/>
          <a:lstStyle/>
          <a:p>
            <a:r>
              <a:rPr lang="en-US" dirty="0" smtClean="0"/>
              <a:t>Meaningful Dashboard as of Today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260" y="4545123"/>
            <a:ext cx="8787740" cy="2052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tabLst/>
              <a:defRPr lang="en-US" sz="18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648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SzPct val="60000"/>
              <a:buFont typeface="Wingdings 3" pitchFamily="18" charset="2"/>
              <a:buChar char="u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512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1944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GB" sz="1600" b="0" kern="1200" baseline="0" dirty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ym typeface="Wingdings" pitchFamily="2" charset="2"/>
              </a:rPr>
              <a:t>Blue: </a:t>
            </a:r>
            <a:r>
              <a:rPr lang="en-US" dirty="0">
                <a:sym typeface="Wingdings" pitchFamily="2" charset="2"/>
              </a:rPr>
              <a:t>PHA Reporting – Syndromic </a:t>
            </a:r>
            <a:r>
              <a:rPr lang="en-US" dirty="0" smtClean="0">
                <a:sym typeface="Wingdings" pitchFamily="2" charset="2"/>
              </a:rPr>
              <a:t>Surveillance &amp; Immunization </a:t>
            </a:r>
            <a:r>
              <a:rPr lang="en-US" dirty="0">
                <a:sym typeface="Wingdings" pitchFamily="2" charset="2"/>
              </a:rPr>
              <a:t>“live</a:t>
            </a:r>
            <a:r>
              <a:rPr lang="en-US" dirty="0" smtClean="0">
                <a:sym typeface="Wingdings" pitchFamily="2" charset="2"/>
              </a:rPr>
              <a:t>” via ConnectVirginia (Va. HIE = exclusive “transport option”)</a:t>
            </a:r>
          </a:p>
          <a:p>
            <a:r>
              <a:rPr lang="en-US" dirty="0" smtClean="0">
                <a:sym typeface="Wingdings" pitchFamily="2" charset="2"/>
              </a:rPr>
              <a:t>Green: Automated Measures, e.g. CPOE; Family History and Education, PHA (Lab)</a:t>
            </a:r>
          </a:p>
          <a:p>
            <a:r>
              <a:rPr lang="en-US" dirty="0" smtClean="0">
                <a:sym typeface="Wingdings" pitchFamily="2" charset="2"/>
              </a:rPr>
              <a:t>Yellow</a:t>
            </a:r>
            <a:r>
              <a:rPr lang="en-US" dirty="0">
                <a:sym typeface="Wingdings" pitchFamily="2" charset="2"/>
              </a:rPr>
              <a:t>: CQMs (mapping and process </a:t>
            </a:r>
            <a:r>
              <a:rPr lang="en-US" dirty="0" smtClean="0">
                <a:sym typeface="Wingdings" pitchFamily="2" charset="2"/>
              </a:rPr>
              <a:t>design…after attestation period start date)</a:t>
            </a:r>
          </a:p>
          <a:p>
            <a:r>
              <a:rPr lang="en-US" dirty="0" smtClean="0">
                <a:sym typeface="Wingdings" pitchFamily="2" charset="2"/>
              </a:rPr>
              <a:t>Red: VoDT (Patient Portal); Summary of Care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100065442"/>
              </p:ext>
            </p:extLst>
          </p:nvPr>
        </p:nvGraphicFramePr>
        <p:xfrm>
          <a:off x="971600" y="1232756"/>
          <a:ext cx="6732748" cy="32043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59080" y="699356"/>
            <a:ext cx="8705408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 smtClean="0"/>
              <a:t>We’re getting closer, but 3 measures still at risk…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5455" y="1232755"/>
            <a:ext cx="6029710" cy="3195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673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 thought we were ready, but…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608228" cy="5545776"/>
          </a:xfrm>
        </p:spPr>
        <p:txBody>
          <a:bodyPr/>
          <a:lstStyle/>
          <a:p>
            <a:r>
              <a:rPr lang="en-US" dirty="0" smtClean="0"/>
              <a:t>Blurry lines</a:t>
            </a:r>
          </a:p>
          <a:p>
            <a:pPr lvl="1"/>
            <a:r>
              <a:rPr lang="en-US" dirty="0" smtClean="0"/>
              <a:t>Ambiguity:  CMS Measure descriptions, FAQs, webinars</a:t>
            </a:r>
          </a:p>
          <a:p>
            <a:pPr lvl="1"/>
            <a:r>
              <a:rPr lang="en-US" dirty="0" smtClean="0"/>
              <a:t>Vendor / Industry Interpretation:  Proverbial square peg in round hole</a:t>
            </a:r>
          </a:p>
          <a:p>
            <a:pPr lvl="1"/>
            <a:r>
              <a:rPr lang="en-US" dirty="0" smtClean="0"/>
              <a:t>Is there a source of truth or subject matter expert out there?</a:t>
            </a:r>
          </a:p>
          <a:p>
            <a:pPr lvl="2"/>
            <a:r>
              <a:rPr lang="en-US" dirty="0" smtClean="0"/>
              <a:t>Ongoing engagement with third party consultants for validation</a:t>
            </a:r>
          </a:p>
          <a:p>
            <a:pPr lvl="2"/>
            <a:r>
              <a:rPr lang="en-US" dirty="0" smtClean="0"/>
              <a:t>Next to no MU-2 Audit results or experiential data</a:t>
            </a:r>
          </a:p>
          <a:p>
            <a:r>
              <a:rPr lang="en-US" dirty="0" smtClean="0"/>
              <a:t>(Seemingly) Never ending implementation</a:t>
            </a:r>
          </a:p>
          <a:p>
            <a:pPr lvl="1"/>
            <a:r>
              <a:rPr lang="en-US" dirty="0" smtClean="0"/>
              <a:t>Still deploying hot fixes and service packs</a:t>
            </a:r>
          </a:p>
          <a:p>
            <a:pPr lvl="1"/>
            <a:r>
              <a:rPr lang="en-US" dirty="0" smtClean="0"/>
              <a:t>Still tweaking processes</a:t>
            </a:r>
          </a:p>
          <a:p>
            <a:r>
              <a:rPr lang="en-US" dirty="0" smtClean="0"/>
              <a:t>Ongoing challenges</a:t>
            </a:r>
          </a:p>
          <a:p>
            <a:pPr lvl="1"/>
            <a:r>
              <a:rPr lang="en-US" dirty="0" smtClean="0"/>
              <a:t>Attaining last three measures</a:t>
            </a:r>
          </a:p>
          <a:p>
            <a:pPr lvl="1"/>
            <a:r>
              <a:rPr lang="en-US" dirty="0" smtClean="0"/>
              <a:t>Sustaining measures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104964"/>
            <a:ext cx="3611893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24028" y="5913276"/>
            <a:ext cx="4068452" cy="64807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MU-2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Whiteboard Story, aka the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 “Wall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of Discouraging Enlightenment”</a:t>
            </a:r>
            <a:endParaRPr lang="en-US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5557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if we don’t make it?  A Lifeline?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260" y="807523"/>
            <a:ext cx="8320196" cy="2693485"/>
          </a:xfrm>
        </p:spPr>
        <p:txBody>
          <a:bodyPr/>
          <a:lstStyle/>
          <a:p>
            <a:r>
              <a:rPr lang="en-US" dirty="0" smtClean="0"/>
              <a:t>NPRM (</a:t>
            </a:r>
            <a:r>
              <a:rPr lang="en-US" i="1" dirty="0" smtClean="0"/>
              <a:t>Federal Register </a:t>
            </a:r>
            <a:r>
              <a:rPr lang="en-US" dirty="0" smtClean="0"/>
              <a:t>May 23, 2014) offers option for hospitals unable to </a:t>
            </a:r>
            <a:r>
              <a:rPr lang="en-US" dirty="0"/>
              <a:t>get all Electronic Health Record (EHR) 2014-certified software fully deployed</a:t>
            </a:r>
            <a:endParaRPr lang="en-US" dirty="0" smtClean="0"/>
          </a:p>
          <a:p>
            <a:r>
              <a:rPr lang="en-US" dirty="0" smtClean="0"/>
              <a:t>If enacted (~ August 2014?):</a:t>
            </a:r>
          </a:p>
          <a:p>
            <a:pPr lvl="1"/>
            <a:r>
              <a:rPr lang="en-US" dirty="0" smtClean="0"/>
              <a:t>Would allow us attest to Stage 1 measures for 2014 quarter</a:t>
            </a:r>
          </a:p>
          <a:p>
            <a:pPr lvl="1"/>
            <a:r>
              <a:rPr lang="en-US" dirty="0" smtClean="0"/>
              <a:t>Much better than Hardship because we’d get 2014 EHR incentive payment</a:t>
            </a:r>
          </a:p>
          <a:p>
            <a:pPr lvl="1"/>
            <a:r>
              <a:rPr lang="en-US" dirty="0" smtClean="0"/>
              <a:t>Buys us (just) another 90 days.  Still must meet MU-2 beginning 10/01/2014</a:t>
            </a:r>
          </a:p>
          <a:p>
            <a:r>
              <a:rPr lang="en-US" dirty="0" smtClean="0"/>
              <a:t>Just in case:  VHC is maintaining Stage 2 and Stage 1 metrics effective July 1</a:t>
            </a:r>
          </a:p>
          <a:p>
            <a:pPr lvl="1"/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425" y="3605361"/>
            <a:ext cx="7675563" cy="3027995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3968" y="6273316"/>
            <a:ext cx="3924436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600" dirty="0" smtClean="0"/>
              <a:t>VHC represented in red box</a:t>
            </a:r>
          </a:p>
        </p:txBody>
      </p:sp>
    </p:spTree>
    <p:extLst>
      <p:ext uri="{BB962C8B-B14F-4D97-AF65-F5344CB8AC3E}">
        <p14:creationId xmlns:p14="http://schemas.microsoft.com/office/powerpoint/2010/main" xmlns="" val="30026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do you prefer?</a:t>
            </a:r>
            <a:endParaRPr lang="en-US" dirty="0"/>
          </a:p>
        </p:txBody>
      </p:sp>
      <p:pic>
        <p:nvPicPr>
          <p:cNvPr id="5122" name="Picture 2" descr="C:\Users\dvickers\AppData\Local\Microsoft\Windows\Temporary Internet Files\Content.IE5\6Q7F81NP\MC90032444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3767" y="800708"/>
            <a:ext cx="5688533" cy="5382046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5123" name="Picture 3" descr="C:\Users\dvickers\AppData\Local\Microsoft\Windows\Temporary Internet Files\Content.IE5\4K87YUGI\MC90044180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1193" y="3032956"/>
            <a:ext cx="1908113" cy="190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700" y="3681028"/>
            <a:ext cx="1078455" cy="1078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80112" y="5373216"/>
            <a:ext cx="1476164" cy="3420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 smtClean="0"/>
              <a:t>Dental Work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83668" y="5355214"/>
            <a:ext cx="1656184" cy="34203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en-US" dirty="0" smtClean="0"/>
              <a:t>Meaningful Use</a:t>
            </a:r>
          </a:p>
        </p:txBody>
      </p:sp>
    </p:spTree>
    <p:extLst>
      <p:ext uri="{BB962C8B-B14F-4D97-AF65-F5344CB8AC3E}">
        <p14:creationId xmlns:p14="http://schemas.microsoft.com/office/powerpoint/2010/main" xmlns="" val="140824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About Virginia Hospital Center</a:t>
            </a:r>
          </a:p>
          <a:p>
            <a:r>
              <a:rPr lang="en-US" dirty="0" smtClean="0"/>
              <a:t>Path to MU</a:t>
            </a:r>
          </a:p>
          <a:p>
            <a:r>
              <a:rPr lang="en-US" dirty="0" smtClean="0"/>
              <a:t>MU Timeline</a:t>
            </a:r>
          </a:p>
          <a:p>
            <a:r>
              <a:rPr lang="en-US" dirty="0" smtClean="0"/>
              <a:t>Evidence Book</a:t>
            </a:r>
          </a:p>
          <a:p>
            <a:r>
              <a:rPr lang="en-US" dirty="0" smtClean="0"/>
              <a:t>Scope</a:t>
            </a:r>
          </a:p>
          <a:p>
            <a:pPr lvl="1"/>
            <a:r>
              <a:rPr lang="en-US" dirty="0" smtClean="0"/>
              <a:t>Application Mix</a:t>
            </a:r>
          </a:p>
          <a:p>
            <a:pPr lvl="1"/>
            <a:r>
              <a:rPr lang="en-US" dirty="0" smtClean="0"/>
              <a:t>Continuous Upgrades</a:t>
            </a:r>
          </a:p>
          <a:p>
            <a:pPr lvl="1"/>
            <a:r>
              <a:rPr lang="en-US" dirty="0" smtClean="0"/>
              <a:t>Clinical Quality Measures (CQMs) : 1 example of level of effort</a:t>
            </a:r>
          </a:p>
          <a:p>
            <a:r>
              <a:rPr lang="en-US" dirty="0" smtClean="0"/>
              <a:t>Status: Where have we been? Where are we going?</a:t>
            </a:r>
          </a:p>
          <a:p>
            <a:r>
              <a:rPr lang="en-US" dirty="0" smtClean="0"/>
              <a:t>Stage 2 Readiness</a:t>
            </a:r>
          </a:p>
          <a:p>
            <a:r>
              <a:rPr lang="en-US" dirty="0" smtClean="0"/>
              <a:t>Lifeline?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115906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0"/>
            <a:ext cx="6082939" cy="528535"/>
          </a:xfrm>
        </p:spPr>
        <p:txBody>
          <a:bodyPr/>
          <a:lstStyle/>
          <a:p>
            <a:r>
              <a:rPr lang="en-US" dirty="0" smtClean="0"/>
              <a:t>About Virginia Hospital Center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242" y="1959651"/>
            <a:ext cx="4355246" cy="4061637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342-bed </a:t>
            </a:r>
            <a:r>
              <a:rPr lang="en-US" dirty="0">
                <a:solidFill>
                  <a:srgbClr val="000000"/>
                </a:solidFill>
              </a:rPr>
              <a:t>community, not-for-profit </a:t>
            </a:r>
            <a:r>
              <a:rPr lang="en-US" dirty="0" smtClean="0">
                <a:solidFill>
                  <a:srgbClr val="000000"/>
                </a:solidFill>
              </a:rPr>
              <a:t>teaching hospital </a:t>
            </a:r>
            <a:r>
              <a:rPr lang="en-US" dirty="0">
                <a:solidFill>
                  <a:srgbClr val="000000"/>
                </a:solidFill>
              </a:rPr>
              <a:t>in Arlington, </a:t>
            </a:r>
            <a:r>
              <a:rPr lang="en-US" dirty="0" smtClean="0">
                <a:solidFill>
                  <a:srgbClr val="000000"/>
                </a:solidFill>
              </a:rPr>
              <a:t>VA</a:t>
            </a:r>
          </a:p>
          <a:p>
            <a:r>
              <a:rPr lang="en-US" altLang="ja-JP" dirty="0">
                <a:solidFill>
                  <a:srgbClr val="000000"/>
                </a:solidFill>
              </a:rPr>
              <a:t>Mission: </a:t>
            </a:r>
            <a:r>
              <a:rPr lang="en-US" altLang="en-US" i="1" dirty="0">
                <a:solidFill>
                  <a:srgbClr val="000000"/>
                </a:solidFill>
              </a:rPr>
              <a:t>“</a:t>
            </a:r>
            <a:r>
              <a:rPr lang="en-US" i="1" dirty="0">
                <a:solidFill>
                  <a:srgbClr val="000000"/>
                </a:solidFill>
              </a:rPr>
              <a:t>To Be the Best Hospital</a:t>
            </a:r>
            <a:r>
              <a:rPr lang="en-US" altLang="en-US" i="1" dirty="0">
                <a:solidFill>
                  <a:srgbClr val="000000"/>
                </a:solidFill>
              </a:rPr>
              <a:t>”</a:t>
            </a:r>
            <a:endParaRPr lang="en-US" alt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Industry </a:t>
            </a:r>
            <a:r>
              <a:rPr lang="en-US" dirty="0">
                <a:solidFill>
                  <a:srgbClr val="000000"/>
                </a:solidFill>
              </a:rPr>
              <a:t>Recognized </a:t>
            </a:r>
            <a:r>
              <a:rPr lang="ja-JP" altLang="en-US" dirty="0">
                <a:solidFill>
                  <a:srgbClr val="000000"/>
                </a:solidFill>
              </a:rPr>
              <a:t>“</a:t>
            </a:r>
            <a:r>
              <a:rPr lang="en-US" altLang="ja-JP" dirty="0">
                <a:solidFill>
                  <a:srgbClr val="000000"/>
                </a:solidFill>
              </a:rPr>
              <a:t>Centers of Excellence</a:t>
            </a:r>
            <a:r>
              <a:rPr lang="ja-JP" altLang="en-US" dirty="0" smtClean="0">
                <a:solidFill>
                  <a:srgbClr val="000000"/>
                </a:solidFill>
              </a:rPr>
              <a:t>”</a:t>
            </a:r>
            <a:endParaRPr lang="en-US" altLang="ja-JP" dirty="0" smtClean="0">
              <a:solidFill>
                <a:srgbClr val="000000"/>
              </a:solidFill>
            </a:endParaRP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Magnet</a:t>
            </a:r>
            <a:r>
              <a:rPr lang="en-US" altLang="ja-JP" baseline="30000" dirty="0" smtClean="0">
                <a:solidFill>
                  <a:srgbClr val="000000"/>
                </a:solidFill>
              </a:rPr>
              <a:t>®</a:t>
            </a:r>
            <a:r>
              <a:rPr lang="en-US" altLang="ja-JP" dirty="0" smtClean="0">
                <a:solidFill>
                  <a:srgbClr val="000000"/>
                </a:solidFill>
              </a:rPr>
              <a:t> certified by ANCC</a:t>
            </a:r>
          </a:p>
          <a:p>
            <a:pPr lvl="1"/>
            <a:r>
              <a:rPr lang="en-US" altLang="ja-JP" dirty="0" smtClean="0">
                <a:solidFill>
                  <a:srgbClr val="000000"/>
                </a:solidFill>
              </a:rPr>
              <a:t>Truven Health Analytics: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100 Top Hospital (2013 &amp; 2014)</a:t>
            </a:r>
          </a:p>
          <a:p>
            <a:pPr lvl="2"/>
            <a:r>
              <a:rPr lang="en-US" altLang="ja-JP" dirty="0" smtClean="0">
                <a:solidFill>
                  <a:srgbClr val="000000"/>
                </a:solidFill>
              </a:rPr>
              <a:t>50 Top Cardiovascular Hospital (2014)</a:t>
            </a:r>
          </a:p>
        </p:txBody>
      </p:sp>
      <p:pic>
        <p:nvPicPr>
          <p:cNvPr id="5" name="Picture 18" descr="VHCSm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297" y="1930502"/>
            <a:ext cx="368617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1" descr="Description: Description: Medium Magnet Top and Mode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285714" cy="1390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768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0"/>
            <a:ext cx="6082939" cy="528535"/>
          </a:xfrm>
        </p:spPr>
        <p:txBody>
          <a:bodyPr/>
          <a:lstStyle/>
          <a:p>
            <a:r>
              <a:rPr lang="en-US" dirty="0" smtClean="0"/>
              <a:t>VHC’s path to MU began before ARRA…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07523"/>
            <a:ext cx="8640960" cy="5545776"/>
          </a:xfrm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</a:rPr>
              <a:t>Launched Healthcare Information Services Transformation (HIS-T) Project in 2006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Strategic reasons :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Automate manual processes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Introduce new features, online medical record, physician order entry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Achieve key business imperatives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Reduce length of stay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Increase employee, physician satisfaction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Increase overall employee productivity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Increase physician productivity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Improve patient safety and quality outcomes 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Remain clinically ahead of competition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Provide integrated easy data access across the organization</a:t>
            </a:r>
          </a:p>
          <a:p>
            <a:pPr lvl="2"/>
            <a:r>
              <a:rPr lang="en-US" dirty="0">
                <a:solidFill>
                  <a:srgbClr val="000000"/>
                </a:solidFill>
              </a:rPr>
              <a:t>Maintain profitability and positive cash </a:t>
            </a:r>
            <a:r>
              <a:rPr lang="en-US" dirty="0" smtClean="0">
                <a:solidFill>
                  <a:srgbClr val="000000"/>
                </a:solidFill>
              </a:rPr>
              <a:t>flow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Government &amp; industry regulation and compliance</a:t>
            </a:r>
            <a:endParaRPr lang="en-US" sz="1400" dirty="0">
              <a:solidFill>
                <a:srgbClr val="000000"/>
              </a:solidFill>
            </a:endParaRPr>
          </a:p>
          <a:p>
            <a:pPr lvl="1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99892" y="6201308"/>
            <a:ext cx="5112568" cy="5040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200" dirty="0"/>
              <a:t>Source: VHC IS Selection Team Presentation to Board of Directors – </a:t>
            </a:r>
          </a:p>
          <a:p>
            <a:r>
              <a:rPr lang="en-US" sz="1200" dirty="0"/>
              <a:t>“Decision on a Hospital Information System (HIS)”, Sept. 27, 2006</a:t>
            </a:r>
          </a:p>
        </p:txBody>
      </p:sp>
    </p:spTree>
    <p:extLst>
      <p:ext uri="{BB962C8B-B14F-4D97-AF65-F5344CB8AC3E}">
        <p14:creationId xmlns:p14="http://schemas.microsoft.com/office/powerpoint/2010/main" xmlns="" val="36536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42900" y="6558791"/>
            <a:ext cx="2319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kern="0" dirty="0" smtClean="0">
                <a:solidFill>
                  <a:sysClr val="windowText" lastClr="000000"/>
                </a:solidFill>
              </a:rPr>
              <a:t>* FFY = Federal Fiscal Year</a:t>
            </a:r>
            <a:endParaRPr lang="en-US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046" y="633065"/>
            <a:ext cx="5821121" cy="597062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tx1"/>
                </a:solidFill>
              </a:rPr>
              <a:t>Started well before ARRA of 2009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invGray">
          <a:xfrm>
            <a:off x="1549400" y="0"/>
            <a:ext cx="6118943" cy="528535"/>
          </a:xfrm>
          <a:prstGeom prst="rect">
            <a:avLst/>
          </a:prstGeom>
        </p:spPr>
        <p:txBody>
          <a:bodyPr vert="horz" lIns="216000" tIns="90000" rIns="216000" bIns="90000" rtlCol="0" anchor="b" anchorCtr="0">
            <a:noAutofit/>
          </a:bodyPr>
          <a:lstStyle>
            <a:lvl1pPr algn="l" defTabSz="914400" rtl="0" eaLnBrk="1" latinLnBrk="0" hangingPunct="1">
              <a:lnSpc>
                <a:spcPts val="2800"/>
              </a:lnSpc>
              <a:spcBef>
                <a:spcPct val="0"/>
              </a:spcBef>
              <a:buNone/>
              <a:defRPr sz="2400" kern="12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VHC’s Meaningful Use Timeline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1520314"/>
              </p:ext>
            </p:extLst>
          </p:nvPr>
        </p:nvGraphicFramePr>
        <p:xfrm>
          <a:off x="357187" y="1203960"/>
          <a:ext cx="8529638" cy="5225303"/>
        </p:xfrm>
        <a:graphic>
          <a:graphicData uri="http://schemas.openxmlformats.org/drawingml/2006/table">
            <a:tbl>
              <a:tblPr firstRow="1" firstCol="1" bandRow="1"/>
              <a:tblGrid>
                <a:gridCol w="1130419"/>
                <a:gridCol w="1953426"/>
                <a:gridCol w="2013661"/>
                <a:gridCol w="1703345"/>
                <a:gridCol w="1728787"/>
              </a:tblGrid>
              <a:tr h="10095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VHC is in CMS</a:t>
                      </a:r>
                      <a:r>
                        <a:rPr lang="en-US" sz="1400" baseline="0" dirty="0" smtClean="0">
                          <a:solidFill>
                            <a:schemeClr val="bg1"/>
                          </a:solidFill>
                          <a:effectLst/>
                        </a:rPr>
                        <a:t> “Group 2”</a:t>
                      </a:r>
                      <a:endParaRPr lang="en-US" sz="1400" dirty="0" smtClean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 smtClean="0">
                          <a:solidFill>
                            <a:schemeClr val="bg1"/>
                          </a:solidFill>
                          <a:effectLst/>
                        </a:rPr>
                        <a:t>FFY* </a:t>
                      </a: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10/01/2011 – 09/30/2012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</a:rPr>
                        <a:t>FFY 2013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10/01/2012 – 09/30/2013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</a:rPr>
                        <a:t>FFY 2014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10/01/2013 – 09/30/2014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u="sng" dirty="0">
                          <a:solidFill>
                            <a:schemeClr val="bg1"/>
                          </a:solidFill>
                          <a:effectLst/>
                        </a:rPr>
                        <a:t>FFY 2015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10/01/2014 – 09/30/2015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624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Year #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73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Stage &amp; Milestone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 Stage 1: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“90-day”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MU Stage 1: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“Full Year”</a:t>
                      </a:r>
                      <a:endParaRPr lang="en-US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 Stage 2: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“Quarter”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 Stage 2:</a:t>
                      </a:r>
                      <a:br>
                        <a:rPr lang="en-US" sz="1400" dirty="0">
                          <a:effectLst/>
                        </a:rPr>
                      </a:br>
                      <a:r>
                        <a:rPr lang="en-US" sz="1400" dirty="0">
                          <a:effectLst/>
                        </a:rPr>
                        <a:t>“Full Year”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009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Criteria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 least 90-day period.  Hospital can select dates  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Entire federal fiscal year following year attained “90-day”</a:t>
                      </a:r>
                      <a:endParaRPr lang="en-US" sz="1400" b="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Must equal a Federal Fiscal Quarter starting 10/1, 1/1, </a:t>
                      </a:r>
                      <a:r>
                        <a:rPr lang="en-US" sz="1400" b="0" dirty="0">
                          <a:effectLst/>
                        </a:rPr>
                        <a:t>4/1 or </a:t>
                      </a:r>
                      <a:r>
                        <a:rPr lang="en-US" sz="1400" b="1" dirty="0">
                          <a:effectLst/>
                        </a:rPr>
                        <a:t>7/1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Entire federal fiscal year following year attained “Quarter”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7765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VHC Actual Period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04/01/2012 – 06/30/2012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10/01/2012 – 09/30/2013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 </a:t>
                      </a: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rgbClr val="0099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07/01/2014 – 09/30/2014</a:t>
                      </a:r>
                      <a:endParaRPr lang="en-US" sz="1400" b="1" kern="1200" dirty="0">
                        <a:solidFill>
                          <a:srgbClr val="0099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10/01/2014 – 09/30/2015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14303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bg1"/>
                          </a:solidFill>
                          <a:effectLst/>
                        </a:rPr>
                        <a:t>Attestation &amp; </a:t>
                      </a:r>
                      <a:r>
                        <a:rPr lang="en-US" sz="1400" dirty="0" smtClean="0">
                          <a:solidFill>
                            <a:schemeClr val="bg1"/>
                          </a:solidFill>
                          <a:effectLst/>
                        </a:rPr>
                        <a:t>Incentive Payment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Attested:  07/12/2012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Payment</a:t>
                      </a:r>
                      <a:r>
                        <a:rPr lang="en-US" sz="1400" baseline="0" dirty="0" smtClean="0">
                          <a:effectLst/>
                        </a:rPr>
                        <a:t> Amt: </a:t>
                      </a:r>
                      <a:r>
                        <a:rPr lang="en-US" sz="1400" dirty="0" smtClean="0">
                          <a:effectLst/>
                        </a:rPr>
                        <a:t>$2.2m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Payment Rate: 100% Received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smtClean="0">
                          <a:effectLst/>
                        </a:rPr>
                        <a:t>08/24/2012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Attest to Pay: 42 days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</a:rPr>
                        <a:t>Attested:10/17/2013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Payment Amt: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$1.75m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Payment Rate: 75%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Received: 11/25/2013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Attest to Pay: 38 days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dirty="0" smtClean="0">
                        <a:solidFill>
                          <a:srgbClr val="0099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Target attestation: </a:t>
                      </a:r>
                      <a:r>
                        <a:rPr lang="en-US" sz="1400" b="1" dirty="0" smtClean="0">
                          <a:effectLst/>
                        </a:rPr>
                        <a:t>10/2014</a:t>
                      </a:r>
                      <a:endParaRPr lang="en-US" sz="1400" b="1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Target Payment </a:t>
                      </a:r>
                      <a:endParaRPr lang="en-US" sz="1400" dirty="0" smtClean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Date</a:t>
                      </a:r>
                      <a:r>
                        <a:rPr lang="en-US" sz="1400" dirty="0">
                          <a:effectLst/>
                        </a:rPr>
                        <a:t>: </a:t>
                      </a:r>
                      <a:r>
                        <a:rPr lang="en-US" sz="1400" dirty="0" smtClean="0">
                          <a:effectLst/>
                        </a:rPr>
                        <a:t>~11/2014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Rate:</a:t>
                      </a:r>
                      <a:r>
                        <a:rPr lang="en-US" sz="1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Amount: </a:t>
                      </a: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~$1.1m</a:t>
                      </a:r>
                      <a:endParaRPr lang="en-US" sz="14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Mubadala Avenir 35 Light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Target attestation: </a:t>
                      </a:r>
                      <a:r>
                        <a:rPr lang="en-US" sz="1400" dirty="0" smtClean="0">
                          <a:effectLst/>
                        </a:rPr>
                        <a:t>10/2015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Target Payment: </a:t>
                      </a:r>
                      <a:r>
                        <a:rPr lang="en-US" sz="1400" dirty="0" smtClean="0">
                          <a:effectLst/>
                        </a:rPr>
                        <a:t>Date: ~12/2014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Rate: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25%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Amount: </a:t>
                      </a:r>
                      <a:r>
                        <a:rPr lang="en-US" sz="140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~$550k</a:t>
                      </a:r>
                      <a:endParaRPr lang="en-US" sz="14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7" name="Down Arrow 16"/>
          <p:cNvSpPr/>
          <p:nvPr/>
        </p:nvSpPr>
        <p:spPr>
          <a:xfrm>
            <a:off x="6171549" y="662150"/>
            <a:ext cx="942975" cy="542925"/>
          </a:xfrm>
          <a:prstGeom prst="downArrow">
            <a:avLst/>
          </a:prstGeom>
          <a:solidFill>
            <a:srgbClr val="FFFF66"/>
          </a:solidFill>
          <a:ln w="25400" cap="flat" cmpd="sng" algn="ctr">
            <a:solidFill>
              <a:srgbClr val="4F81BD"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kern="0" dirty="0">
              <a:solidFill>
                <a:sysClr val="window" lastClr="FFFFFF"/>
              </a:solidFill>
              <a:latin typeface="Mubadala Avenir 35 Ligh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30788" y="617495"/>
            <a:ext cx="6244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kern="0" dirty="0" smtClean="0">
                <a:solidFill>
                  <a:sysClr val="windowText" lastClr="000000"/>
                </a:solidFill>
              </a:rPr>
              <a:t>July 2014</a:t>
            </a:r>
            <a:endParaRPr lang="en-US" sz="1400" b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20988841">
            <a:off x="1648989" y="4412869"/>
            <a:ext cx="182293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Complete</a:t>
            </a:r>
            <a:endParaRPr lang="en-US" sz="1800" b="1" kern="0" dirty="0">
              <a:ln w="31550" cmpd="sng">
                <a:gradFill>
                  <a:gsLst>
                    <a:gs pos="70000">
                      <a:srgbClr val="0070C0"/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 rot="20988841">
            <a:off x="3549880" y="4412870"/>
            <a:ext cx="1822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kern="0" dirty="0" smtClean="0">
                <a:ln w="31550" cmpd="sng">
                  <a:gradFill>
                    <a:gsLst>
                      <a:gs pos="70000">
                        <a:srgbClr val="0070C0"/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79646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Complete</a:t>
            </a:r>
            <a:endParaRPr lang="en-US" sz="1800" b="1" kern="0" dirty="0">
              <a:ln w="31550" cmpd="sng">
                <a:gradFill>
                  <a:gsLst>
                    <a:gs pos="70000">
                      <a:srgbClr val="0070C0"/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79646">
                  <a:tint val="15000"/>
                  <a:satMod val="200000"/>
                </a:srgb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542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400" y="0"/>
            <a:ext cx="6082939" cy="528535"/>
          </a:xfrm>
        </p:spPr>
        <p:txBody>
          <a:bodyPr/>
          <a:lstStyle/>
          <a:p>
            <a:r>
              <a:rPr lang="en-US" dirty="0" smtClean="0"/>
              <a:t>Evidence Book Assures Audit Readiness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016732"/>
            <a:ext cx="4176464" cy="5177761"/>
          </a:xfrm>
        </p:spPr>
        <p:txBody>
          <a:bodyPr/>
          <a:lstStyle/>
          <a:p>
            <a:r>
              <a:rPr lang="en-US" dirty="0" smtClean="0"/>
              <a:t>Documents our journey</a:t>
            </a:r>
          </a:p>
          <a:p>
            <a:pPr lvl="1"/>
            <a:r>
              <a:rPr lang="en-US" dirty="0" smtClean="0"/>
              <a:t>Paper</a:t>
            </a:r>
          </a:p>
          <a:p>
            <a:pPr lvl="1"/>
            <a:r>
              <a:rPr lang="en-US" dirty="0" smtClean="0"/>
              <a:t>Electronic</a:t>
            </a:r>
          </a:p>
          <a:p>
            <a:r>
              <a:rPr lang="en-US" dirty="0" smtClean="0"/>
              <a:t>Overall summary</a:t>
            </a:r>
          </a:p>
          <a:p>
            <a:r>
              <a:rPr lang="en-US" dirty="0" smtClean="0"/>
              <a:t>Registration, Certification and Attestation info</a:t>
            </a:r>
          </a:p>
          <a:p>
            <a:r>
              <a:rPr lang="en-US" dirty="0" smtClean="0"/>
              <a:t>CMS &amp; Vendor guidance</a:t>
            </a:r>
          </a:p>
          <a:p>
            <a:r>
              <a:rPr lang="en-US" dirty="0" smtClean="0"/>
              <a:t>Measure Info</a:t>
            </a:r>
          </a:p>
          <a:p>
            <a:pPr lvl="1"/>
            <a:r>
              <a:rPr lang="en-US" dirty="0" smtClean="0"/>
              <a:t>Description</a:t>
            </a:r>
          </a:p>
          <a:p>
            <a:pPr lvl="1"/>
            <a:r>
              <a:rPr lang="en-US" dirty="0" smtClean="0"/>
              <a:t>VHC Overview </a:t>
            </a:r>
            <a:r>
              <a:rPr lang="en-US" dirty="0"/>
              <a:t>&amp; Summary</a:t>
            </a:r>
          </a:p>
          <a:p>
            <a:pPr lvl="1"/>
            <a:r>
              <a:rPr lang="en-US" dirty="0" smtClean="0"/>
              <a:t>Summary &amp; detail reports (from EHR-certified software)</a:t>
            </a:r>
          </a:p>
          <a:p>
            <a:pPr lvl="1"/>
            <a:r>
              <a:rPr lang="en-US" dirty="0" smtClean="0"/>
              <a:t>Validation results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9532" y="1404156"/>
            <a:ext cx="4185084" cy="4185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466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 for MU-2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5423506"/>
              </p:ext>
            </p:extLst>
          </p:nvPr>
        </p:nvGraphicFramePr>
        <p:xfrm>
          <a:off x="2103120" y="1524000"/>
          <a:ext cx="7425245" cy="51249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76945" y="6543304"/>
            <a:ext cx="914400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156705" y="1478280"/>
            <a:ext cx="3459480" cy="10515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smtClean="0">
                <a:solidFill>
                  <a:srgbClr val="5F6062"/>
                </a:solidFill>
              </a:rPr>
              <a:t>Software upgrades and/or Hardware refreshes in all these areas…</a:t>
            </a:r>
            <a:endParaRPr lang="en-US" sz="2000" dirty="0">
              <a:solidFill>
                <a:srgbClr val="5F606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1620" y="3757506"/>
            <a:ext cx="2329419" cy="71545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smtClean="0">
                <a:solidFill>
                  <a:srgbClr val="5F6062"/>
                </a:solidFill>
              </a:rPr>
              <a:t>…Most - but not all - are done…</a:t>
            </a:r>
            <a:endParaRPr lang="en-US" sz="2000" dirty="0">
              <a:solidFill>
                <a:srgbClr val="5F606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0503" y="5808656"/>
            <a:ext cx="3542930" cy="896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000" dirty="0" smtClean="0">
                <a:solidFill>
                  <a:srgbClr val="5F6062"/>
                </a:solidFill>
              </a:rPr>
              <a:t>…Led to date shift for Attestation to July 1 – Sept. 30</a:t>
            </a:r>
          </a:p>
          <a:p>
            <a:r>
              <a:rPr lang="en-US" sz="1600" dirty="0" smtClean="0">
                <a:solidFill>
                  <a:srgbClr val="5F6062"/>
                </a:solidFill>
              </a:rPr>
              <a:t>(originally April 1 – June 30)</a:t>
            </a:r>
            <a:endParaRPr lang="en-US" sz="1600" dirty="0">
              <a:solidFill>
                <a:srgbClr val="5F606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" y="792480"/>
            <a:ext cx="8705408" cy="533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400" dirty="0" smtClean="0"/>
              <a:t>VHC’s Upgrade Journey Since Fall 2013 = Still Not Complete:</a:t>
            </a:r>
          </a:p>
        </p:txBody>
      </p:sp>
    </p:spTree>
    <p:extLst>
      <p:ext uri="{BB962C8B-B14F-4D97-AF65-F5344CB8AC3E}">
        <p14:creationId xmlns:p14="http://schemas.microsoft.com/office/powerpoint/2010/main" xmlns="" val="171374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MU-2 Projects = A Full-time Effort</a:t>
            </a:r>
            <a:endParaRPr lang="en-US" sz="2200" dirty="0"/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71277955"/>
              </p:ext>
            </p:extLst>
          </p:nvPr>
        </p:nvGraphicFramePr>
        <p:xfrm>
          <a:off x="467544" y="2096852"/>
          <a:ext cx="4284476" cy="2971346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1473006"/>
                <a:gridCol w="2811470"/>
              </a:tblGrid>
              <a:tr h="67649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Year</a:t>
                      </a:r>
                      <a:r>
                        <a:rPr lang="en-US" sz="1600" baseline="0" dirty="0" smtClean="0">
                          <a:effectLst/>
                        </a:rPr>
                        <a:t> / Qtr.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Application Upgrades,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aseline="0" dirty="0" smtClean="0">
                          <a:effectLst/>
                        </a:rPr>
                        <a:t>Hardware Refreshes &amp;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Service</a:t>
                      </a:r>
                      <a:r>
                        <a:rPr lang="en-US" sz="1600" baseline="0" dirty="0" smtClean="0">
                          <a:effectLst/>
                        </a:rPr>
                        <a:t> Packs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49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2013</a:t>
                      </a:r>
                      <a:r>
                        <a:rPr lang="en-US" sz="16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– Q4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7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21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2014 – Q1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6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2014 – Q2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11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609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2014 – Q3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1+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49212">
                <a:tc>
                  <a:txBody>
                    <a:bodyPr/>
                    <a:lstStyle/>
                    <a:p>
                      <a:pPr marL="457200" marR="0" lv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Total: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</a:rPr>
                        <a:t>25</a:t>
                      </a:r>
                      <a:endParaRPr lang="en-US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4968044" y="1723159"/>
            <a:ext cx="3816424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6000">
              <a:lnSpc>
                <a:spcPts val="2400"/>
              </a:lnSpc>
              <a:spcBef>
                <a:spcPts val="1200"/>
              </a:spcBef>
              <a:buClr>
                <a:srgbClr val="4F81BD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5F6062"/>
                </a:solidFill>
              </a:rPr>
              <a:t>Multiple upgrades to same applications </a:t>
            </a:r>
            <a:endParaRPr lang="en-US" dirty="0">
              <a:solidFill>
                <a:srgbClr val="5F6062"/>
              </a:solidFill>
            </a:endParaRPr>
          </a:p>
          <a:p>
            <a:pPr marL="216000" lvl="0" indent="-216000">
              <a:lnSpc>
                <a:spcPts val="2400"/>
              </a:lnSpc>
              <a:spcBef>
                <a:spcPts val="1200"/>
              </a:spcBef>
              <a:buClr>
                <a:srgbClr val="4F81BD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5F6062"/>
                </a:solidFill>
              </a:rPr>
              <a:t>Apply to PRODUCTION environments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Does not include comparable applies to “TEST” environments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Generally required downtime</a:t>
            </a:r>
            <a:endParaRPr lang="en-US" sz="1600" dirty="0">
              <a:solidFill>
                <a:srgbClr val="5F6062"/>
              </a:solidFill>
            </a:endParaRPr>
          </a:p>
          <a:p>
            <a:pPr marL="216000" indent="-216000">
              <a:lnSpc>
                <a:spcPts val="2400"/>
              </a:lnSpc>
              <a:spcBef>
                <a:spcPts val="1200"/>
              </a:spcBef>
              <a:buClr>
                <a:srgbClr val="4F81BD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5F6062"/>
                </a:solidFill>
              </a:rPr>
              <a:t>That’s not all…</a:t>
            </a:r>
            <a:endParaRPr lang="en-US" dirty="0">
              <a:solidFill>
                <a:srgbClr val="5F6062"/>
              </a:solidFill>
            </a:endParaRP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Does not include “hot fixes”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Does not include process and workflow re-design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All require testing!</a:t>
            </a:r>
            <a:endParaRPr lang="en-US" sz="1600" dirty="0">
              <a:solidFill>
                <a:srgbClr val="5F606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1540" y="908720"/>
            <a:ext cx="73808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2400"/>
              </a:lnSpc>
              <a:spcBef>
                <a:spcPts val="1200"/>
              </a:spcBef>
              <a:buClr>
                <a:srgbClr val="4F81BD"/>
              </a:buClr>
              <a:buSzPct val="110000"/>
            </a:pPr>
            <a:r>
              <a:rPr lang="en-US" sz="2400" dirty="0" smtClean="0">
                <a:solidFill>
                  <a:srgbClr val="5F6062"/>
                </a:solidFill>
              </a:rPr>
              <a:t>Since our MU-1 Year 2 Attestation in October 2012…</a:t>
            </a:r>
          </a:p>
        </p:txBody>
      </p:sp>
    </p:spTree>
    <p:extLst>
      <p:ext uri="{BB962C8B-B14F-4D97-AF65-F5344CB8AC3E}">
        <p14:creationId xmlns:p14="http://schemas.microsoft.com/office/powerpoint/2010/main" xmlns="" val="374665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Quality Measures = Huge Effort!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56260" y="4221087"/>
            <a:ext cx="8355940" cy="1916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10000"/>
              <a:buFont typeface="Wingdings" pitchFamily="2" charset="2"/>
              <a:buChar char="§"/>
              <a:tabLst/>
              <a:defRPr lang="en-US" sz="18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1pPr>
            <a:lvl2pPr marL="648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>
                <a:schemeClr val="accent3"/>
              </a:buClr>
              <a:buSzPct val="60000"/>
              <a:buFont typeface="Wingdings 3" pitchFamily="18" charset="2"/>
              <a:buChar char="u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2pPr>
            <a:lvl3pPr marL="1080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3pPr>
            <a:lvl4pPr marL="1512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US" sz="1600" b="0" kern="1200" dirty="0" smtClean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4pPr>
            <a:lvl5pPr marL="1944000" indent="-216000" algn="l" defTabSz="914400" rtl="0" eaLnBrk="1" latinLnBrk="0" hangingPunct="1">
              <a:lnSpc>
                <a:spcPts val="2400"/>
              </a:lnSpc>
              <a:spcBef>
                <a:spcPts val="600"/>
              </a:spcBef>
              <a:buClrTx/>
              <a:buFont typeface="Wingdings" pitchFamily="2" charset="2"/>
              <a:buChar char="§"/>
              <a:defRPr lang="en-GB" sz="1600" b="0" kern="1200" baseline="0" dirty="0">
                <a:solidFill>
                  <a:srgbClr val="5F606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02961694"/>
              </p:ext>
            </p:extLst>
          </p:nvPr>
        </p:nvGraphicFramePr>
        <p:xfrm>
          <a:off x="4860032" y="2056716"/>
          <a:ext cx="3744416" cy="2915013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2196244"/>
                <a:gridCol w="1548172"/>
              </a:tblGrid>
              <a:tr h="6890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Measure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Domain /</a:t>
                      </a:r>
                      <a:r>
                        <a:rPr lang="en-US" sz="1600" baseline="0" dirty="0" smtClean="0">
                          <a:effectLst/>
                        </a:rPr>
                        <a:t> Category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VHC 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Work </a:t>
                      </a:r>
                      <a:r>
                        <a:rPr lang="en-US" sz="1600" dirty="0">
                          <a:effectLst/>
                        </a:rPr>
                        <a:t>Hours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43122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Mother Baby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698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4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VTE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667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AMI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2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Stroke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582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2147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Urinary Catheter 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624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4451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Totals: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3,195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67544" y="1320822"/>
            <a:ext cx="406668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6000" lvl="0" indent="-216000">
              <a:lnSpc>
                <a:spcPts val="2400"/>
              </a:lnSpc>
              <a:spcBef>
                <a:spcPts val="1200"/>
              </a:spcBef>
              <a:buClr>
                <a:srgbClr val="4F81BD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5F6062"/>
                </a:solidFill>
              </a:rPr>
              <a:t>Incredible complexity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dirty="0" smtClean="0">
                <a:solidFill>
                  <a:srgbClr val="5F6062"/>
                </a:solidFill>
              </a:rPr>
              <a:t>Vendor logic for 1 measure = 25, 50, even 100 pages</a:t>
            </a:r>
            <a:endParaRPr lang="en-US" dirty="0">
              <a:solidFill>
                <a:srgbClr val="5F6062"/>
              </a:solidFill>
            </a:endParaRP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dirty="0" smtClean="0">
                <a:solidFill>
                  <a:srgbClr val="5F6062"/>
                </a:solidFill>
              </a:rPr>
              <a:t>Coding “And” vs. “Or”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dirty="0" smtClean="0">
                <a:solidFill>
                  <a:srgbClr val="5F6062"/>
                </a:solidFill>
              </a:rPr>
              <a:t>Process and workflow redesign</a:t>
            </a:r>
            <a:endParaRPr lang="en-US" dirty="0">
              <a:solidFill>
                <a:srgbClr val="5F6062"/>
              </a:solidFill>
            </a:endParaRPr>
          </a:p>
          <a:p>
            <a:pPr marL="216000" lvl="0" indent="-216000">
              <a:lnSpc>
                <a:spcPts val="2400"/>
              </a:lnSpc>
              <a:spcBef>
                <a:spcPts val="1200"/>
              </a:spcBef>
              <a:buClr>
                <a:srgbClr val="4F81BD"/>
              </a:buClr>
              <a:buSzPct val="11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5F6062"/>
                </a:solidFill>
              </a:rPr>
              <a:t>Work continues (post Attestation period start date)</a:t>
            </a:r>
            <a:endParaRPr lang="en-US" dirty="0">
              <a:solidFill>
                <a:srgbClr val="5F6062"/>
              </a:solidFill>
            </a:endParaRP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Ongoing validation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Weekly worksessions with vendor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Mapping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Tweaking workflows</a:t>
            </a:r>
          </a:p>
          <a:p>
            <a:pPr marL="648000" lvl="1" indent="-216000">
              <a:lnSpc>
                <a:spcPts val="2400"/>
              </a:lnSpc>
              <a:spcBef>
                <a:spcPts val="600"/>
              </a:spcBef>
              <a:buClr>
                <a:srgbClr val="9BBB59"/>
              </a:buClr>
              <a:buSzPct val="60000"/>
              <a:buFont typeface="Wingdings 3" pitchFamily="18" charset="2"/>
              <a:buChar char="u"/>
            </a:pPr>
            <a:r>
              <a:rPr lang="en-US" sz="1600" dirty="0" smtClean="0">
                <a:solidFill>
                  <a:srgbClr val="5F6062"/>
                </a:solidFill>
              </a:rPr>
              <a:t>Documenting in Evidence Book</a:t>
            </a:r>
          </a:p>
        </p:txBody>
      </p:sp>
    </p:spTree>
    <p:extLst>
      <p:ext uri="{BB962C8B-B14F-4D97-AF65-F5344CB8AC3E}">
        <p14:creationId xmlns:p14="http://schemas.microsoft.com/office/powerpoint/2010/main" xmlns="" val="13345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H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badala 1">
      <a:majorFont>
        <a:latin typeface="Mubadala Avenir 65 Medium"/>
        <a:ea typeface=""/>
        <a:cs typeface=""/>
      </a:majorFont>
      <a:minorFont>
        <a:latin typeface="Mubadala Avenir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8100"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VH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badala 1">
      <a:majorFont>
        <a:latin typeface="Mubadala Avenir 65 Medium"/>
        <a:ea typeface=""/>
        <a:cs typeface=""/>
      </a:majorFont>
      <a:minorFont>
        <a:latin typeface="Mubadala Avenir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8100"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2_VH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badala 1">
      <a:majorFont>
        <a:latin typeface="Mubadala Avenir 65 Medium"/>
        <a:ea typeface=""/>
        <a:cs typeface=""/>
      </a:majorFont>
      <a:minorFont>
        <a:latin typeface="Mubadala Avenir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8100"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3_VH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badala 1">
      <a:majorFont>
        <a:latin typeface="Mubadala Avenir 65 Medium"/>
        <a:ea typeface=""/>
        <a:cs typeface=""/>
      </a:majorFont>
      <a:minorFont>
        <a:latin typeface="Mubadala Avenir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8100"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/>
</a:theme>
</file>

<file path=ppt/theme/theme5.xml><?xml version="1.0" encoding="utf-8"?>
<a:theme xmlns:a="http://schemas.openxmlformats.org/drawingml/2006/main" name="4_VH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ubadala 1">
      <a:majorFont>
        <a:latin typeface="Mubadala Avenir 65 Medium"/>
        <a:ea typeface=""/>
        <a:cs typeface=""/>
      </a:majorFont>
      <a:minorFont>
        <a:latin typeface="Mubadala Avenir 35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38100">
          <a:solidFill>
            <a:schemeClr val="bg2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mtClean="0"/>
        </a:defPPr>
      </a:lst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1197</Words>
  <Application>Microsoft Office PowerPoint</Application>
  <PresentationFormat>On-screen Show (4:3)</PresentationFormat>
  <Paragraphs>236</Paragraphs>
  <Slides>14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VHC Template</vt:lpstr>
      <vt:lpstr>1_VHC Template</vt:lpstr>
      <vt:lpstr>2_VHC Template</vt:lpstr>
      <vt:lpstr>3_VHC Template</vt:lpstr>
      <vt:lpstr>4_VHC Template</vt:lpstr>
      <vt:lpstr> Meaningful Use:  A Bumpy Ride on our Drive to Stage 2</vt:lpstr>
      <vt:lpstr>Agenda</vt:lpstr>
      <vt:lpstr>About Virginia Hospital Center</vt:lpstr>
      <vt:lpstr>VHC’s path to MU began before ARRA…</vt:lpstr>
      <vt:lpstr>Started well before ARRA of 2009</vt:lpstr>
      <vt:lpstr>Evidence Book Assures Audit Readiness</vt:lpstr>
      <vt:lpstr>Software Requirements for MU-2</vt:lpstr>
      <vt:lpstr>MU-2 Projects = A Full-time Effort</vt:lpstr>
      <vt:lpstr>Clinical Quality Measures = Huge Effort!</vt:lpstr>
      <vt:lpstr>Meaningful Dashboard as of March 18</vt:lpstr>
      <vt:lpstr>Meaningful Dashboard as of Today</vt:lpstr>
      <vt:lpstr>And we thought we were ready, but…</vt:lpstr>
      <vt:lpstr>What if we don’t make it?  A Lifeline?</vt:lpstr>
      <vt:lpstr>Which do you prefer?</vt:lpstr>
    </vt:vector>
  </TitlesOfParts>
  <Company>Virginia Hospital Center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Services  High Level Sequencing Options</dc:title>
  <dc:creator>Mark Summers</dc:creator>
  <cp:lastModifiedBy>Paula Williamson</cp:lastModifiedBy>
  <cp:revision>156</cp:revision>
  <dcterms:created xsi:type="dcterms:W3CDTF">2013-09-13T16:05:35Z</dcterms:created>
  <dcterms:modified xsi:type="dcterms:W3CDTF">2014-08-06T17:23:33Z</dcterms:modified>
</cp:coreProperties>
</file>