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revisionInfo.xml" ContentType="application/vnd.ms-powerpoint.revisioninfo+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21.3-->
<p:presentation xmlns:r="http://schemas.openxmlformats.org/officeDocument/2006/relationships" xmlns:a="http://schemas.openxmlformats.org/drawingml/2006/main" xmlns:p="http://schemas.openxmlformats.org/presentationml/2006/main" removePersonalInfoOnSave="1" saveSubsetFonts="1">
  <p:sldMasterIdLst>
    <p:sldMasterId id="2147483648" r:id="rId1"/>
  </p:sldMasterIdLst>
  <p:notesMasterIdLst>
    <p:notesMasterId r:id="rId2"/>
  </p:notesMasterIdLst>
  <p:handoutMasterIdLst>
    <p:handoutMasterId r:id="rId3"/>
  </p:handoutMasterIdLst>
  <p:sldIdLst>
    <p:sldId id="256" r:id="rId4"/>
    <p:sldId id="257" r:id="rId5"/>
    <p:sldId id="258" r:id="rId6"/>
    <p:sldId id="261" r:id="rId7"/>
    <p:sldId id="259" r:id="rId8"/>
    <p:sldId id="260" r:id="rId9"/>
    <p:sldId id="262" r:id="rId10"/>
    <p:sldId id="263" r:id="rId11"/>
    <p:sldId id="264" r:id="rId12"/>
    <p:sldId id="265" r:id="rId13"/>
  </p:sldIdLst>
  <p:sldSz cx="12192000" cy="6858000"/>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B24CA3-D5A8-4E7A-9088-1751421593DC}" v="195" dt="2023-06-16T01:24:20.989"/>
  </p1510:revLst>
</p1510:revInfo>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9" autoAdjust="0"/>
    <p:restoredTop sz="94660"/>
  </p:normalViewPr>
  <p:slideViewPr>
    <p:cSldViewPr snapToGrid="0">
      <p:cViewPr varScale="1">
        <p:scale>
          <a:sx n="102" d="100"/>
          <a:sy n="102" d="100"/>
        </p:scale>
        <p:origin x="138" y="294"/>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tags" Target="tags/tag1.xml" /><Relationship Id="rId15" Type="http://schemas.openxmlformats.org/officeDocument/2006/relationships/presProps" Target="presProps.xml" /><Relationship Id="rId16" Type="http://schemas.openxmlformats.org/officeDocument/2006/relationships/viewProps" Target="viewProps.xml" /><Relationship Id="rId17" Type="http://schemas.openxmlformats.org/officeDocument/2006/relationships/theme" Target="theme/theme1.xml" /><Relationship Id="rId18" Type="http://schemas.microsoft.com/office/2015/10/relationships/revisionInfo" Target="revisionInfo.xml" /><Relationship Id="rId19"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a:extLst>
              <a:ext uri="{FF2B5EF4-FFF2-40B4-BE49-F238E27FC236}">
                <a16:creationId xmlns:a16="http://schemas.microsoft.com/office/drawing/2014/main" id="{90477303-BB0A-6586-948B-51CDBC618F1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180C72D-A141-9FA8-A80A-F3B7BB2BBF0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D966176-3FBF-402A-B6C5-70F1E74A1098}" type="datetimeFigureOut">
              <a:rPr lang="en-US" smtClean="0"/>
              <a:t>7/11/2023</a:t>
            </a:fld>
            <a:endParaRPr lang="en-US"/>
          </a:p>
        </p:txBody>
      </p:sp>
      <p:sp>
        <p:nvSpPr>
          <p:cNvPr id="4" name="Footer Placeholder 3">
            <a:extLst>
              <a:ext uri="{FF2B5EF4-FFF2-40B4-BE49-F238E27FC236}">
                <a16:creationId xmlns:a16="http://schemas.microsoft.com/office/drawing/2014/main" id="{5292516C-6A83-3ADB-F48D-BDBA0A5A759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3ACC269-8928-858C-503C-0296DDFDCC1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E5FC5B-842C-4BBF-8ECA-592668E76213}" type="slidenum">
              <a:rPr lang="en-US" smtClean="0"/>
              <a:t>‹#›</a:t>
            </a:fld>
            <a:endParaRPr lang="en-US"/>
          </a:p>
        </p:txBody>
      </p:sp>
    </p:spTree>
    <p:extLst>
      <p:ext uri="{BB962C8B-B14F-4D97-AF65-F5344CB8AC3E}">
        <p14:creationId xmlns:p14="http://schemas.microsoft.com/office/powerpoint/2010/main" val="2720431593"/>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33D84A-2CFA-4F1A-8028-E96B7F76E5A4}" type="datetimeFigureOut">
              <a:rPr lang="en-US" smtClean="0"/>
              <a:t>7/11/2023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A0C0D2-410A-4AC0-BBB7-D0AE82480F10}" type="slidenum">
              <a:rPr lang="en-US" smtClean="0"/>
              <a:t>‹#›</a:t>
            </a:fld>
            <a:endParaRPr lang="en-US"/>
          </a:p>
        </p:txBody>
      </p:sp>
    </p:spTree>
    <p:extLst>
      <p:ext uri="{BB962C8B-B14F-4D97-AF65-F5344CB8AC3E}">
        <p14:creationId xmlns:p14="http://schemas.microsoft.com/office/powerpoint/2010/main" val="1273675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A0C0D2-410A-4AC0-BBB7-D0AE82480F10}" type="slidenum">
              <a:rPr lang="en-US" smtClean="0"/>
              <a:t>1</a:t>
            </a:fld>
            <a:endParaRPr lang="en-US"/>
          </a:p>
        </p:txBody>
      </p:sp>
    </p:spTree>
    <p:extLst>
      <p:ext uri="{BB962C8B-B14F-4D97-AF65-F5344CB8AC3E}">
        <p14:creationId xmlns:p14="http://schemas.microsoft.com/office/powerpoint/2010/main" val="3044161886"/>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A0C0D2-410A-4AC0-BBB7-D0AE82480F10}" type="slidenum">
              <a:rPr lang="en-US" smtClean="0"/>
              <a:t>10</a:t>
            </a:fld>
            <a:endParaRPr lang="en-US"/>
          </a:p>
        </p:txBody>
      </p:sp>
    </p:spTree>
    <p:extLst>
      <p:ext uri="{BB962C8B-B14F-4D97-AF65-F5344CB8AC3E}">
        <p14:creationId xmlns:p14="http://schemas.microsoft.com/office/powerpoint/2010/main" val="1761776718"/>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A0C0D2-410A-4AC0-BBB7-D0AE82480F10}" type="slidenum">
              <a:rPr lang="en-US" smtClean="0"/>
              <a:t>2</a:t>
            </a:fld>
            <a:endParaRPr lang="en-US"/>
          </a:p>
        </p:txBody>
      </p:sp>
    </p:spTree>
    <p:extLst>
      <p:ext uri="{BB962C8B-B14F-4D97-AF65-F5344CB8AC3E}">
        <p14:creationId xmlns:p14="http://schemas.microsoft.com/office/powerpoint/2010/main" val="396863112"/>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A0C0D2-410A-4AC0-BBB7-D0AE82480F10}" type="slidenum">
              <a:rPr lang="en-US" smtClean="0"/>
              <a:t>3</a:t>
            </a:fld>
            <a:endParaRPr lang="en-US"/>
          </a:p>
        </p:txBody>
      </p:sp>
    </p:spTree>
    <p:extLst>
      <p:ext uri="{BB962C8B-B14F-4D97-AF65-F5344CB8AC3E}">
        <p14:creationId xmlns:p14="http://schemas.microsoft.com/office/powerpoint/2010/main" val="2311417"/>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A0C0D2-410A-4AC0-BBB7-D0AE82480F10}" type="slidenum">
              <a:rPr lang="en-US" smtClean="0"/>
              <a:t>4</a:t>
            </a:fld>
            <a:endParaRPr lang="en-US"/>
          </a:p>
        </p:txBody>
      </p:sp>
    </p:spTree>
    <p:extLst>
      <p:ext uri="{BB962C8B-B14F-4D97-AF65-F5344CB8AC3E}">
        <p14:creationId xmlns:p14="http://schemas.microsoft.com/office/powerpoint/2010/main" val="2035762731"/>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A0C0D2-410A-4AC0-BBB7-D0AE82480F10}" type="slidenum">
              <a:rPr lang="en-US" smtClean="0"/>
              <a:t>5</a:t>
            </a:fld>
            <a:endParaRPr lang="en-US"/>
          </a:p>
        </p:txBody>
      </p:sp>
    </p:spTree>
    <p:extLst>
      <p:ext uri="{BB962C8B-B14F-4D97-AF65-F5344CB8AC3E}">
        <p14:creationId xmlns:p14="http://schemas.microsoft.com/office/powerpoint/2010/main" val="1302789932"/>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A0C0D2-410A-4AC0-BBB7-D0AE82480F10}" type="slidenum">
              <a:rPr lang="en-US" smtClean="0"/>
              <a:t>6</a:t>
            </a:fld>
            <a:endParaRPr lang="en-US"/>
          </a:p>
        </p:txBody>
      </p:sp>
    </p:spTree>
    <p:extLst>
      <p:ext uri="{BB962C8B-B14F-4D97-AF65-F5344CB8AC3E}">
        <p14:creationId xmlns:p14="http://schemas.microsoft.com/office/powerpoint/2010/main" val="1213201451"/>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A0C0D2-410A-4AC0-BBB7-D0AE82480F10}" type="slidenum">
              <a:rPr lang="en-US" smtClean="0"/>
              <a:t>7</a:t>
            </a:fld>
            <a:endParaRPr lang="en-US"/>
          </a:p>
        </p:txBody>
      </p:sp>
    </p:spTree>
    <p:extLst>
      <p:ext uri="{BB962C8B-B14F-4D97-AF65-F5344CB8AC3E}">
        <p14:creationId xmlns:p14="http://schemas.microsoft.com/office/powerpoint/2010/main" val="3543497320"/>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A0C0D2-410A-4AC0-BBB7-D0AE82480F10}" type="slidenum">
              <a:rPr lang="en-US" smtClean="0"/>
              <a:t>8</a:t>
            </a:fld>
            <a:endParaRPr lang="en-US"/>
          </a:p>
        </p:txBody>
      </p:sp>
    </p:spTree>
    <p:extLst>
      <p:ext uri="{BB962C8B-B14F-4D97-AF65-F5344CB8AC3E}">
        <p14:creationId xmlns:p14="http://schemas.microsoft.com/office/powerpoint/2010/main" val="3321391158"/>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A0C0D2-410A-4AC0-BBB7-D0AE82480F10}" type="slidenum">
              <a:rPr lang="en-US" smtClean="0"/>
              <a:t>9</a:t>
            </a:fld>
            <a:endParaRPr lang="en-US"/>
          </a:p>
        </p:txBody>
      </p:sp>
    </p:spTree>
    <p:extLst>
      <p:ext uri="{BB962C8B-B14F-4D97-AF65-F5344CB8AC3E}">
        <p14:creationId xmlns:p14="http://schemas.microsoft.com/office/powerpoint/2010/main" val="2777388936"/>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Title Slide">
    <p:spTree>
      <p:nvGrpSpPr>
        <p:cNvPr id="1" name=""/>
        <p:cNvGrpSpPr/>
        <p:nvPr/>
      </p:nvGrpSpPr>
      <p:grpSpPr>
        <a:xfrm>
          <a:off x="0" y="0"/>
          <a:ext cx="0" cy="0"/>
        </a:xfrm>
      </p:grpSpPr>
      <p:sp>
        <p:nvSpPr>
          <p:cNvPr id="2" name="Title 1">
            <a:extLst>
              <a:ext uri="{FF2B5EF4-FFF2-40B4-BE49-F238E27FC236}">
                <a16:creationId xmlns:a16="http://schemas.microsoft.com/office/drawing/2014/main" id="{9F166811-B57D-BD79-3F4C-BB1DD8A674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2850FD0-EA98-60C8-906F-60E879D42B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69A13E-480D-BEC6-DE4F-088D98D944D8}"/>
              </a:ext>
            </a:extLst>
          </p:cNvPr>
          <p:cNvSpPr>
            <a:spLocks noGrp="1"/>
          </p:cNvSpPr>
          <p:nvPr>
            <p:ph type="dt" sz="half" idx="10"/>
          </p:nvPr>
        </p:nvSpPr>
        <p:spPr/>
        <p:txBody>
          <a:bodyPr/>
          <a:lstStyle/>
          <a:p>
            <a:fld id="{C3E75515-169B-4155-92E0-968EA6B18F08}" type="datetimeFigureOut">
              <a:rPr lang="en-US" smtClean="0"/>
              <a:t>7/11/2023</a:t>
            </a:fld>
            <a:endParaRPr lang="en-US"/>
          </a:p>
        </p:txBody>
      </p:sp>
      <p:sp>
        <p:nvSpPr>
          <p:cNvPr id="5" name="Footer Placeholder 4">
            <a:extLst>
              <a:ext uri="{FF2B5EF4-FFF2-40B4-BE49-F238E27FC236}">
                <a16:creationId xmlns:a16="http://schemas.microsoft.com/office/drawing/2014/main" id="{E4DB380D-4E51-6525-52E5-10710D5EF7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00FE33-49DA-EB4D-8C7F-1B039F16ADA4}"/>
              </a:ext>
            </a:extLst>
          </p:cNvPr>
          <p:cNvSpPr>
            <a:spLocks noGrp="1"/>
          </p:cNvSpPr>
          <p:nvPr>
            <p:ph type="sldNum" sz="quarter" idx="12"/>
          </p:nvPr>
        </p:nvSpPr>
        <p:spPr/>
        <p:txBody>
          <a:bodyPr/>
          <a:lstStyle/>
          <a:p>
            <a:fld id="{445831B5-C940-47C6-9134-745CD5C9B46F}" type="slidenum">
              <a:rPr lang="en-US" smtClean="0"/>
              <a:t>‹#›</a:t>
            </a:fld>
            <a:endParaRPr lang="en-US"/>
          </a:p>
        </p:txBody>
      </p:sp>
      <p:pic>
        <p:nvPicPr>
          <p:cNvPr id="1026" name="Picture 2">
            <a:extLst>
              <a:ext uri="{FF2B5EF4-FFF2-40B4-BE49-F238E27FC236}">
                <a16:creationId xmlns:a16="http://schemas.microsoft.com/office/drawing/2014/main" id="{5E28C71F-01CD-B505-F8B8-E3BBFB1B0B18}"/>
              </a:ext>
            </a:extLst>
          </p:cNvPr>
          <p:cNvPicPr>
            <a:picLocks noChangeAspect="1" noChangeArrowheads="1"/>
          </p:cNvPicPr>
          <p:nvPr userDrawn="1"/>
        </p:nvPicPr>
        <p:blipFill>
          <a:blip r:embed="rId1">
            <a:extLst>
              <a:ext uri="{28A0092B-C50C-407E-A947-70E740481C1C}">
                <a14:useLocalDpi xmlns:a14="http://schemas.microsoft.com/office/drawing/2010/main" val="0"/>
              </a:ext>
            </a:extLst>
          </a:blip>
          <a:stretch>
            <a:fillRect/>
          </a:stretch>
        </p:blipFill>
        <p:spPr bwMode="auto">
          <a:xfrm>
            <a:off x="0" y="0"/>
            <a:ext cx="2352416" cy="841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3606518"/>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sp>
        <p:nvSpPr>
          <p:cNvPr id="2" name="Title 1">
            <a:extLst>
              <a:ext uri="{FF2B5EF4-FFF2-40B4-BE49-F238E27FC236}">
                <a16:creationId xmlns:a16="http://schemas.microsoft.com/office/drawing/2014/main" id="{E3F3F365-182A-D30F-AA62-056D78439D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8AA769E-520B-2A8E-ADE0-BAFFD44DDB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61D3D7-BF25-F727-808C-954064466168}"/>
              </a:ext>
            </a:extLst>
          </p:cNvPr>
          <p:cNvSpPr>
            <a:spLocks noGrp="1"/>
          </p:cNvSpPr>
          <p:nvPr>
            <p:ph type="dt" sz="half" idx="10"/>
          </p:nvPr>
        </p:nvSpPr>
        <p:spPr/>
        <p:txBody>
          <a:bodyPr/>
          <a:lstStyle/>
          <a:p>
            <a:fld id="{C3E75515-169B-4155-92E0-968EA6B18F08}" type="datetimeFigureOut">
              <a:rPr lang="en-US" smtClean="0"/>
              <a:t>7/11/2023</a:t>
            </a:fld>
            <a:endParaRPr lang="en-US"/>
          </a:p>
        </p:txBody>
      </p:sp>
      <p:sp>
        <p:nvSpPr>
          <p:cNvPr id="5" name="Footer Placeholder 4">
            <a:extLst>
              <a:ext uri="{FF2B5EF4-FFF2-40B4-BE49-F238E27FC236}">
                <a16:creationId xmlns:a16="http://schemas.microsoft.com/office/drawing/2014/main" id="{999B0411-0836-4FAF-A6DB-31F88E2777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B70524-7B05-23BD-9D1B-95136D4374DE}"/>
              </a:ext>
            </a:extLst>
          </p:cNvPr>
          <p:cNvSpPr>
            <a:spLocks noGrp="1"/>
          </p:cNvSpPr>
          <p:nvPr>
            <p:ph type="sldNum" sz="quarter" idx="12"/>
          </p:nvPr>
        </p:nvSpPr>
        <p:spPr/>
        <p:txBody>
          <a:bodyPr/>
          <a:lstStyle/>
          <a:p>
            <a:fld id="{445831B5-C940-47C6-9134-745CD5C9B46F}" type="slidenum">
              <a:rPr lang="en-US" smtClean="0"/>
              <a:t>‹#›</a:t>
            </a:fld>
            <a:endParaRPr lang="en-US"/>
          </a:p>
        </p:txBody>
      </p:sp>
    </p:spTree>
    <p:extLst>
      <p:ext uri="{BB962C8B-B14F-4D97-AF65-F5344CB8AC3E}">
        <p14:creationId xmlns:p14="http://schemas.microsoft.com/office/powerpoint/2010/main" val="3764938330"/>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a:extLst>
              <a:ext uri="{FF2B5EF4-FFF2-40B4-BE49-F238E27FC236}">
                <a16:creationId xmlns:a16="http://schemas.microsoft.com/office/drawing/2014/main" id="{8AB87876-55A2-774B-000C-6DF61D959D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2E79BA7-BE90-FA6A-F0CA-3737F5036F8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1053A1-7DD1-F472-2040-35EC18A96C80}"/>
              </a:ext>
            </a:extLst>
          </p:cNvPr>
          <p:cNvSpPr>
            <a:spLocks noGrp="1"/>
          </p:cNvSpPr>
          <p:nvPr>
            <p:ph type="dt" sz="half" idx="10"/>
          </p:nvPr>
        </p:nvSpPr>
        <p:spPr/>
        <p:txBody>
          <a:bodyPr/>
          <a:lstStyle/>
          <a:p>
            <a:fld id="{C3E75515-169B-4155-92E0-968EA6B18F08}" type="datetimeFigureOut">
              <a:rPr lang="en-US" smtClean="0"/>
              <a:t>7/11/2023</a:t>
            </a:fld>
            <a:endParaRPr lang="en-US"/>
          </a:p>
        </p:txBody>
      </p:sp>
      <p:sp>
        <p:nvSpPr>
          <p:cNvPr id="5" name="Footer Placeholder 4">
            <a:extLst>
              <a:ext uri="{FF2B5EF4-FFF2-40B4-BE49-F238E27FC236}">
                <a16:creationId xmlns:a16="http://schemas.microsoft.com/office/drawing/2014/main" id="{E5324A24-E09D-3D7B-35A6-049246D5D8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0CD62A-3BEA-5DF6-31D3-88E43462D525}"/>
              </a:ext>
            </a:extLst>
          </p:cNvPr>
          <p:cNvSpPr>
            <a:spLocks noGrp="1"/>
          </p:cNvSpPr>
          <p:nvPr>
            <p:ph type="sldNum" sz="quarter" idx="12"/>
          </p:nvPr>
        </p:nvSpPr>
        <p:spPr/>
        <p:txBody>
          <a:bodyPr/>
          <a:lstStyle/>
          <a:p>
            <a:fld id="{445831B5-C940-47C6-9134-745CD5C9B46F}" type="slidenum">
              <a:rPr lang="en-US" smtClean="0"/>
              <a:t>‹#›</a:t>
            </a:fld>
            <a:endParaRPr lang="en-US"/>
          </a:p>
        </p:txBody>
      </p:sp>
    </p:spTree>
    <p:extLst>
      <p:ext uri="{BB962C8B-B14F-4D97-AF65-F5344CB8AC3E}">
        <p14:creationId xmlns:p14="http://schemas.microsoft.com/office/powerpoint/2010/main" val="4130304452"/>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a:extLst>
              <a:ext uri="{FF2B5EF4-FFF2-40B4-BE49-F238E27FC236}">
                <a16:creationId xmlns:a16="http://schemas.microsoft.com/office/drawing/2014/main" id="{1EC1687C-1980-DC6D-6B90-E9B9190F33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3864D6-5C0E-E46F-1DFB-25F84DE6CA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B0E639-8F20-AEDB-75CB-4098FB5D4D0D}"/>
              </a:ext>
            </a:extLst>
          </p:cNvPr>
          <p:cNvSpPr>
            <a:spLocks noGrp="1"/>
          </p:cNvSpPr>
          <p:nvPr>
            <p:ph type="dt" sz="half" idx="10"/>
          </p:nvPr>
        </p:nvSpPr>
        <p:spPr/>
        <p:txBody>
          <a:bodyPr/>
          <a:lstStyle/>
          <a:p>
            <a:fld id="{C3E75515-169B-4155-92E0-968EA6B18F08}" type="datetimeFigureOut">
              <a:rPr lang="en-US" smtClean="0"/>
              <a:t>7/11/2023</a:t>
            </a:fld>
            <a:endParaRPr lang="en-US"/>
          </a:p>
        </p:txBody>
      </p:sp>
      <p:sp>
        <p:nvSpPr>
          <p:cNvPr id="5" name="Footer Placeholder 4">
            <a:extLst>
              <a:ext uri="{FF2B5EF4-FFF2-40B4-BE49-F238E27FC236}">
                <a16:creationId xmlns:a16="http://schemas.microsoft.com/office/drawing/2014/main" id="{74479D14-72BD-D204-D448-B684D12042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86BF08-AA83-A142-8838-7D62163F122A}"/>
              </a:ext>
            </a:extLst>
          </p:cNvPr>
          <p:cNvSpPr>
            <a:spLocks noGrp="1"/>
          </p:cNvSpPr>
          <p:nvPr>
            <p:ph type="sldNum" sz="quarter" idx="12"/>
          </p:nvPr>
        </p:nvSpPr>
        <p:spPr/>
        <p:txBody>
          <a:bodyPr/>
          <a:lstStyle/>
          <a:p>
            <a:fld id="{445831B5-C940-47C6-9134-745CD5C9B46F}" type="slidenum">
              <a:rPr lang="en-US" smtClean="0"/>
              <a:t>‹#›</a:t>
            </a:fld>
            <a:endParaRPr lang="en-US"/>
          </a:p>
        </p:txBody>
      </p:sp>
      <p:pic>
        <p:nvPicPr>
          <p:cNvPr id="2050" name="Picture 2" descr="Healthcare Technology Network of Greater Washington">
            <a:extLst>
              <a:ext uri="{FF2B5EF4-FFF2-40B4-BE49-F238E27FC236}">
                <a16:creationId xmlns:a16="http://schemas.microsoft.com/office/drawing/2014/main" id="{57912E07-1791-5DEB-B3A7-DDFEFA9B6FDF}"/>
              </a:ext>
            </a:extLst>
          </p:cNvPr>
          <p:cNvPicPr>
            <a:picLocks noChangeAspect="1" noChangeArrowheads="1"/>
          </p:cNvPicPr>
          <p:nvPr userDrawn="1"/>
        </p:nvPicPr>
        <p:blipFill>
          <a:blip r:embed="rId1">
            <a:extLst>
              <a:ext uri="{28A0092B-C50C-407E-A947-70E740481C1C}">
                <a14:useLocalDpi xmlns:a14="http://schemas.microsoft.com/office/drawing/2010/main" val="0"/>
              </a:ext>
            </a:extLst>
          </a:blip>
          <a:stretch>
            <a:fillRect/>
          </a:stretch>
        </p:blipFill>
        <p:spPr bwMode="auto">
          <a:xfrm>
            <a:off x="0" y="0"/>
            <a:ext cx="2466355" cy="8821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6439885"/>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sp>
        <p:nvSpPr>
          <p:cNvPr id="2" name="Title 1">
            <a:extLst>
              <a:ext uri="{FF2B5EF4-FFF2-40B4-BE49-F238E27FC236}">
                <a16:creationId xmlns:a16="http://schemas.microsoft.com/office/drawing/2014/main" id="{DE09DA75-0A02-4174-1E72-1B7F06F99BF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B80C825-8DA8-DBE5-56D1-A35180373E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4B0D99C-BE58-49CA-AD75-4F40DF20CCE8}"/>
              </a:ext>
            </a:extLst>
          </p:cNvPr>
          <p:cNvSpPr>
            <a:spLocks noGrp="1"/>
          </p:cNvSpPr>
          <p:nvPr>
            <p:ph type="dt" sz="half" idx="10"/>
          </p:nvPr>
        </p:nvSpPr>
        <p:spPr/>
        <p:txBody>
          <a:bodyPr/>
          <a:lstStyle/>
          <a:p>
            <a:fld id="{C3E75515-169B-4155-92E0-968EA6B18F08}" type="datetimeFigureOut">
              <a:rPr lang="en-US" smtClean="0"/>
              <a:t>7/11/2023</a:t>
            </a:fld>
            <a:endParaRPr lang="en-US"/>
          </a:p>
        </p:txBody>
      </p:sp>
      <p:sp>
        <p:nvSpPr>
          <p:cNvPr id="5" name="Footer Placeholder 4">
            <a:extLst>
              <a:ext uri="{FF2B5EF4-FFF2-40B4-BE49-F238E27FC236}">
                <a16:creationId xmlns:a16="http://schemas.microsoft.com/office/drawing/2014/main" id="{F44D2979-73E8-C53F-3A20-68FC4A945A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AB2CC6-75D6-BC3E-B5C8-12D3612F709A}"/>
              </a:ext>
            </a:extLst>
          </p:cNvPr>
          <p:cNvSpPr>
            <a:spLocks noGrp="1"/>
          </p:cNvSpPr>
          <p:nvPr>
            <p:ph type="sldNum" sz="quarter" idx="12"/>
          </p:nvPr>
        </p:nvSpPr>
        <p:spPr/>
        <p:txBody>
          <a:bodyPr/>
          <a:lstStyle/>
          <a:p>
            <a:fld id="{445831B5-C940-47C6-9134-745CD5C9B46F}" type="slidenum">
              <a:rPr lang="en-US" smtClean="0"/>
              <a:t>‹#›</a:t>
            </a:fld>
            <a:endParaRPr lang="en-US"/>
          </a:p>
        </p:txBody>
      </p:sp>
      <p:pic>
        <p:nvPicPr>
          <p:cNvPr id="3074" name="Picture 2" descr="Healthcare Technology Network of Greater Washington">
            <a:extLst>
              <a:ext uri="{FF2B5EF4-FFF2-40B4-BE49-F238E27FC236}">
                <a16:creationId xmlns:a16="http://schemas.microsoft.com/office/drawing/2014/main" id="{99B1831A-DFFA-0028-CBE4-8135537415D4}"/>
              </a:ext>
            </a:extLst>
          </p:cNvPr>
          <p:cNvPicPr>
            <a:picLocks noChangeAspect="1" noChangeArrowheads="1"/>
          </p:cNvPicPr>
          <p:nvPr userDrawn="1"/>
        </p:nvPicPr>
        <p:blipFill>
          <a:blip r:embed="rId1">
            <a:extLst>
              <a:ext uri="{28A0092B-C50C-407E-A947-70E740481C1C}">
                <a14:useLocalDpi xmlns:a14="http://schemas.microsoft.com/office/drawing/2010/main" val="0"/>
              </a:ext>
            </a:extLst>
          </a:blip>
          <a:stretch>
            <a:fillRect/>
          </a:stretch>
        </p:blipFill>
        <p:spPr bwMode="auto">
          <a:xfrm>
            <a:off x="-92897" y="0"/>
            <a:ext cx="2148244" cy="76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5834018"/>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2" name="Title 1">
            <a:extLst>
              <a:ext uri="{FF2B5EF4-FFF2-40B4-BE49-F238E27FC236}">
                <a16:creationId xmlns:a16="http://schemas.microsoft.com/office/drawing/2014/main" id="{B4F87BCD-B3EB-5AEF-2F51-11EFF0D60F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A3B12D4-10AD-4EE5-480F-7BCEFC4BAA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F6E912-F997-75D0-5863-6C1FDB2EC1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B8D3D3-E36A-C745-26D2-EE7908472909}"/>
              </a:ext>
            </a:extLst>
          </p:cNvPr>
          <p:cNvSpPr>
            <a:spLocks noGrp="1"/>
          </p:cNvSpPr>
          <p:nvPr>
            <p:ph type="dt" sz="half" idx="10"/>
          </p:nvPr>
        </p:nvSpPr>
        <p:spPr/>
        <p:txBody>
          <a:bodyPr/>
          <a:lstStyle/>
          <a:p>
            <a:fld id="{C3E75515-169B-4155-92E0-968EA6B18F08}" type="datetimeFigureOut">
              <a:rPr lang="en-US" smtClean="0"/>
              <a:t>7/11/2023</a:t>
            </a:fld>
            <a:endParaRPr lang="en-US"/>
          </a:p>
        </p:txBody>
      </p:sp>
      <p:sp>
        <p:nvSpPr>
          <p:cNvPr id="6" name="Footer Placeholder 5">
            <a:extLst>
              <a:ext uri="{FF2B5EF4-FFF2-40B4-BE49-F238E27FC236}">
                <a16:creationId xmlns:a16="http://schemas.microsoft.com/office/drawing/2014/main" id="{63EF66A5-A2FD-2400-A936-4FFAC622EC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EE9246-C246-2C3A-F07E-04A7A86D8C00}"/>
              </a:ext>
            </a:extLst>
          </p:cNvPr>
          <p:cNvSpPr>
            <a:spLocks noGrp="1"/>
          </p:cNvSpPr>
          <p:nvPr>
            <p:ph type="sldNum" sz="quarter" idx="12"/>
          </p:nvPr>
        </p:nvSpPr>
        <p:spPr/>
        <p:txBody>
          <a:bodyPr/>
          <a:lstStyle/>
          <a:p>
            <a:fld id="{445831B5-C940-47C6-9134-745CD5C9B46F}" type="slidenum">
              <a:rPr lang="en-US" smtClean="0"/>
              <a:t>‹#›</a:t>
            </a:fld>
            <a:endParaRPr lang="en-US"/>
          </a:p>
        </p:txBody>
      </p:sp>
      <p:pic>
        <p:nvPicPr>
          <p:cNvPr id="4098" name="Picture 2" descr="Healthcare Technology Network of Greater Washington">
            <a:extLst>
              <a:ext uri="{FF2B5EF4-FFF2-40B4-BE49-F238E27FC236}">
                <a16:creationId xmlns:a16="http://schemas.microsoft.com/office/drawing/2014/main" id="{C1C5F280-2085-D4FF-89BA-EBDB6FE88377}"/>
              </a:ext>
            </a:extLst>
          </p:cNvPr>
          <p:cNvPicPr>
            <a:picLocks noChangeAspect="1" noChangeArrowheads="1"/>
          </p:cNvPicPr>
          <p:nvPr userDrawn="1"/>
        </p:nvPicPr>
        <p:blipFill>
          <a:blip r:embed="rId1">
            <a:extLst>
              <a:ext uri="{28A0092B-C50C-407E-A947-70E740481C1C}">
                <a14:useLocalDpi xmlns:a14="http://schemas.microsoft.com/office/drawing/2010/main" val="0"/>
              </a:ext>
            </a:extLst>
          </a:blip>
          <a:stretch>
            <a:fillRect/>
          </a:stretch>
        </p:blipFill>
        <p:spPr bwMode="auto">
          <a:xfrm>
            <a:off x="-114412" y="0"/>
            <a:ext cx="2201396" cy="7873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9662527"/>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sp>
        <p:nvSpPr>
          <p:cNvPr id="2" name="Title 1">
            <a:extLst>
              <a:ext uri="{FF2B5EF4-FFF2-40B4-BE49-F238E27FC236}">
                <a16:creationId xmlns:a16="http://schemas.microsoft.com/office/drawing/2014/main" id="{94408D1F-D511-FAC1-8EAE-03828E1A1F6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596BF1A-56AA-9DF4-CC4C-C4C397017A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21EB541-1378-2324-9A45-86CFDDBAD4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2FE9BD7-E962-A0CD-4BF8-FB9826318E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5DBFDD-4C96-75FA-CC2E-9A9598A084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2B2886-1DB3-AE36-E578-B1E19D01D943}"/>
              </a:ext>
            </a:extLst>
          </p:cNvPr>
          <p:cNvSpPr>
            <a:spLocks noGrp="1"/>
          </p:cNvSpPr>
          <p:nvPr>
            <p:ph type="dt" sz="half" idx="10"/>
          </p:nvPr>
        </p:nvSpPr>
        <p:spPr/>
        <p:txBody>
          <a:bodyPr/>
          <a:lstStyle/>
          <a:p>
            <a:fld id="{C3E75515-169B-4155-92E0-968EA6B18F08}" type="datetimeFigureOut">
              <a:rPr lang="en-US" smtClean="0"/>
              <a:t>7/11/2023</a:t>
            </a:fld>
            <a:endParaRPr lang="en-US"/>
          </a:p>
        </p:txBody>
      </p:sp>
      <p:sp>
        <p:nvSpPr>
          <p:cNvPr id="8" name="Footer Placeholder 7">
            <a:extLst>
              <a:ext uri="{FF2B5EF4-FFF2-40B4-BE49-F238E27FC236}">
                <a16:creationId xmlns:a16="http://schemas.microsoft.com/office/drawing/2014/main" id="{18826CA2-7235-F697-4678-C36BDB151C5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45FCD3D-C505-EA4E-052B-AE9E2FFDBF23}"/>
              </a:ext>
            </a:extLst>
          </p:cNvPr>
          <p:cNvSpPr>
            <a:spLocks noGrp="1"/>
          </p:cNvSpPr>
          <p:nvPr>
            <p:ph type="sldNum" sz="quarter" idx="12"/>
          </p:nvPr>
        </p:nvSpPr>
        <p:spPr/>
        <p:txBody>
          <a:bodyPr/>
          <a:lstStyle/>
          <a:p>
            <a:fld id="{445831B5-C940-47C6-9134-745CD5C9B46F}" type="slidenum">
              <a:rPr lang="en-US" smtClean="0"/>
              <a:t>‹#›</a:t>
            </a:fld>
            <a:endParaRPr lang="en-US"/>
          </a:p>
        </p:txBody>
      </p:sp>
      <p:pic>
        <p:nvPicPr>
          <p:cNvPr id="5122" name="Picture 2" descr="Healthcare Technology Network of Greater Washington">
            <a:extLst>
              <a:ext uri="{FF2B5EF4-FFF2-40B4-BE49-F238E27FC236}">
                <a16:creationId xmlns:a16="http://schemas.microsoft.com/office/drawing/2014/main" id="{726A1AB6-0A98-D30A-FEDE-9413CBDD3CAE}"/>
              </a:ext>
            </a:extLst>
          </p:cNvPr>
          <p:cNvPicPr>
            <a:picLocks noChangeAspect="1" noChangeArrowheads="1"/>
          </p:cNvPicPr>
          <p:nvPr userDrawn="1"/>
        </p:nvPicPr>
        <p:blipFill>
          <a:blip r:embed="rId1">
            <a:extLst>
              <a:ext uri="{28A0092B-C50C-407E-A947-70E740481C1C}">
                <a14:useLocalDpi xmlns:a14="http://schemas.microsoft.com/office/drawing/2010/main" val="0"/>
              </a:ext>
            </a:extLst>
          </a:blip>
          <a:stretch>
            <a:fillRect/>
          </a:stretch>
        </p:blipFill>
        <p:spPr bwMode="auto">
          <a:xfrm>
            <a:off x="-114412" y="0"/>
            <a:ext cx="2416548" cy="864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4942712"/>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2" name="Title 1">
            <a:extLst>
              <a:ext uri="{FF2B5EF4-FFF2-40B4-BE49-F238E27FC236}">
                <a16:creationId xmlns:a16="http://schemas.microsoft.com/office/drawing/2014/main" id="{C709FB65-5231-89A6-7E9B-40B2B1F06A1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394911E-DFCF-00D9-C2A3-31D90F8385F2}"/>
              </a:ext>
            </a:extLst>
          </p:cNvPr>
          <p:cNvSpPr>
            <a:spLocks noGrp="1"/>
          </p:cNvSpPr>
          <p:nvPr>
            <p:ph type="dt" sz="half" idx="10"/>
          </p:nvPr>
        </p:nvSpPr>
        <p:spPr/>
        <p:txBody>
          <a:bodyPr/>
          <a:lstStyle/>
          <a:p>
            <a:fld id="{C3E75515-169B-4155-92E0-968EA6B18F08}" type="datetimeFigureOut">
              <a:rPr lang="en-US" smtClean="0"/>
              <a:t>7/11/2023</a:t>
            </a:fld>
            <a:endParaRPr lang="en-US"/>
          </a:p>
        </p:txBody>
      </p:sp>
      <p:sp>
        <p:nvSpPr>
          <p:cNvPr id="4" name="Footer Placeholder 3">
            <a:extLst>
              <a:ext uri="{FF2B5EF4-FFF2-40B4-BE49-F238E27FC236}">
                <a16:creationId xmlns:a16="http://schemas.microsoft.com/office/drawing/2014/main" id="{D454B441-7FC9-E4BE-309B-21B99E9376F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C082855-C9D5-3E59-F369-5059FC46E204}"/>
              </a:ext>
            </a:extLst>
          </p:cNvPr>
          <p:cNvSpPr>
            <a:spLocks noGrp="1"/>
          </p:cNvSpPr>
          <p:nvPr>
            <p:ph type="sldNum" sz="quarter" idx="12"/>
          </p:nvPr>
        </p:nvSpPr>
        <p:spPr/>
        <p:txBody>
          <a:bodyPr/>
          <a:lstStyle/>
          <a:p>
            <a:fld id="{445831B5-C940-47C6-9134-745CD5C9B46F}" type="slidenum">
              <a:rPr lang="en-US" smtClean="0"/>
              <a:t>‹#›</a:t>
            </a:fld>
            <a:endParaRPr lang="en-US"/>
          </a:p>
        </p:txBody>
      </p:sp>
      <p:pic>
        <p:nvPicPr>
          <p:cNvPr id="6146" name="Picture 2" descr="Healthcare Technology Network of Greater Washington">
            <a:extLst>
              <a:ext uri="{FF2B5EF4-FFF2-40B4-BE49-F238E27FC236}">
                <a16:creationId xmlns:a16="http://schemas.microsoft.com/office/drawing/2014/main" id="{0E0635F9-1D3F-F37C-56A4-FE947F9C4BBF}"/>
              </a:ext>
            </a:extLst>
          </p:cNvPr>
          <p:cNvPicPr>
            <a:picLocks noChangeAspect="1" noChangeArrowheads="1"/>
          </p:cNvPicPr>
          <p:nvPr userDrawn="1"/>
        </p:nvPicPr>
        <p:blipFill>
          <a:blip r:embed="rId1">
            <a:extLst>
              <a:ext uri="{28A0092B-C50C-407E-A947-70E740481C1C}">
                <a14:useLocalDpi xmlns:a14="http://schemas.microsoft.com/office/drawing/2010/main" val="0"/>
              </a:ext>
            </a:extLst>
          </a:blip>
          <a:stretch>
            <a:fillRect/>
          </a:stretch>
        </p:blipFill>
        <p:spPr bwMode="auto">
          <a:xfrm>
            <a:off x="-103654" y="0"/>
            <a:ext cx="2384275" cy="8527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3623631"/>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2" name="Date Placeholder 1">
            <a:extLst>
              <a:ext uri="{FF2B5EF4-FFF2-40B4-BE49-F238E27FC236}">
                <a16:creationId xmlns:a16="http://schemas.microsoft.com/office/drawing/2014/main" id="{0F4E81FF-69B2-281D-9945-55736AF9A2A0}"/>
              </a:ext>
            </a:extLst>
          </p:cNvPr>
          <p:cNvSpPr>
            <a:spLocks noGrp="1"/>
          </p:cNvSpPr>
          <p:nvPr>
            <p:ph type="dt" sz="half" idx="10"/>
          </p:nvPr>
        </p:nvSpPr>
        <p:spPr/>
        <p:txBody>
          <a:bodyPr/>
          <a:lstStyle/>
          <a:p>
            <a:fld id="{C3E75515-169B-4155-92E0-968EA6B18F08}" type="datetimeFigureOut">
              <a:rPr lang="en-US" smtClean="0"/>
              <a:t>7/11/2023</a:t>
            </a:fld>
            <a:endParaRPr lang="en-US"/>
          </a:p>
        </p:txBody>
      </p:sp>
      <p:sp>
        <p:nvSpPr>
          <p:cNvPr id="3" name="Footer Placeholder 2">
            <a:extLst>
              <a:ext uri="{FF2B5EF4-FFF2-40B4-BE49-F238E27FC236}">
                <a16:creationId xmlns:a16="http://schemas.microsoft.com/office/drawing/2014/main" id="{FF6A24E9-89B1-16C3-A0C0-1E0383E325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D34E87-91FE-BED4-B8C1-3E3B3CF6BB46}"/>
              </a:ext>
            </a:extLst>
          </p:cNvPr>
          <p:cNvSpPr>
            <a:spLocks noGrp="1"/>
          </p:cNvSpPr>
          <p:nvPr>
            <p:ph type="sldNum" sz="quarter" idx="12"/>
          </p:nvPr>
        </p:nvSpPr>
        <p:spPr/>
        <p:txBody>
          <a:bodyPr/>
          <a:lstStyle/>
          <a:p>
            <a:fld id="{445831B5-C940-47C6-9134-745CD5C9B46F}" type="slidenum">
              <a:rPr lang="en-US" smtClean="0"/>
              <a:t>‹#›</a:t>
            </a:fld>
            <a:endParaRPr lang="en-US"/>
          </a:p>
        </p:txBody>
      </p:sp>
      <p:pic>
        <p:nvPicPr>
          <p:cNvPr id="7170" name="Picture 2" descr="Healthcare Technology Network of Greater Washington">
            <a:extLst>
              <a:ext uri="{FF2B5EF4-FFF2-40B4-BE49-F238E27FC236}">
                <a16:creationId xmlns:a16="http://schemas.microsoft.com/office/drawing/2014/main" id="{7B14BD4B-8DE0-E740-BC07-C35F1BD280CB}"/>
              </a:ext>
            </a:extLst>
          </p:cNvPr>
          <p:cNvPicPr>
            <a:picLocks noChangeAspect="1" noChangeArrowheads="1"/>
          </p:cNvPicPr>
          <p:nvPr userDrawn="1"/>
        </p:nvPicPr>
        <p:blipFill>
          <a:blip r:embed="rId1">
            <a:extLst>
              <a:ext uri="{28A0092B-C50C-407E-A947-70E740481C1C}">
                <a14:useLocalDpi xmlns:a14="http://schemas.microsoft.com/office/drawing/2010/main" val="0"/>
              </a:ext>
            </a:extLst>
          </a:blip>
          <a:stretch>
            <a:fillRect/>
          </a:stretch>
        </p:blipFill>
        <p:spPr bwMode="auto">
          <a:xfrm>
            <a:off x="-114412" y="0"/>
            <a:ext cx="2045270" cy="731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2313771"/>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sp>
        <p:nvSpPr>
          <p:cNvPr id="2" name="Title 1">
            <a:extLst>
              <a:ext uri="{FF2B5EF4-FFF2-40B4-BE49-F238E27FC236}">
                <a16:creationId xmlns:a16="http://schemas.microsoft.com/office/drawing/2014/main" id="{4FFA2842-C51C-AEB1-4DBD-56E7DAFD3F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6124887-53E9-3E96-BF3C-843C8FA757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222EA3A-8307-68BC-204D-E598418C06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D2DE5B-EE45-EC8C-E9AA-C0E60FD2D9F5}"/>
              </a:ext>
            </a:extLst>
          </p:cNvPr>
          <p:cNvSpPr>
            <a:spLocks noGrp="1"/>
          </p:cNvSpPr>
          <p:nvPr>
            <p:ph type="dt" sz="half" idx="10"/>
          </p:nvPr>
        </p:nvSpPr>
        <p:spPr/>
        <p:txBody>
          <a:bodyPr/>
          <a:lstStyle/>
          <a:p>
            <a:fld id="{C3E75515-169B-4155-92E0-968EA6B18F08}" type="datetimeFigureOut">
              <a:rPr lang="en-US" smtClean="0"/>
              <a:t>7/11/2023</a:t>
            </a:fld>
            <a:endParaRPr lang="en-US"/>
          </a:p>
        </p:txBody>
      </p:sp>
      <p:sp>
        <p:nvSpPr>
          <p:cNvPr id="6" name="Footer Placeholder 5">
            <a:extLst>
              <a:ext uri="{FF2B5EF4-FFF2-40B4-BE49-F238E27FC236}">
                <a16:creationId xmlns:a16="http://schemas.microsoft.com/office/drawing/2014/main" id="{102E545B-6B94-400C-933C-F539034B80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1EBD37-54C9-9230-E2DE-505F2EEF5FB8}"/>
              </a:ext>
            </a:extLst>
          </p:cNvPr>
          <p:cNvSpPr>
            <a:spLocks noGrp="1"/>
          </p:cNvSpPr>
          <p:nvPr>
            <p:ph type="sldNum" sz="quarter" idx="12"/>
          </p:nvPr>
        </p:nvSpPr>
        <p:spPr/>
        <p:txBody>
          <a:bodyPr/>
          <a:lstStyle/>
          <a:p>
            <a:fld id="{445831B5-C940-47C6-9134-745CD5C9B46F}" type="slidenum">
              <a:rPr lang="en-US" smtClean="0"/>
              <a:t>‹#›</a:t>
            </a:fld>
            <a:endParaRPr lang="en-US"/>
          </a:p>
        </p:txBody>
      </p:sp>
    </p:spTree>
    <p:extLst>
      <p:ext uri="{BB962C8B-B14F-4D97-AF65-F5344CB8AC3E}">
        <p14:creationId xmlns:p14="http://schemas.microsoft.com/office/powerpoint/2010/main" val="2378803269"/>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sp>
        <p:nvSpPr>
          <p:cNvPr id="2" name="Title 1">
            <a:extLst>
              <a:ext uri="{FF2B5EF4-FFF2-40B4-BE49-F238E27FC236}">
                <a16:creationId xmlns:a16="http://schemas.microsoft.com/office/drawing/2014/main" id="{2EDEED81-C27E-74E1-C5CD-4F13D876F4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037AB82-59BA-0F67-AB4A-2BDE09A924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6774D56-D787-F8E5-A4D4-A213358AA2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E6BC29-7D37-40F5-46BD-9A8792C2C28F}"/>
              </a:ext>
            </a:extLst>
          </p:cNvPr>
          <p:cNvSpPr>
            <a:spLocks noGrp="1"/>
          </p:cNvSpPr>
          <p:nvPr>
            <p:ph type="dt" sz="half" idx="10"/>
          </p:nvPr>
        </p:nvSpPr>
        <p:spPr/>
        <p:txBody>
          <a:bodyPr/>
          <a:lstStyle/>
          <a:p>
            <a:fld id="{C3E75515-169B-4155-92E0-968EA6B18F08}" type="datetimeFigureOut">
              <a:rPr lang="en-US" smtClean="0"/>
              <a:t>7/11/2023</a:t>
            </a:fld>
            <a:endParaRPr lang="en-US"/>
          </a:p>
        </p:txBody>
      </p:sp>
      <p:sp>
        <p:nvSpPr>
          <p:cNvPr id="6" name="Footer Placeholder 5">
            <a:extLst>
              <a:ext uri="{FF2B5EF4-FFF2-40B4-BE49-F238E27FC236}">
                <a16:creationId xmlns:a16="http://schemas.microsoft.com/office/drawing/2014/main" id="{4AC37E09-A857-28CD-D572-B6F4E81188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2B3A06-A581-4CE9-CBE0-64F655E58CF7}"/>
              </a:ext>
            </a:extLst>
          </p:cNvPr>
          <p:cNvSpPr>
            <a:spLocks noGrp="1"/>
          </p:cNvSpPr>
          <p:nvPr>
            <p:ph type="sldNum" sz="quarter" idx="12"/>
          </p:nvPr>
        </p:nvSpPr>
        <p:spPr/>
        <p:txBody>
          <a:bodyPr/>
          <a:lstStyle/>
          <a:p>
            <a:fld id="{445831B5-C940-47C6-9134-745CD5C9B46F}" type="slidenum">
              <a:rPr lang="en-US" smtClean="0"/>
              <a:t>‹#›</a:t>
            </a:fld>
            <a:endParaRPr lang="en-US"/>
          </a:p>
        </p:txBody>
      </p:sp>
    </p:spTree>
    <p:extLst>
      <p:ext uri="{BB962C8B-B14F-4D97-AF65-F5344CB8AC3E}">
        <p14:creationId xmlns:p14="http://schemas.microsoft.com/office/powerpoint/2010/main" val="3587222649"/>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a:extLst>
              <a:ext uri="{FF2B5EF4-FFF2-40B4-BE49-F238E27FC236}">
                <a16:creationId xmlns:a16="http://schemas.microsoft.com/office/drawing/2014/main" id="{DD849E13-4E00-83AD-4DC9-BDD35E3996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D4D79C0-BCD4-625B-ABF3-100F81020E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1A5523-2320-AD1F-10BA-5B1C2BEB1B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E75515-169B-4155-92E0-968EA6B18F08}" type="datetimeFigureOut">
              <a:rPr lang="en-US" smtClean="0"/>
              <a:t>7/11/2023</a:t>
            </a:fld>
            <a:endParaRPr lang="en-US"/>
          </a:p>
        </p:txBody>
      </p:sp>
      <p:sp>
        <p:nvSpPr>
          <p:cNvPr id="5" name="Footer Placeholder 4">
            <a:extLst>
              <a:ext uri="{FF2B5EF4-FFF2-40B4-BE49-F238E27FC236}">
                <a16:creationId xmlns:a16="http://schemas.microsoft.com/office/drawing/2014/main" id="{3C640736-4BF0-B1E3-EF13-D62FF9784F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0DF535C-9508-531A-4935-64328EDD07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5831B5-C940-47C6-9134-745CD5C9B46F}" type="slidenum">
              <a:rPr lang="en-US" smtClean="0"/>
              <a:t>‹#›</a:t>
            </a:fld>
            <a:endParaRPr lang="en-US"/>
          </a:p>
        </p:txBody>
      </p:sp>
    </p:spTree>
    <p:extLst>
      <p:ext uri="{BB962C8B-B14F-4D97-AF65-F5344CB8AC3E}">
        <p14:creationId xmlns:p14="http://schemas.microsoft.com/office/powerpoint/2010/main" val="15470582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10.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notesSlide" Target="../notesSlides/notesSlide4.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7.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8.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5146DD77-704A-CB49-9D1A-22A244435CDC}"/>
              </a:ext>
            </a:extLst>
          </p:cNvPr>
          <p:cNvSpPr>
            <a:spLocks noGrp="1"/>
          </p:cNvSpPr>
          <p:nvPr>
            <p:ph type="ctrTitle"/>
          </p:nvPr>
        </p:nvSpPr>
        <p:spPr/>
        <p:txBody>
          <a:bodyPr/>
          <a:lstStyle/>
          <a:p>
            <a:r>
              <a:rPr lang="en-US" b="1"/>
              <a:t>Cerner Transition to Oracle Health</a:t>
            </a:r>
          </a:p>
        </p:txBody>
      </p:sp>
      <p:sp>
        <p:nvSpPr>
          <p:cNvPr id="3" name="Subtitle 2">
            <a:extLst>
              <a:ext uri="{FF2B5EF4-FFF2-40B4-BE49-F238E27FC236}">
                <a16:creationId xmlns:a16="http://schemas.microsoft.com/office/drawing/2014/main" id="{A44DFB98-D3D0-6B24-671E-8BD8598C5A8D}"/>
              </a:ext>
            </a:extLst>
          </p:cNvPr>
          <p:cNvSpPr>
            <a:spLocks noGrp="1"/>
          </p:cNvSpPr>
          <p:nvPr>
            <p:ph type="subTitle" idx="1"/>
          </p:nvPr>
        </p:nvSpPr>
        <p:spPr/>
        <p:txBody>
          <a:bodyPr/>
          <a:lstStyle/>
          <a:p>
            <a:r>
              <a:rPr lang="en-US"/>
              <a:t>HealthTechNet </a:t>
            </a:r>
          </a:p>
          <a:p>
            <a:r>
              <a:rPr lang="en-US"/>
              <a:t>June 16, 2023</a:t>
            </a:r>
          </a:p>
          <a:p>
            <a:r>
              <a:rPr lang="en-US"/>
              <a:t>Jim Oakes</a:t>
            </a:r>
          </a:p>
        </p:txBody>
      </p:sp>
    </p:spTree>
    <p:extLst>
      <p:ext uri="{BB962C8B-B14F-4D97-AF65-F5344CB8AC3E}">
        <p14:creationId xmlns:p14="http://schemas.microsoft.com/office/powerpoint/2010/main" val="1292592752"/>
      </p:ext>
    </p:extLst>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B5D597C5-EDC5-541A-5FA3-C46C83790EF8}"/>
              </a:ext>
            </a:extLst>
          </p:cNvPr>
          <p:cNvSpPr>
            <a:spLocks noGrp="1"/>
          </p:cNvSpPr>
          <p:nvPr>
            <p:ph type="title"/>
          </p:nvPr>
        </p:nvSpPr>
        <p:spPr>
          <a:xfrm>
            <a:off x="838200" y="1288951"/>
            <a:ext cx="10515600" cy="1325563"/>
          </a:xfrm>
        </p:spPr>
        <p:txBody>
          <a:bodyPr>
            <a:normAutofit fontScale="90000"/>
          </a:bodyPr>
          <a:lstStyle/>
          <a:p>
            <a:r>
              <a:rPr lang="en-US" b="1"/>
              <a:t>This slide lists all of the non-healthcare companies that have successfully entered the health IT market via acquisition….</a:t>
            </a:r>
          </a:p>
        </p:txBody>
      </p:sp>
    </p:spTree>
    <p:extLst>
      <p:ext uri="{BB962C8B-B14F-4D97-AF65-F5344CB8AC3E}">
        <p14:creationId xmlns:p14="http://schemas.microsoft.com/office/powerpoint/2010/main" val="3398790623"/>
      </p:ext>
    </p:extLst>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581770CF-CBBF-C6BC-D95D-2312687ACE05}"/>
              </a:ext>
            </a:extLst>
          </p:cNvPr>
          <p:cNvSpPr>
            <a:spLocks noGrp="1"/>
          </p:cNvSpPr>
          <p:nvPr>
            <p:ph type="title"/>
          </p:nvPr>
        </p:nvSpPr>
        <p:spPr>
          <a:xfrm>
            <a:off x="945776" y="586123"/>
            <a:ext cx="10515600" cy="1325563"/>
          </a:xfrm>
        </p:spPr>
        <p:txBody>
          <a:bodyPr/>
          <a:lstStyle/>
          <a:p>
            <a:r>
              <a:rPr lang="en-US" b="1"/>
              <a:t>How Did We Get Here?</a:t>
            </a:r>
          </a:p>
        </p:txBody>
      </p:sp>
      <p:sp>
        <p:nvSpPr>
          <p:cNvPr id="3" name="Content Placeholder 2">
            <a:extLst>
              <a:ext uri="{FF2B5EF4-FFF2-40B4-BE49-F238E27FC236}">
                <a16:creationId xmlns:a16="http://schemas.microsoft.com/office/drawing/2014/main" id="{75182D08-161E-3CDA-DA3E-FEDF0A6A01D5}"/>
              </a:ext>
            </a:extLst>
          </p:cNvPr>
          <p:cNvSpPr>
            <a:spLocks noGrp="1"/>
          </p:cNvSpPr>
          <p:nvPr>
            <p:ph idx="1"/>
          </p:nvPr>
        </p:nvSpPr>
        <p:spPr/>
        <p:txBody>
          <a:bodyPr/>
          <a:lstStyle/>
          <a:p>
            <a:r>
              <a:rPr lang="en-US"/>
              <a:t>1979 – Founded by Neal Patterson, et al </a:t>
            </a:r>
          </a:p>
          <a:p>
            <a:r>
              <a:rPr lang="en-US"/>
              <a:t>1982 – Installed first Lab System</a:t>
            </a:r>
          </a:p>
          <a:p>
            <a:r>
              <a:rPr lang="en-US"/>
              <a:t>2015 – Acquires Siemens Health Services</a:t>
            </a:r>
          </a:p>
          <a:p>
            <a:r>
              <a:rPr lang="en-US"/>
              <a:t>2018 - Agreement with Veterans Administration</a:t>
            </a:r>
          </a:p>
          <a:p>
            <a:r>
              <a:rPr lang="en-US"/>
              <a:t>2022 – Cerner acquired by Oracle for $28.2 billion</a:t>
            </a:r>
          </a:p>
          <a:p>
            <a:r>
              <a:rPr lang="en-US"/>
              <a:t>2023 – Oracle lays off 3000 Cerner employees</a:t>
            </a:r>
          </a:p>
          <a:p>
            <a:r>
              <a:rPr lang="en-US"/>
              <a:t>2023 – Name changed to Oracle Health</a:t>
            </a:r>
          </a:p>
          <a:p>
            <a:endParaRPr lang="en-US"/>
          </a:p>
          <a:p>
            <a:endParaRPr lang="en-US"/>
          </a:p>
        </p:txBody>
      </p:sp>
    </p:spTree>
    <p:extLst>
      <p:ext uri="{BB962C8B-B14F-4D97-AF65-F5344CB8AC3E}">
        <p14:creationId xmlns:p14="http://schemas.microsoft.com/office/powerpoint/2010/main" val="1981940622"/>
      </p:ext>
    </p:extLst>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6FA7FA54-5A48-0ABE-D508-E412AD5D14FB}"/>
              </a:ext>
            </a:extLst>
          </p:cNvPr>
          <p:cNvSpPr>
            <a:spLocks noGrp="1"/>
          </p:cNvSpPr>
          <p:nvPr>
            <p:ph type="title"/>
          </p:nvPr>
        </p:nvSpPr>
        <p:spPr>
          <a:xfrm>
            <a:off x="838200" y="606665"/>
            <a:ext cx="10515600" cy="1325563"/>
          </a:xfrm>
        </p:spPr>
        <p:txBody>
          <a:bodyPr/>
          <a:lstStyle/>
          <a:p>
            <a:r>
              <a:rPr lang="en-US" b="1"/>
              <a:t>Some Facts….</a:t>
            </a:r>
          </a:p>
        </p:txBody>
      </p:sp>
      <p:sp>
        <p:nvSpPr>
          <p:cNvPr id="3" name="Content Placeholder 2">
            <a:extLst>
              <a:ext uri="{FF2B5EF4-FFF2-40B4-BE49-F238E27FC236}">
                <a16:creationId xmlns:a16="http://schemas.microsoft.com/office/drawing/2014/main" id="{4CEADD78-E850-43CE-4D5B-1C136625B8FC}"/>
              </a:ext>
            </a:extLst>
          </p:cNvPr>
          <p:cNvSpPr>
            <a:spLocks noGrp="1"/>
          </p:cNvSpPr>
          <p:nvPr>
            <p:ph idx="1"/>
          </p:nvPr>
        </p:nvSpPr>
        <p:spPr/>
        <p:txBody>
          <a:bodyPr/>
          <a:lstStyle/>
          <a:p>
            <a:pPr marL="0" indent="0">
              <a:buNone/>
            </a:pPr>
            <a:r>
              <a:rPr lang="en-US"/>
              <a:t>This year, Oracle has…</a:t>
            </a:r>
          </a:p>
          <a:p>
            <a:pPr lvl="1"/>
            <a:r>
              <a:rPr lang="en-US"/>
              <a:t>Renegotiated VA contract (driven by VA) with larger penalties</a:t>
            </a:r>
          </a:p>
          <a:p>
            <a:pPr lvl="2"/>
            <a:r>
              <a:rPr lang="en-US"/>
              <a:t>Cerner performance issues</a:t>
            </a:r>
          </a:p>
          <a:p>
            <a:pPr lvl="2"/>
            <a:r>
              <a:rPr lang="en-US"/>
              <a:t>Massive downtime, customer dissstisfaction</a:t>
            </a:r>
            <a:endParaRPr lang="en-US"/>
          </a:p>
          <a:p>
            <a:pPr lvl="1"/>
            <a:r>
              <a:rPr lang="en-US"/>
              <a:t>Expanded partnership with Zoom to add telehealth capabilities</a:t>
            </a:r>
          </a:p>
          <a:p>
            <a:pPr lvl="1"/>
            <a:r>
              <a:rPr lang="en-US"/>
              <a:t>Changed name to OracleHealth</a:t>
            </a:r>
            <a:endParaRPr lang="en-US"/>
          </a:p>
          <a:p>
            <a:pPr lvl="1"/>
            <a:r>
              <a:rPr lang="en-US"/>
              <a:t>Revamped employee benefits</a:t>
            </a:r>
          </a:p>
          <a:p>
            <a:pPr lvl="1"/>
            <a:r>
              <a:rPr lang="en-US"/>
              <a:t>Closed two Kansas City campuses</a:t>
            </a:r>
          </a:p>
          <a:p>
            <a:pPr marL="0" indent="0">
              <a:buNone/>
            </a:pPr>
            <a:r>
              <a:rPr lang="en-US"/>
              <a:t>More to come?</a:t>
            </a:r>
          </a:p>
          <a:p>
            <a:endParaRPr lang="en-US"/>
          </a:p>
        </p:txBody>
      </p:sp>
    </p:spTree>
    <p:extLst>
      <p:ext uri="{BB962C8B-B14F-4D97-AF65-F5344CB8AC3E}">
        <p14:creationId xmlns:p14="http://schemas.microsoft.com/office/powerpoint/2010/main" val="4078467007"/>
      </p:ext>
    </p:extLst>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60F6F06C-0EA1-BA01-29C8-FA8AA2B0A962}"/>
              </a:ext>
            </a:extLst>
          </p:cNvPr>
          <p:cNvSpPr>
            <a:spLocks noGrp="1"/>
          </p:cNvSpPr>
          <p:nvPr>
            <p:ph type="title"/>
          </p:nvPr>
        </p:nvSpPr>
        <p:spPr/>
        <p:txBody>
          <a:bodyPr/>
          <a:lstStyle/>
          <a:p>
            <a:r>
              <a:rPr lang="en-US" b="1"/>
              <a:t>Market Share Trends 2021-2022 </a:t>
            </a:r>
          </a:p>
        </p:txBody>
      </p:sp>
      <p:sp>
        <p:nvSpPr>
          <p:cNvPr id="4" name="Content Placeholder 3">
            <a:extLst>
              <a:ext uri="{FF2B5EF4-FFF2-40B4-BE49-F238E27FC236}">
                <a16:creationId xmlns:a16="http://schemas.microsoft.com/office/drawing/2014/main" id="{AA23B5CD-AC44-4517-9CB3-9FD0ED5839BF}"/>
              </a:ext>
            </a:extLst>
          </p:cNvPr>
          <p:cNvSpPr>
            <a:spLocks noGrp="1"/>
          </p:cNvSpPr>
          <p:nvPr>
            <p:ph sz="half" idx="1"/>
          </p:nvPr>
        </p:nvSpPr>
        <p:spPr/>
        <p:txBody>
          <a:bodyPr>
            <a:normAutofit lnSpcReduction="10000"/>
          </a:bodyPr>
          <a:lstStyle/>
          <a:p>
            <a:pPr marL="0" marR="0" fontAlgn="t">
              <a:spcBef>
                <a:spcPts val="1200"/>
              </a:spcBef>
              <a:spcAft>
                <a:spcPts val="1200"/>
              </a:spcAft>
            </a:pPr>
            <a:r>
              <a:rPr lang="en-US" sz="1800" b="1">
                <a:solidFill>
                  <a:srgbClr val="292929"/>
                </a:solidFill>
                <a:effectLst/>
                <a:ea typeface="Calibri" panose="020f0502020204030204" pitchFamily="34" charset="0"/>
              </a:rPr>
              <a:t>Hospitals:</a:t>
            </a:r>
            <a:endParaRPr lang="en-US" sz="1800">
              <a:effectLst/>
              <a:ea typeface="Calibri" panose="020f0502020204030204" pitchFamily="34" charset="0"/>
            </a:endParaRPr>
          </a:p>
          <a:p>
            <a:pPr marL="0" marR="0" fontAlgn="t">
              <a:spcBef>
                <a:spcPts val="1200"/>
              </a:spcBef>
              <a:spcAft>
                <a:spcPts val="1200"/>
              </a:spcAft>
            </a:pPr>
            <a:r>
              <a:rPr lang="en-US" sz="1800">
                <a:solidFill>
                  <a:srgbClr val="292929"/>
                </a:solidFill>
                <a:effectLst/>
                <a:ea typeface="Calibri" panose="020f0502020204030204" pitchFamily="34" charset="0"/>
              </a:rPr>
              <a:t>1. Epic: +83</a:t>
            </a:r>
            <a:endParaRPr lang="en-US" sz="1800">
              <a:effectLst/>
              <a:ea typeface="Calibri" panose="020f0502020204030204" pitchFamily="34" charset="0"/>
            </a:endParaRPr>
          </a:p>
          <a:p>
            <a:pPr marL="0" marR="0" fontAlgn="t">
              <a:spcBef>
                <a:spcPts val="1200"/>
              </a:spcBef>
              <a:spcAft>
                <a:spcPts val="1200"/>
              </a:spcAft>
            </a:pPr>
            <a:r>
              <a:rPr lang="en-US" sz="1800">
                <a:solidFill>
                  <a:srgbClr val="292929"/>
                </a:solidFill>
                <a:effectLst/>
                <a:ea typeface="Calibri" panose="020f0502020204030204" pitchFamily="34" charset="0"/>
              </a:rPr>
              <a:t>2. Oracle Cerner: +22</a:t>
            </a:r>
            <a:endParaRPr lang="en-US" sz="1800">
              <a:effectLst/>
              <a:ea typeface="Calibri" panose="020f0502020204030204" pitchFamily="34" charset="0"/>
            </a:endParaRPr>
          </a:p>
          <a:p>
            <a:pPr marL="0" marR="0" fontAlgn="t">
              <a:spcBef>
                <a:spcPts val="1200"/>
              </a:spcBef>
              <a:spcAft>
                <a:spcPts val="1200"/>
              </a:spcAft>
            </a:pPr>
            <a:r>
              <a:rPr lang="en-US" sz="1800">
                <a:solidFill>
                  <a:srgbClr val="292929"/>
                </a:solidFill>
                <a:effectLst/>
                <a:ea typeface="Calibri" panose="020f0502020204030204" pitchFamily="34" charset="0"/>
              </a:rPr>
              <a:t>3. Azalea Health: -2</a:t>
            </a:r>
            <a:endParaRPr lang="en-US" sz="1800">
              <a:effectLst/>
              <a:ea typeface="Calibri" panose="020f0502020204030204" pitchFamily="34" charset="0"/>
            </a:endParaRPr>
          </a:p>
          <a:p>
            <a:pPr marL="0" marR="0" fontAlgn="t">
              <a:spcBef>
                <a:spcPts val="1200"/>
              </a:spcBef>
              <a:spcAft>
                <a:spcPts val="1200"/>
              </a:spcAft>
            </a:pPr>
            <a:r>
              <a:rPr lang="en-US" sz="1800">
                <a:solidFill>
                  <a:srgbClr val="292929"/>
                </a:solidFill>
                <a:effectLst/>
                <a:ea typeface="Calibri" panose="020f0502020204030204" pitchFamily="34" charset="0"/>
              </a:rPr>
              <a:t>4. Meditech: -6</a:t>
            </a:r>
            <a:endParaRPr lang="en-US" sz="1800">
              <a:effectLst/>
              <a:ea typeface="Calibri" panose="020f0502020204030204" pitchFamily="34" charset="0"/>
            </a:endParaRPr>
          </a:p>
          <a:p>
            <a:pPr marL="0" marR="0" fontAlgn="t">
              <a:spcBef>
                <a:spcPts val="1200"/>
              </a:spcBef>
              <a:spcAft>
                <a:spcPts val="1200"/>
              </a:spcAft>
            </a:pPr>
            <a:r>
              <a:rPr lang="en-US" sz="1800">
                <a:solidFill>
                  <a:srgbClr val="292929"/>
                </a:solidFill>
                <a:effectLst/>
                <a:ea typeface="Calibri" panose="020f0502020204030204" pitchFamily="34" charset="0"/>
              </a:rPr>
              <a:t>5. Medhost: -10</a:t>
            </a:r>
            <a:endParaRPr lang="en-US" sz="1800">
              <a:effectLst/>
              <a:ea typeface="Calibri" panose="020f0502020204030204" pitchFamily="34" charset="0"/>
            </a:endParaRPr>
          </a:p>
          <a:p>
            <a:pPr marL="0" marR="0" fontAlgn="t">
              <a:spcBef>
                <a:spcPts val="1200"/>
              </a:spcBef>
              <a:spcAft>
                <a:spcPts val="1200"/>
              </a:spcAft>
            </a:pPr>
            <a:r>
              <a:rPr lang="en-US" sz="1800">
                <a:solidFill>
                  <a:srgbClr val="292929"/>
                </a:solidFill>
                <a:effectLst/>
                <a:ea typeface="Calibri" panose="020f0502020204030204" pitchFamily="34" charset="0"/>
              </a:rPr>
              <a:t>6. Altera Digital Health: -21</a:t>
            </a:r>
            <a:endParaRPr lang="en-US" sz="1800">
              <a:effectLst/>
              <a:ea typeface="Calibri" panose="020f0502020204030204" pitchFamily="34" charset="0"/>
            </a:endParaRPr>
          </a:p>
          <a:p>
            <a:pPr marL="0" marR="0" fontAlgn="t">
              <a:spcBef>
                <a:spcPts val="1200"/>
              </a:spcBef>
              <a:spcAft>
                <a:spcPts val="1200"/>
              </a:spcAft>
            </a:pPr>
            <a:r>
              <a:rPr lang="en-US" sz="1800">
                <a:solidFill>
                  <a:srgbClr val="292929"/>
                </a:solidFill>
                <a:effectLst/>
                <a:ea typeface="Calibri" panose="020f0502020204030204" pitchFamily="34" charset="0"/>
              </a:rPr>
              <a:t>7. CPSI: -38</a:t>
            </a:r>
            <a:endParaRPr lang="en-US" sz="1800">
              <a:effectLst/>
              <a:ea typeface="Calibri" panose="020f0502020204030204" pitchFamily="34" charset="0"/>
            </a:endParaRPr>
          </a:p>
          <a:p>
            <a:endParaRPr lang="en-US"/>
          </a:p>
        </p:txBody>
      </p:sp>
      <p:sp>
        <p:nvSpPr>
          <p:cNvPr id="5" name="Content Placeholder 4">
            <a:extLst>
              <a:ext uri="{FF2B5EF4-FFF2-40B4-BE49-F238E27FC236}">
                <a16:creationId xmlns:a16="http://schemas.microsoft.com/office/drawing/2014/main" id="{A725B6EA-9206-DE88-4CB4-B2282988F333}"/>
              </a:ext>
            </a:extLst>
          </p:cNvPr>
          <p:cNvSpPr>
            <a:spLocks noGrp="1"/>
          </p:cNvSpPr>
          <p:nvPr>
            <p:ph sz="half" idx="2"/>
          </p:nvPr>
        </p:nvSpPr>
        <p:spPr>
          <a:xfrm>
            <a:off x="6172202" y="1825625"/>
            <a:ext cx="5181600" cy="4351338"/>
          </a:xfrm>
        </p:spPr>
        <p:txBody>
          <a:bodyPr>
            <a:normAutofit lnSpcReduction="10000"/>
          </a:bodyPr>
          <a:lstStyle/>
          <a:p>
            <a:pPr marL="0" marR="0" fontAlgn="t">
              <a:spcBef>
                <a:spcPts val="1200"/>
              </a:spcBef>
              <a:spcAft>
                <a:spcPts val="1200"/>
              </a:spcAft>
            </a:pPr>
            <a:r>
              <a:rPr lang="en-US" sz="1800" b="1">
                <a:solidFill>
                  <a:srgbClr val="292929"/>
                </a:solidFill>
                <a:effectLst/>
                <a:ea typeface="Calibri" panose="020f0502020204030204" pitchFamily="34" charset="0"/>
              </a:rPr>
              <a:t>Beds:</a:t>
            </a:r>
            <a:endParaRPr lang="en-US" sz="1800">
              <a:effectLst/>
              <a:ea typeface="Calibri" panose="020f0502020204030204" pitchFamily="34" charset="0"/>
            </a:endParaRPr>
          </a:p>
          <a:p>
            <a:pPr marL="0" marR="0" fontAlgn="t">
              <a:spcBef>
                <a:spcPts val="1200"/>
              </a:spcBef>
              <a:spcAft>
                <a:spcPts val="1200"/>
              </a:spcAft>
            </a:pPr>
            <a:r>
              <a:rPr lang="en-US" sz="1800">
                <a:solidFill>
                  <a:srgbClr val="292929"/>
                </a:solidFill>
                <a:effectLst/>
                <a:ea typeface="Calibri" panose="020f0502020204030204" pitchFamily="34" charset="0"/>
              </a:rPr>
              <a:t>1. Epic: +14,330</a:t>
            </a:r>
            <a:endParaRPr lang="en-US" sz="1800">
              <a:effectLst/>
              <a:ea typeface="Calibri" panose="020f0502020204030204" pitchFamily="34" charset="0"/>
            </a:endParaRPr>
          </a:p>
          <a:p>
            <a:pPr marL="0" marR="0" fontAlgn="t">
              <a:spcBef>
                <a:spcPts val="1200"/>
              </a:spcBef>
              <a:spcAft>
                <a:spcPts val="1200"/>
              </a:spcAft>
            </a:pPr>
            <a:r>
              <a:rPr lang="en-US" sz="1800">
                <a:solidFill>
                  <a:srgbClr val="292929"/>
                </a:solidFill>
                <a:effectLst/>
                <a:ea typeface="Calibri" panose="020f0502020204030204" pitchFamily="34" charset="0"/>
              </a:rPr>
              <a:t>2. Azalea Health: -36</a:t>
            </a:r>
            <a:endParaRPr lang="en-US" sz="1800">
              <a:effectLst/>
              <a:ea typeface="Calibri" panose="020f0502020204030204" pitchFamily="34" charset="0"/>
            </a:endParaRPr>
          </a:p>
          <a:p>
            <a:pPr marL="0" marR="0" fontAlgn="t">
              <a:spcBef>
                <a:spcPts val="1200"/>
              </a:spcBef>
              <a:spcAft>
                <a:spcPts val="1200"/>
              </a:spcAft>
            </a:pPr>
            <a:r>
              <a:rPr lang="en-US" sz="1800">
                <a:solidFill>
                  <a:srgbClr val="292929"/>
                </a:solidFill>
                <a:effectLst/>
                <a:ea typeface="Calibri" panose="020f0502020204030204" pitchFamily="34" charset="0"/>
              </a:rPr>
              <a:t>3. Medhost: -620</a:t>
            </a:r>
            <a:endParaRPr lang="en-US" sz="1800">
              <a:effectLst/>
              <a:ea typeface="Calibri" panose="020f0502020204030204" pitchFamily="34" charset="0"/>
            </a:endParaRPr>
          </a:p>
          <a:p>
            <a:pPr marL="0" marR="0" fontAlgn="t">
              <a:spcBef>
                <a:spcPts val="1200"/>
              </a:spcBef>
              <a:spcAft>
                <a:spcPts val="1200"/>
              </a:spcAft>
            </a:pPr>
            <a:r>
              <a:rPr lang="en-US" sz="1800">
                <a:solidFill>
                  <a:srgbClr val="292929"/>
                </a:solidFill>
                <a:effectLst/>
                <a:ea typeface="Calibri" panose="020f0502020204030204" pitchFamily="34" charset="0"/>
              </a:rPr>
              <a:t>4. CPSI: -1,607</a:t>
            </a:r>
            <a:endParaRPr lang="en-US" sz="1800">
              <a:effectLst/>
              <a:ea typeface="Calibri" panose="020f0502020204030204" pitchFamily="34" charset="0"/>
            </a:endParaRPr>
          </a:p>
          <a:p>
            <a:pPr marL="0" marR="0" fontAlgn="t">
              <a:spcBef>
                <a:spcPts val="1200"/>
              </a:spcBef>
              <a:spcAft>
                <a:spcPts val="1200"/>
              </a:spcAft>
            </a:pPr>
            <a:r>
              <a:rPr lang="en-US" sz="1800">
                <a:solidFill>
                  <a:srgbClr val="292929"/>
                </a:solidFill>
                <a:effectLst/>
                <a:ea typeface="Calibri" panose="020f0502020204030204" pitchFamily="34" charset="0"/>
              </a:rPr>
              <a:t>5. Meditech: -2,056</a:t>
            </a:r>
            <a:endParaRPr lang="en-US" sz="1800">
              <a:effectLst/>
              <a:ea typeface="Calibri" panose="020f0502020204030204" pitchFamily="34" charset="0"/>
            </a:endParaRPr>
          </a:p>
          <a:p>
            <a:pPr marL="0" marR="0" fontAlgn="t">
              <a:spcBef>
                <a:spcPts val="1200"/>
              </a:spcBef>
              <a:spcAft>
                <a:spcPts val="1200"/>
              </a:spcAft>
            </a:pPr>
            <a:r>
              <a:rPr lang="en-US" sz="1800">
                <a:solidFill>
                  <a:srgbClr val="292929"/>
                </a:solidFill>
                <a:effectLst/>
                <a:ea typeface="Calibri" panose="020f0502020204030204" pitchFamily="34" charset="0"/>
              </a:rPr>
              <a:t>6. Altera Digital Health: -3,088</a:t>
            </a:r>
            <a:endParaRPr lang="en-US" sz="1800">
              <a:effectLst/>
              <a:ea typeface="Calibri" panose="020f0502020204030204" pitchFamily="34" charset="0"/>
            </a:endParaRPr>
          </a:p>
          <a:p>
            <a:pPr marL="0" marR="0" fontAlgn="t">
              <a:spcBef>
                <a:spcPts val="1200"/>
              </a:spcBef>
              <a:spcAft>
                <a:spcPts val="1200"/>
              </a:spcAft>
            </a:pPr>
            <a:r>
              <a:rPr lang="en-US" sz="1800">
                <a:solidFill>
                  <a:srgbClr val="292929"/>
                </a:solidFill>
                <a:effectLst/>
                <a:ea typeface="Calibri" panose="020f0502020204030204" pitchFamily="34" charset="0"/>
              </a:rPr>
              <a:t>7. Oracle Cerner: -4,658</a:t>
            </a:r>
            <a:endParaRPr lang="en-US" sz="1800">
              <a:effectLst/>
              <a:ea typeface="Calibri" panose="020f0502020204030204" pitchFamily="34" charset="0"/>
            </a:endParaRPr>
          </a:p>
          <a:p>
            <a:endParaRPr lang="en-US"/>
          </a:p>
        </p:txBody>
      </p:sp>
      <p:sp>
        <p:nvSpPr>
          <p:cNvPr id="6" name="TextBox 5">
            <a:extLst>
              <a:ext uri="{FF2B5EF4-FFF2-40B4-BE49-F238E27FC236}">
                <a16:creationId xmlns:a16="http://schemas.microsoft.com/office/drawing/2014/main" id="{22B2BD2B-437D-D99C-C642-2F8B3D6FEE0D}"/>
              </a:ext>
            </a:extLst>
          </p:cNvPr>
          <p:cNvSpPr txBox="1"/>
          <p:nvPr/>
        </p:nvSpPr>
        <p:spPr>
          <a:xfrm>
            <a:off x="6019800" y="6454588"/>
            <a:ext cx="3198824" cy="369332"/>
          </a:xfrm>
          <a:prstGeom prst="rect">
            <a:avLst/>
          </a:prstGeom>
          <a:noFill/>
        </p:spPr>
        <p:txBody>
          <a:bodyPr wrap="none" rtlCol="0">
            <a:spAutoFit/>
          </a:bodyPr>
          <a:lstStyle/>
          <a:p>
            <a:r>
              <a:rPr lang="en-US"/>
              <a:t>Source: Becker’s Health IT/KLAS</a:t>
            </a:r>
          </a:p>
        </p:txBody>
      </p:sp>
    </p:spTree>
    <p:extLst>
      <p:ext uri="{BB962C8B-B14F-4D97-AF65-F5344CB8AC3E}">
        <p14:creationId xmlns:p14="http://schemas.microsoft.com/office/powerpoint/2010/main" val="619412602"/>
      </p:ext>
    </p:extLst>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30106F74-459C-0302-8C8F-FB6CAA855F92}"/>
              </a:ext>
            </a:extLst>
          </p:cNvPr>
          <p:cNvSpPr>
            <a:spLocks noGrp="1"/>
          </p:cNvSpPr>
          <p:nvPr>
            <p:ph type="title"/>
          </p:nvPr>
        </p:nvSpPr>
        <p:spPr>
          <a:xfrm>
            <a:off x="838200" y="606665"/>
            <a:ext cx="10515600" cy="1325563"/>
          </a:xfrm>
        </p:spPr>
        <p:txBody>
          <a:bodyPr/>
          <a:lstStyle/>
          <a:p>
            <a:r>
              <a:rPr lang="en-US" b="1"/>
              <a:t>So What Does This Mean?</a:t>
            </a:r>
          </a:p>
        </p:txBody>
      </p:sp>
      <p:sp>
        <p:nvSpPr>
          <p:cNvPr id="3" name="Content Placeholder 2">
            <a:extLst>
              <a:ext uri="{FF2B5EF4-FFF2-40B4-BE49-F238E27FC236}">
                <a16:creationId xmlns:a16="http://schemas.microsoft.com/office/drawing/2014/main" id="{1DE3F795-33DC-6C58-B84B-5AF708BF160B}"/>
              </a:ext>
            </a:extLst>
          </p:cNvPr>
          <p:cNvSpPr>
            <a:spLocks noGrp="1"/>
          </p:cNvSpPr>
          <p:nvPr>
            <p:ph idx="1"/>
          </p:nvPr>
        </p:nvSpPr>
        <p:spPr/>
        <p:txBody>
          <a:bodyPr/>
          <a:lstStyle/>
          <a:p>
            <a:r>
              <a:rPr lang="en-US"/>
              <a:t>Interviews with current and former consultants, customers, and industry observers/insiders</a:t>
            </a:r>
          </a:p>
          <a:p>
            <a:r>
              <a:rPr lang="en-US"/>
              <a:t>Attempts to talk with Cerner/Oracle leadership unsuccessful to date</a:t>
            </a:r>
          </a:p>
          <a:p>
            <a:r>
              <a:rPr lang="en-US"/>
              <a:t>Employed Delphi Technique</a:t>
            </a:r>
          </a:p>
          <a:p>
            <a:r>
              <a:rPr lang="en-US"/>
              <a:t>Utilized Chatham House Rules</a:t>
            </a:r>
          </a:p>
          <a:p>
            <a:endParaRPr lang="en-US"/>
          </a:p>
          <a:p>
            <a:endParaRPr lang="en-US"/>
          </a:p>
        </p:txBody>
      </p:sp>
    </p:spTree>
    <p:extLst>
      <p:ext uri="{BB962C8B-B14F-4D97-AF65-F5344CB8AC3E}">
        <p14:creationId xmlns:p14="http://schemas.microsoft.com/office/powerpoint/2010/main" val="2465889830"/>
      </p:ext>
    </p:extLst>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53131BDD-E00F-149F-6494-9520FDA68453}"/>
              </a:ext>
            </a:extLst>
          </p:cNvPr>
          <p:cNvSpPr>
            <a:spLocks noGrp="1"/>
          </p:cNvSpPr>
          <p:nvPr>
            <p:ph type="title"/>
          </p:nvPr>
        </p:nvSpPr>
        <p:spPr>
          <a:xfrm>
            <a:off x="838200" y="580786"/>
            <a:ext cx="10515600" cy="1325563"/>
          </a:xfrm>
        </p:spPr>
        <p:txBody>
          <a:bodyPr/>
          <a:lstStyle/>
          <a:p>
            <a:r>
              <a:rPr lang="en-US" b="1"/>
              <a:t>Some Surprises</a:t>
            </a:r>
            <a:r>
              <a:rPr lang="en-US"/>
              <a:t>…</a:t>
            </a:r>
          </a:p>
        </p:txBody>
      </p:sp>
      <p:sp>
        <p:nvSpPr>
          <p:cNvPr id="3" name="Content Placeholder 2">
            <a:extLst>
              <a:ext uri="{FF2B5EF4-FFF2-40B4-BE49-F238E27FC236}">
                <a16:creationId xmlns:a16="http://schemas.microsoft.com/office/drawing/2014/main" id="{9E712805-F3DF-C441-36CE-F6207882821B}"/>
              </a:ext>
            </a:extLst>
          </p:cNvPr>
          <p:cNvSpPr>
            <a:spLocks noGrp="1"/>
          </p:cNvSpPr>
          <p:nvPr>
            <p:ph idx="1"/>
          </p:nvPr>
        </p:nvSpPr>
        <p:spPr/>
        <p:txBody>
          <a:bodyPr/>
          <a:lstStyle/>
          <a:p>
            <a:r>
              <a:rPr lang="en-US"/>
              <a:t>Two points of view</a:t>
            </a:r>
          </a:p>
          <a:p>
            <a:r>
              <a:rPr lang="en-US"/>
              <a:t>Internal</a:t>
            </a:r>
          </a:p>
          <a:p>
            <a:r>
              <a:rPr lang="en-US"/>
              <a:t>External</a:t>
            </a:r>
          </a:p>
        </p:txBody>
      </p:sp>
    </p:spTree>
    <p:extLst>
      <p:ext uri="{BB962C8B-B14F-4D97-AF65-F5344CB8AC3E}">
        <p14:creationId xmlns:p14="http://schemas.microsoft.com/office/powerpoint/2010/main" val="1381076786"/>
      </p:ext>
    </p:extLst>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DE19021E-A5B1-0F2D-9F5E-4FDEA6A93A0F}"/>
              </a:ext>
            </a:extLst>
          </p:cNvPr>
          <p:cNvSpPr>
            <a:spLocks noGrp="1"/>
          </p:cNvSpPr>
          <p:nvPr>
            <p:ph type="title"/>
          </p:nvPr>
        </p:nvSpPr>
        <p:spPr>
          <a:xfrm>
            <a:off x="838200" y="606665"/>
            <a:ext cx="10515600" cy="1325563"/>
          </a:xfrm>
        </p:spPr>
        <p:txBody>
          <a:bodyPr/>
          <a:lstStyle/>
          <a:p>
            <a:r>
              <a:rPr lang="en-US" b="1"/>
              <a:t>Internal</a:t>
            </a:r>
          </a:p>
        </p:txBody>
      </p:sp>
      <p:sp>
        <p:nvSpPr>
          <p:cNvPr id="3" name="Content Placeholder 2">
            <a:extLst>
              <a:ext uri="{FF2B5EF4-FFF2-40B4-BE49-F238E27FC236}">
                <a16:creationId xmlns:a16="http://schemas.microsoft.com/office/drawing/2014/main" id="{7BC9BF9F-FE50-3A1E-23A3-A967C50060D3}"/>
              </a:ext>
            </a:extLst>
          </p:cNvPr>
          <p:cNvSpPr>
            <a:spLocks noGrp="1"/>
          </p:cNvSpPr>
          <p:nvPr>
            <p:ph idx="1"/>
          </p:nvPr>
        </p:nvSpPr>
        <p:spPr/>
        <p:txBody>
          <a:bodyPr/>
          <a:lstStyle/>
          <a:p>
            <a:r>
              <a:rPr lang="en-US" b="1"/>
              <a:t>Report is surprisingly positive from customer interviews</a:t>
            </a:r>
          </a:p>
          <a:p>
            <a:pPr lvl="1"/>
            <a:r>
              <a:rPr lang="en-US"/>
              <a:t>Customer service high</a:t>
            </a:r>
          </a:p>
          <a:p>
            <a:pPr lvl="1"/>
            <a:r>
              <a:rPr lang="en-US"/>
              <a:t>Company is responsive</a:t>
            </a:r>
          </a:p>
          <a:p>
            <a:pPr lvl="1"/>
            <a:r>
              <a:rPr lang="en-US"/>
              <a:t>Continuing to roll out new features, applications</a:t>
            </a:r>
          </a:p>
          <a:p>
            <a:pPr lvl="1"/>
            <a:r>
              <a:rPr lang="en-US"/>
              <a:t>Claim full integration across inpatient/outpatient applications</a:t>
            </a:r>
          </a:p>
        </p:txBody>
      </p:sp>
    </p:spTree>
    <p:extLst>
      <p:ext uri="{BB962C8B-B14F-4D97-AF65-F5344CB8AC3E}">
        <p14:creationId xmlns:p14="http://schemas.microsoft.com/office/powerpoint/2010/main" val="3345311180"/>
      </p:ext>
    </p:extLst>
  </p:cSld>
  <p:clrMapOvr>
    <a:masterClrMapping/>
  </p:clrMapOvr>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A11A8EB9-6927-58EB-B660-EDB2024D7B84}"/>
              </a:ext>
            </a:extLst>
          </p:cNvPr>
          <p:cNvSpPr>
            <a:spLocks noGrp="1"/>
          </p:cNvSpPr>
          <p:nvPr>
            <p:ph type="title"/>
          </p:nvPr>
        </p:nvSpPr>
        <p:spPr>
          <a:xfrm>
            <a:off x="838200" y="681037"/>
            <a:ext cx="10515600" cy="1325563"/>
          </a:xfrm>
        </p:spPr>
        <p:txBody>
          <a:bodyPr/>
          <a:lstStyle/>
          <a:p>
            <a:r>
              <a:rPr lang="en-US" b="1"/>
              <a:t>External</a:t>
            </a:r>
          </a:p>
        </p:txBody>
      </p:sp>
      <p:sp>
        <p:nvSpPr>
          <p:cNvPr id="3" name="Content Placeholder 2">
            <a:extLst>
              <a:ext uri="{FF2B5EF4-FFF2-40B4-BE49-F238E27FC236}">
                <a16:creationId xmlns:a16="http://schemas.microsoft.com/office/drawing/2014/main" id="{1009D2F6-AA15-5524-FE6B-C0B31602DA1E}"/>
              </a:ext>
            </a:extLst>
          </p:cNvPr>
          <p:cNvSpPr>
            <a:spLocks noGrp="1"/>
          </p:cNvSpPr>
          <p:nvPr>
            <p:ph idx="1"/>
          </p:nvPr>
        </p:nvSpPr>
        <p:spPr/>
        <p:txBody>
          <a:bodyPr/>
          <a:lstStyle/>
          <a:p>
            <a:pPr marL="0" indent="0">
              <a:buNone/>
            </a:pPr>
            <a:r>
              <a:rPr lang="en-US" b="1"/>
              <a:t>Company was always challenging to deal with </a:t>
            </a:r>
          </a:p>
          <a:p>
            <a:pPr lvl="1"/>
            <a:r>
              <a:rPr lang="en-US"/>
              <a:t>Arthur Anderson legacy</a:t>
            </a:r>
          </a:p>
          <a:p>
            <a:pPr lvl="1"/>
            <a:r>
              <a:rPr lang="en-US"/>
              <a:t>Arrogant, unyielding in contracting</a:t>
            </a:r>
          </a:p>
          <a:p>
            <a:pPr lvl="1"/>
            <a:r>
              <a:rPr lang="en-US"/>
              <a:t>Better once got high enough in corporate hierarchy</a:t>
            </a:r>
          </a:p>
          <a:p>
            <a:pPr marL="0" indent="0">
              <a:buNone/>
            </a:pPr>
            <a:r>
              <a:rPr lang="en-US" b="1"/>
              <a:t>Now seen as worse, more inflexible</a:t>
            </a:r>
          </a:p>
          <a:p>
            <a:pPr lvl="1"/>
            <a:r>
              <a:rPr lang="en-US"/>
              <a:t>Oracle flexing market power (?) with Java</a:t>
            </a:r>
          </a:p>
          <a:p>
            <a:pPr lvl="1"/>
            <a:r>
              <a:rPr lang="en-US"/>
              <a:t>Perception that it is hard to get to a decision-maker</a:t>
            </a:r>
          </a:p>
          <a:p>
            <a:endParaRPr lang="en-US"/>
          </a:p>
        </p:txBody>
      </p:sp>
    </p:spTree>
    <p:extLst>
      <p:ext uri="{BB962C8B-B14F-4D97-AF65-F5344CB8AC3E}">
        <p14:creationId xmlns:p14="http://schemas.microsoft.com/office/powerpoint/2010/main" val="1354083756"/>
      </p:ext>
    </p:extLst>
  </p:cSld>
  <p:clrMapOvr>
    <a:masterClrMapping/>
  </p:clrMapOvr>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7B880589-02AD-F883-E695-1EFBB13C8371}"/>
              </a:ext>
            </a:extLst>
          </p:cNvPr>
          <p:cNvSpPr>
            <a:spLocks noGrp="1"/>
          </p:cNvSpPr>
          <p:nvPr>
            <p:ph type="title"/>
          </p:nvPr>
        </p:nvSpPr>
        <p:spPr>
          <a:xfrm>
            <a:off x="838200" y="520130"/>
            <a:ext cx="10515600" cy="1325563"/>
          </a:xfrm>
        </p:spPr>
        <p:txBody>
          <a:bodyPr/>
          <a:lstStyle/>
          <a:p>
            <a:r>
              <a:rPr lang="en-US"/>
              <a:t>Why did Oracle buy Cerner anyway?</a:t>
            </a:r>
          </a:p>
        </p:txBody>
      </p:sp>
      <p:sp>
        <p:nvSpPr>
          <p:cNvPr id="3" name="Content Placeholder 2">
            <a:extLst>
              <a:ext uri="{FF2B5EF4-FFF2-40B4-BE49-F238E27FC236}">
                <a16:creationId xmlns:a16="http://schemas.microsoft.com/office/drawing/2014/main" id="{87357786-66CE-A231-4033-E3D889D079A7}"/>
              </a:ext>
            </a:extLst>
          </p:cNvPr>
          <p:cNvSpPr>
            <a:spLocks noGrp="1"/>
          </p:cNvSpPr>
          <p:nvPr>
            <p:ph idx="1"/>
          </p:nvPr>
        </p:nvSpPr>
        <p:spPr>
          <a:xfrm>
            <a:off x="838200" y="1845692"/>
            <a:ext cx="10515600" cy="4762141"/>
          </a:xfrm>
        </p:spPr>
        <p:txBody>
          <a:bodyPr>
            <a:normAutofit/>
          </a:bodyPr>
          <a:lstStyle/>
          <a:p>
            <a:r>
              <a:rPr lang="en-US" sz="2400" b="0" i="0">
                <a:solidFill>
                  <a:srgbClr val="212121"/>
                </a:solidFill>
                <a:effectLst/>
                <a:latin typeface="Calibri" panose="020f0502020204030204" pitchFamily="34" charset="0"/>
                <a:ea typeface="Calibri" panose="020f0502020204030204" pitchFamily="34" charset="0"/>
                <a:cs typeface="Calibri" panose="020f0502020204030204" pitchFamily="34" charset="0"/>
              </a:rPr>
              <a:t>Oracle said Cerner will be the company's "anchor asset" to expand into healthcare and it's expected that the acquisition should help Oracle scale up its cloud business in the hospital and health system market.</a:t>
            </a:r>
          </a:p>
          <a:p>
            <a:r>
              <a:rPr lang="en-US" sz="2400" b="0" i="0">
                <a:solidFill>
                  <a:srgbClr val="212121"/>
                </a:solidFill>
                <a:effectLst/>
                <a:latin typeface="Calibri" panose="020f0502020204030204" pitchFamily="34" charset="0"/>
                <a:ea typeface="Calibri" panose="020f0502020204030204" pitchFamily="34" charset="0"/>
                <a:cs typeface="Calibri" panose="020f0502020204030204" pitchFamily="34" charset="0"/>
              </a:rPr>
              <a:t>“Working together, Cerner and Oracle have the capability to transform healthcare delivery by providing medical professionals with a new generation of healthcare information systems,” said Larry Ellison, chairman and chief technology officer at Oracle. “Better information enables better treatment decisions resulting in better patient outcomes. Our new, easy-to-use systems are designed to lower the administrative workload burdening our medical professionals while improving patient privacy and lowering overall healthcare costs.”</a:t>
            </a:r>
          </a:p>
          <a:p>
            <a:endParaRPr lang="en-US" sz="2400">
              <a:solidFill>
                <a:srgbClr val="212121"/>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2400" b="0" i="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endParaRPr lang="en-US">
              <a:solidFill>
                <a:srgbClr val="212121"/>
              </a:solidFill>
              <a:latin typeface="Calibri" panose="020f0502020204030204" pitchFamily="34" charset="0"/>
              <a:ea typeface="Calibri" panose="020f0502020204030204" pitchFamily="34" charset="0"/>
              <a:cs typeface="Calibri" panose="020f0502020204030204" pitchFamily="34" charset="0"/>
            </a:endParaRPr>
          </a:p>
          <a:p>
            <a:endParaRPr lang="en-US">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85098299"/>
      </p:ext>
    </p:extLst>
  </p:cSld>
  <p:clrMapOvr>
    <a:masterClrMapping/>
  </p:clrMapOvr>
  <p:transition/>
  <p:timing/>
</p:sld>
</file>

<file path=ppt/tags/tag1.xml><?xml version="1.0" encoding="utf-8"?>
<p:tagLst xmlns:p="http://schemas.openxmlformats.org/presentationml/2006/main">
  <p:tag name="AS_NET" val="4.0.30319.42000"/>
  <p:tag name="AS_OS" val="Microsoft Windows NT 10.0.19045.0"/>
  <p:tag name="AS_RELEASE_DATE" val="2021.03.14"/>
  <p:tag name="AS_TITLE" val="Aspose.Slides for .NET 4.0 Client Profile"/>
  <p:tag name="AS_VERSION" val="21.3"/>
</p:tagLst>
</file>

<file path=ppt/theme/theme1.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Widescreen</PresentationFormat>
  <Paragraphs>0</Paragraphs>
  <Slides>0</Slides>
  <Notes>0</Notes>
  <TotalTime>0</TotalTime>
  <HiddenSlides>0</HiddenSlides>
  <MMClips>0</MMClips>
  <ScaleCrop>0</ScaleCrop>
  <LinksUpToDate>0</LinksUpToDate>
  <SharedDoc>0</SharedDoc>
  <HyperlinksChanged>0</HyperlinksChanged>
  <Application>Aspose.Slides for .NET</Application>
  <AppVersion>21.0300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dcterms:created xsi:type="dcterms:W3CDTF">1601-01-01T00:00:00Z</dcterms:created>
  <dcterms:modified xsi:type="dcterms:W3CDTF">1601-01-01T00:00:00Z</dcterms:modified>
</cp:coreProperties>
</file>

<file path=docProps/custom.xml><?xml version="1.0" encoding="utf-8"?>
<Properties xmlns:vt="http://schemas.openxmlformats.org/officeDocument/2006/docPropsVTypes" xmlns="http://schemas.openxmlformats.org/officeDocument/2006/custom-properties"/>
</file>